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what the doctors of a specific site are used to - no two sites are the same</a:t>
            </a:r>
          </a:p>
          <a:p>
            <a:pPr/>
            <a:r>
              <a:t>A migration will need to retrain doctors to do equivalent work in a new system</a:t>
            </a:r>
          </a:p>
          <a:p>
            <a:pPr/>
            <a:r>
              <a:t>These organizations should have equivalents in the new system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Navigation to Action which may be a set of orders, popup templates, search boxes for a more precise order and a dialog for specifics. In quick orders, many prompts - maybe ALL prompts are prefilled.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5/20/25"/>
          <p:cNvSpPr txBox="1"/>
          <p:nvPr>
            <p:ph type="body" idx="21"/>
          </p:nvPr>
        </p:nvSpPr>
        <p:spPr>
          <a:xfrm>
            <a:off x="11105759" y="9309070"/>
            <a:ext cx="1813111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5/20/25</a:t>
            </a:r>
          </a:p>
        </p:txBody>
      </p:sp>
      <p:sp>
        <p:nvSpPr>
          <p:cNvPr id="152" name="Portable, Objective Baseline of VA Medical Center Workflow"/>
          <p:cNvSpPr txBox="1"/>
          <p:nvPr>
            <p:ph type="subTitle" sz="quarter" idx="1"/>
          </p:nvPr>
        </p:nvSpPr>
        <p:spPr>
          <a:xfrm>
            <a:off x="4628422" y="5113526"/>
            <a:ext cx="15127156" cy="2650415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5E5E5E"/>
                </a:solidFill>
              </a:defRPr>
            </a:lvl1pPr>
          </a:lstStyle>
          <a:p>
            <a:pPr/>
            <a:r>
              <a:t>Portable, Objective Baseline of VA Medical Center Workflow</a:t>
            </a:r>
          </a:p>
        </p:txBody>
      </p:sp>
      <p:sp>
        <p:nvSpPr>
          <p:cNvPr id="153" name="VA Application Analytics (VAA)…"/>
          <p:cNvSpPr txBox="1"/>
          <p:nvPr/>
        </p:nvSpPr>
        <p:spPr>
          <a:xfrm>
            <a:off x="8969644" y="10562802"/>
            <a:ext cx="6295540" cy="2650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4025">
              <a:defRPr sz="3025"/>
            </a:pPr>
            <a:r>
              <a:t>VA Application Analytics (VAA)</a:t>
            </a:r>
          </a:p>
          <a:p>
            <a:pPr defTabSz="454025">
              <a:defRPr sz="3025"/>
            </a:pPr>
            <a:r>
              <a:t>Office of Clinical Informatics</a:t>
            </a:r>
          </a:p>
          <a:p>
            <a:pPr defTabSz="454025">
              <a:defRPr sz="3025"/>
            </a:pPr>
            <a:r>
              <a:t>Digital Health Office</a:t>
            </a:r>
          </a:p>
          <a:p>
            <a:pPr defTabSz="454025">
              <a:defRPr sz="3025"/>
            </a:pPr>
            <a:r>
              <a:t>Veterans Health Administration</a:t>
            </a:r>
          </a:p>
          <a:p>
            <a:pPr defTabSz="454025">
              <a:defRPr sz="3025"/>
            </a:pPr>
            <a:r>
              <a:t>U.S. Department of Veterans Affairs</a:t>
            </a:r>
          </a:p>
        </p:txBody>
      </p:sp>
      <p:sp>
        <p:nvSpPr>
          <p:cNvPr id="154" name="VAA Status and Targets:"/>
          <p:cNvSpPr txBox="1"/>
          <p:nvPr/>
        </p:nvSpPr>
        <p:spPr>
          <a:xfrm>
            <a:off x="8004594" y="2910335"/>
            <a:ext cx="8225639" cy="1268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defRPr b="1" sz="5500"/>
            </a:lvl1pPr>
          </a:lstStyle>
          <a:p>
            <a:pPr/>
            <a:r>
              <a:t>VAA Status and Targets: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VAA Year One"/>
          <p:cNvSpPr txBox="1"/>
          <p:nvPr>
            <p:ph type="title"/>
          </p:nvPr>
        </p:nvSpPr>
        <p:spPr>
          <a:xfrm>
            <a:off x="1206500" y="750076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VAA Year One</a:t>
            </a:r>
          </a:p>
        </p:txBody>
      </p:sp>
      <p:sp>
        <p:nvSpPr>
          <p:cNvPr id="234" name="Current Status (5/25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Current Status (5/25)</a:t>
            </a:r>
          </a:p>
        </p:txBody>
      </p:sp>
      <p:sp>
        <p:nvSpPr>
          <p:cNvPr id="235" name="Rounding out Order Workflow Representation…"/>
          <p:cNvSpPr txBox="1"/>
          <p:nvPr>
            <p:ph type="body" idx="1"/>
          </p:nvPr>
        </p:nvSpPr>
        <p:spPr>
          <a:xfrm>
            <a:off x="1562100" y="4070704"/>
            <a:ext cx="20116106" cy="8256012"/>
          </a:xfrm>
          <a:prstGeom prst="rect">
            <a:avLst/>
          </a:prstGeom>
        </p:spPr>
        <p:txBody>
          <a:bodyPr/>
          <a:lstStyle/>
          <a:p>
            <a:pPr/>
            <a:r>
              <a:t>Rounding out Order Workflow Representation</a:t>
            </a:r>
          </a:p>
          <a:p>
            <a:pPr/>
            <a:r>
              <a:t>Establishing Note Workflow Representation</a:t>
            </a:r>
          </a:p>
          <a:p>
            <a:pPr/>
            <a:r>
              <a:t>Reduce two more 30-day periods of data as final representative VAMC workflow - </a:t>
            </a:r>
            <a:r>
              <a:rPr b="1"/>
              <a:t>both Omaha and Valley Coastal Bend (VCB)</a:t>
            </a:r>
          </a:p>
          <a:p>
            <a:pPr/>
            <a:r>
              <a:t>Deliver Medical Center Workflow Reports in browsable and document form, including configuration file samples (CSV)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VAA Year Two Proposed (Full)"/>
          <p:cNvSpPr txBox="1"/>
          <p:nvPr>
            <p:ph type="title"/>
          </p:nvPr>
        </p:nvSpPr>
        <p:spPr>
          <a:xfrm>
            <a:off x="1206500" y="690181"/>
            <a:ext cx="21971001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VAA Year Two Proposed (Full)</a:t>
            </a:r>
          </a:p>
        </p:txBody>
      </p:sp>
      <p:sp>
        <p:nvSpPr>
          <p:cNvPr id="238" name="9/25 to 8/26"/>
          <p:cNvSpPr txBox="1"/>
          <p:nvPr>
            <p:ph type="body" idx="21"/>
          </p:nvPr>
        </p:nvSpPr>
        <p:spPr>
          <a:xfrm>
            <a:off x="1206500" y="23170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9/25 to 8/26</a:t>
            </a:r>
          </a:p>
        </p:txBody>
      </p:sp>
      <p:sp>
        <p:nvSpPr>
          <p:cNvPr id="239" name="Extend Workflow Modeling to include Community Care and Interfacility Consults (clinical workflow between VA Medical Centers and in the Community)…"/>
          <p:cNvSpPr txBox="1"/>
          <p:nvPr>
            <p:ph type="body" idx="1"/>
          </p:nvPr>
        </p:nvSpPr>
        <p:spPr>
          <a:xfrm>
            <a:off x="2146300" y="4248504"/>
            <a:ext cx="19660692" cy="8256012"/>
          </a:xfrm>
          <a:prstGeom prst="rect">
            <a:avLst/>
          </a:prstGeom>
        </p:spPr>
        <p:txBody>
          <a:bodyPr/>
          <a:lstStyle/>
          <a:p>
            <a:pPr/>
            <a:r>
              <a:t>Extend Workflow Modeling to include Community Care and Interfacility Consults (clinical workflow between VA Medical Centers and in the Community)</a:t>
            </a:r>
          </a:p>
          <a:p>
            <a:pPr/>
            <a:r>
              <a:t>Baseline Workflow Reports and Configurations for three to-be-migrated Medical Centers to enable EHRM migration and training</a:t>
            </a:r>
          </a:p>
          <a:p>
            <a:pPr/>
            <a:r>
              <a:t>Deliver VAA in Packaged form for use by third parties on any VA Medical Center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aseline the Clinical Workflow of any VA Medical Center"/>
          <p:cNvSpPr txBox="1"/>
          <p:nvPr>
            <p:ph type="body" idx="21"/>
          </p:nvPr>
        </p:nvSpPr>
        <p:spPr>
          <a:xfrm>
            <a:off x="1612313" y="1860636"/>
            <a:ext cx="20448469" cy="13639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5900">
                <a:solidFill>
                  <a:srgbClr val="5E5E5E"/>
                </a:solidFill>
              </a:defRPr>
            </a:lvl1pPr>
          </a:lstStyle>
          <a:p>
            <a:pPr/>
            <a:r>
              <a:t>Baseline the Clinical Workflow of any VA Medical Center</a:t>
            </a:r>
          </a:p>
        </p:txBody>
      </p:sp>
      <p:sp>
        <p:nvSpPr>
          <p:cNvPr id="157" name="Objective:  automatically report on the complete clinical workflow of any medical center in an objective, portable form to [a] recommend workflow improvements [b] aid workflow migration of the same workflow to new systems (configurations, training"/>
          <p:cNvSpPr txBox="1"/>
          <p:nvPr>
            <p:ph type="body" sz="quarter" idx="1"/>
          </p:nvPr>
        </p:nvSpPr>
        <p:spPr>
          <a:xfrm>
            <a:off x="1242706" y="3235472"/>
            <a:ext cx="20808660" cy="267604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200">
                <a:solidFill>
                  <a:srgbClr val="5E5E5E"/>
                </a:solidFill>
              </a:defRPr>
            </a:pPr>
            <a:r>
              <a:t>Objective:  </a:t>
            </a:r>
            <a:r>
              <a:rPr b="1"/>
              <a:t>automatically</a:t>
            </a:r>
            <a:r>
              <a:t> report on the </a:t>
            </a:r>
            <a:r>
              <a:rPr b="1"/>
              <a:t>complete</a:t>
            </a:r>
            <a:r>
              <a:t> </a:t>
            </a:r>
            <a:r>
              <a:rPr b="1"/>
              <a:t>clinical workflow of any medical center in an objective, portable form</a:t>
            </a:r>
            <a:r>
              <a:t> to [a] </a:t>
            </a:r>
            <a:r>
              <a:rPr b="1"/>
              <a:t>recommend workflow improvements</a:t>
            </a:r>
            <a:r>
              <a:t> [b] </a:t>
            </a:r>
            <a:r>
              <a:rPr b="1"/>
              <a:t>aid workflow migration</a:t>
            </a:r>
            <a:r>
              <a:t> of the same workflow to new systems (configurations, training</a:t>
            </a:r>
          </a:p>
        </p:txBody>
      </p:sp>
      <p:sp>
        <p:nvSpPr>
          <p:cNvPr id="158" name="VAA"/>
          <p:cNvSpPr txBox="1"/>
          <p:nvPr/>
        </p:nvSpPr>
        <p:spPr>
          <a:xfrm>
            <a:off x="1698237" y="430361"/>
            <a:ext cx="2744408" cy="1482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8400"/>
            </a:lvl1pPr>
          </a:lstStyle>
          <a:p>
            <a:pPr/>
            <a:r>
              <a:t>VAA</a:t>
            </a:r>
          </a:p>
        </p:txBody>
      </p:sp>
      <p:sp>
        <p:nvSpPr>
          <p:cNvPr id="159" name="Approach:…"/>
          <p:cNvSpPr txBox="1"/>
          <p:nvPr/>
        </p:nvSpPr>
        <p:spPr>
          <a:xfrm>
            <a:off x="1190415" y="6391585"/>
            <a:ext cx="20913241" cy="611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877520">
              <a:lnSpc>
                <a:spcPct val="90000"/>
              </a:lnSpc>
              <a:spcBef>
                <a:spcPts val="3400"/>
              </a:spcBef>
              <a:defRPr sz="3850"/>
            </a:pPr>
            <a:r>
              <a:t>Approach:</a:t>
            </a:r>
          </a:p>
          <a:p>
            <a:pPr lvl="1" marL="938783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850"/>
            </a:pPr>
            <a:r>
              <a:t>Non-invasive Capture and Reduction of the clinical application traffic generated by all users of an entire medical center for a 30-day period</a:t>
            </a:r>
          </a:p>
          <a:p>
            <a:pPr lvl="1" marL="938783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850"/>
            </a:pPr>
            <a:r>
              <a:t>Replay every class of center-specific workflow to ensure reduction is complete</a:t>
            </a:r>
          </a:p>
          <a:p>
            <a:pPr lvl="1" marL="938783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850"/>
            </a:pPr>
            <a:r>
              <a:t>Generate </a:t>
            </a:r>
            <a:r>
              <a:rPr b="1"/>
              <a:t>Medical Center Clinical Workflow Reports and Configurations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850"/>
            </a:pPr>
            <a:r>
              <a:t>This approach could be taken with any system or EHR (“Portable”, “Objective”)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850"/>
            </a:pPr>
            <a:r>
              <a:t>Use for migration: Focused Training (what’s changed?); Configurations to migrate Workflows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entered around Orders and Templated Notes (“Smart Forms”)"/>
          <p:cNvSpPr txBox="1"/>
          <p:nvPr>
            <p:ph type="body" idx="21"/>
          </p:nvPr>
        </p:nvSpPr>
        <p:spPr>
          <a:xfrm>
            <a:off x="1206499" y="2163329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Centered around Orders and Templated Notes (“Smart Forms”)</a:t>
            </a:r>
          </a:p>
        </p:txBody>
      </p:sp>
      <p:sp>
        <p:nvSpPr>
          <p:cNvPr id="162" name="CPRS User Guide content (620 pages) reflects Workflow types and importance…"/>
          <p:cNvSpPr txBox="1"/>
          <p:nvPr>
            <p:ph type="body" sz="half" idx="1"/>
          </p:nvPr>
        </p:nvSpPr>
        <p:spPr>
          <a:xfrm>
            <a:off x="1345426" y="4024925"/>
            <a:ext cx="11479985" cy="8351020"/>
          </a:xfrm>
          <a:prstGeom prst="rect">
            <a:avLst/>
          </a:prstGeom>
        </p:spPr>
        <p:txBody>
          <a:bodyPr/>
          <a:lstStyle/>
          <a:p>
            <a:pPr marL="0" indent="0" defTabSz="1999437">
              <a:spcBef>
                <a:spcPts val="3600"/>
              </a:spcBef>
              <a:buSzTx/>
              <a:buNone/>
              <a:defRPr sz="3936"/>
            </a:pPr>
            <a:r>
              <a:t>CPRS User Guide content (620 pages) reflects Workflow types and importance 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The “Orders" sections (Meds, Orders, Consults, Labs) represent </a:t>
            </a:r>
            <a:r>
              <a:rPr b="1"/>
              <a:t>68.81%</a:t>
            </a:r>
            <a:r>
              <a:t> of the pages. 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The "Notes" sections (Notes, Surgery, Discharge Summary) represent </a:t>
            </a:r>
            <a:r>
              <a:rPr b="1"/>
              <a:t>15.85%</a:t>
            </a:r>
            <a:r>
              <a:t> of the pages.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Other data entry (Problem, Vital …) is simple and not at all custom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Summaries in Coversheet and elsewhere leverage ordered items and note types</a:t>
            </a:r>
          </a:p>
        </p:txBody>
      </p:sp>
      <p:pic>
        <p:nvPicPr>
          <p:cNvPr id="163" name="Screenshot 2025-05-22 at 1.40.36 PM.png" descr="Screenshot 2025-05-22 at 1.40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96591" y="4405302"/>
            <a:ext cx="8948583" cy="67727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03137" dir="7289322">
              <a:srgbClr val="000000">
                <a:alpha val="36740"/>
              </a:srgbClr>
            </a:outerShdw>
          </a:effectLst>
        </p:spPr>
      </p:pic>
      <p:sp>
        <p:nvSpPr>
          <p:cNvPr id="164" name="VA Clinical Workflow"/>
          <p:cNvSpPr txBox="1"/>
          <p:nvPr>
            <p:ph type="title"/>
          </p:nvPr>
        </p:nvSpPr>
        <p:spPr>
          <a:xfrm>
            <a:off x="1595818" y="192668"/>
            <a:ext cx="21971001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VA Clinical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avigation: Root Menus + series of Nested Menus"/>
          <p:cNvSpPr txBox="1"/>
          <p:nvPr>
            <p:ph type="body" idx="21"/>
          </p:nvPr>
        </p:nvSpPr>
        <p:spPr>
          <a:xfrm>
            <a:off x="2727218" y="2355185"/>
            <a:ext cx="18929564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5E5E5E"/>
                </a:solidFill>
              </a:defRPr>
            </a:pPr>
            <a:r>
              <a:rPr i="1"/>
              <a:t>Navigation</a:t>
            </a:r>
            <a:r>
              <a:t>: Root Menus + series of Nested Menus</a:t>
            </a:r>
          </a:p>
        </p:txBody>
      </p:sp>
      <p:sp>
        <p:nvSpPr>
          <p:cNvPr id="167" name="Nested Menus"/>
          <p:cNvSpPr txBox="1"/>
          <p:nvPr/>
        </p:nvSpPr>
        <p:spPr>
          <a:xfrm>
            <a:off x="19092270" y="4452485"/>
            <a:ext cx="3168460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/>
            </a:lvl1pPr>
          </a:lstStyle>
          <a:p>
            <a:pPr/>
            <a:r>
              <a:t>Nested Menus</a:t>
            </a:r>
          </a:p>
        </p:txBody>
      </p:sp>
      <p:sp>
        <p:nvSpPr>
          <p:cNvPr id="168" name="Root Menus…"/>
          <p:cNvSpPr txBox="1"/>
          <p:nvPr/>
        </p:nvSpPr>
        <p:spPr>
          <a:xfrm>
            <a:off x="986140" y="4409825"/>
            <a:ext cx="3784093" cy="118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500"/>
            </a:pPr>
            <a:r>
              <a:t>Root Menus</a:t>
            </a:r>
          </a:p>
          <a:p>
            <a:pPr>
              <a:defRPr b="1" sz="3500"/>
            </a:pPr>
            <a:r>
              <a:t>(Vertical side bar)</a:t>
            </a:r>
          </a:p>
        </p:txBody>
      </p:sp>
      <p:sp>
        <p:nvSpPr>
          <p:cNvPr id="169" name="Entry point for other menus or popular actions…"/>
          <p:cNvSpPr txBox="1"/>
          <p:nvPr/>
        </p:nvSpPr>
        <p:spPr>
          <a:xfrm>
            <a:off x="812158" y="6297002"/>
            <a:ext cx="4491428" cy="349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lnSpc>
                <a:spcPct val="120000"/>
              </a:lnSpc>
              <a:buSzPct val="123000"/>
              <a:buChar char="•"/>
              <a:defRPr sz="3200"/>
            </a:pPr>
            <a:r>
              <a:t>Entry point for other menus or popular actions</a:t>
            </a:r>
          </a:p>
          <a:p>
            <a:pPr marL="304800" indent="-304800" algn="l">
              <a:lnSpc>
                <a:spcPct val="120000"/>
              </a:lnSpc>
              <a:buSzPct val="123000"/>
              <a:buChar char="•"/>
              <a:defRPr b="1" sz="3200"/>
            </a:pPr>
            <a:r>
              <a:t>Specialized for Medical Discipline, Division, …</a:t>
            </a:r>
          </a:p>
        </p:txBody>
      </p:sp>
      <p:sp>
        <p:nvSpPr>
          <p:cNvPr id="170" name="Reflect the important location and groupings for care…"/>
          <p:cNvSpPr txBox="1"/>
          <p:nvPr/>
        </p:nvSpPr>
        <p:spPr>
          <a:xfrm>
            <a:off x="19016440" y="5757355"/>
            <a:ext cx="4375031" cy="349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lnSpc>
                <a:spcPct val="120000"/>
              </a:lnSpc>
              <a:buSzPct val="123000"/>
              <a:buChar char="•"/>
              <a:defRPr sz="3200"/>
            </a:pPr>
            <a:r>
              <a:t>Reflect the important location and groupings for care</a:t>
            </a:r>
          </a:p>
          <a:p>
            <a:pPr marL="304800" indent="-304800" algn="l">
              <a:lnSpc>
                <a:spcPct val="120000"/>
              </a:lnSpc>
              <a:buSzPct val="123000"/>
              <a:buChar char="•"/>
              <a:defRPr b="1" sz="3200"/>
            </a:pPr>
            <a:r>
              <a:t>Doctors are used to these site-specific organizations</a:t>
            </a:r>
          </a:p>
        </p:txBody>
      </p:sp>
      <p:sp>
        <p:nvSpPr>
          <p:cNvPr id="171" name="VCB: 13…"/>
          <p:cNvSpPr txBox="1"/>
          <p:nvPr/>
        </p:nvSpPr>
        <p:spPr>
          <a:xfrm>
            <a:off x="1234152" y="10953125"/>
            <a:ext cx="3647440" cy="114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lnSpc>
                <a:spcPct val="120000"/>
              </a:lnSpc>
              <a:buSzPct val="123000"/>
              <a:buChar char="•"/>
              <a:defRPr sz="3200"/>
            </a:pPr>
            <a:r>
              <a:t>VCB: 13 </a:t>
            </a:r>
          </a:p>
          <a:p>
            <a:pPr marL="304800" indent="-304800" algn="l">
              <a:lnSpc>
                <a:spcPct val="120000"/>
              </a:lnSpc>
              <a:buSzPct val="123000"/>
              <a:buChar char="•"/>
              <a:defRPr sz="3200"/>
            </a:pPr>
            <a:r>
              <a:t>Omaha: 1,595</a:t>
            </a:r>
          </a:p>
        </p:txBody>
      </p:sp>
      <p:sp>
        <p:nvSpPr>
          <p:cNvPr id="172" name="VCB: 523        (max nesting 12)…"/>
          <p:cNvSpPr txBox="1"/>
          <p:nvPr/>
        </p:nvSpPr>
        <p:spPr>
          <a:xfrm>
            <a:off x="19380236" y="9927067"/>
            <a:ext cx="3647440" cy="2303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lnSpc>
                <a:spcPct val="120000"/>
              </a:lnSpc>
              <a:buSzPct val="123000"/>
              <a:buChar char="•"/>
              <a:defRPr sz="3200"/>
            </a:pPr>
            <a:r>
              <a:t>VCB: 523        (max nesting 12)</a:t>
            </a:r>
          </a:p>
          <a:p>
            <a:pPr marL="304800" indent="-304800" algn="l">
              <a:lnSpc>
                <a:spcPct val="120000"/>
              </a:lnSpc>
              <a:buSzPct val="123000"/>
              <a:buChar char="•"/>
              <a:defRPr sz="3200"/>
            </a:pPr>
            <a:r>
              <a:t>Omaha: 5,392 (max nesting 17)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1031" y="4054674"/>
            <a:ext cx="3168461" cy="906293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7784360">
              <a:srgbClr val="000000">
                <a:alpha val="70000"/>
              </a:srgbClr>
            </a:outerShdw>
          </a:effectLst>
        </p:spPr>
      </p:pic>
      <p:pic>
        <p:nvPicPr>
          <p:cNvPr id="174" name="Screenshot 2025-05-23 at 9.17.25 AM.png" descr="Screenshot 2025-05-23 at 9.17.2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79137" y="5087220"/>
            <a:ext cx="4902721" cy="393904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5" name="Screenshot 2025-05-23 at 9.21.26 AM.png" descr="Screenshot 2025-05-23 at 9.21.26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52035" y="6214854"/>
            <a:ext cx="4610342" cy="420300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6" name="Screenshot 2025-05-23 at 9.17.25 AM.png" descr="Screenshot 2025-05-23 at 9.17.2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96449" y="7366835"/>
            <a:ext cx="4902721" cy="393904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77" name="(10x difference)"/>
          <p:cNvSpPr txBox="1"/>
          <p:nvPr/>
        </p:nvSpPr>
        <p:spPr>
          <a:xfrm>
            <a:off x="19200550" y="12400408"/>
            <a:ext cx="3647440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200"/>
            </a:lvl1pPr>
          </a:lstStyle>
          <a:p>
            <a:pPr/>
            <a:r>
              <a:t>(10x difference)</a:t>
            </a:r>
          </a:p>
        </p:txBody>
      </p:sp>
      <p:sp>
        <p:nvSpPr>
          <p:cNvPr id="178" name="(100x  difference)"/>
          <p:cNvSpPr txBox="1"/>
          <p:nvPr/>
        </p:nvSpPr>
        <p:spPr>
          <a:xfrm>
            <a:off x="1054466" y="12220722"/>
            <a:ext cx="364744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200"/>
            </a:lvl1pPr>
          </a:lstStyle>
          <a:p>
            <a:pPr/>
            <a:r>
              <a:t>(100x  difference)</a:t>
            </a:r>
          </a:p>
        </p:txBody>
      </p:sp>
      <p:sp>
        <p:nvSpPr>
          <p:cNvPr id="179" name="+"/>
          <p:cNvSpPr txBox="1"/>
          <p:nvPr/>
        </p:nvSpPr>
        <p:spPr>
          <a:xfrm>
            <a:off x="10028064" y="6895859"/>
            <a:ext cx="952501" cy="1762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11000"/>
            </a:lvl1pPr>
          </a:lstStyle>
          <a:p>
            <a:pPr/>
            <a:r>
              <a:t>+</a:t>
            </a:r>
          </a:p>
        </p:txBody>
      </p:sp>
      <p:sp>
        <p:nvSpPr>
          <p:cNvPr id="180" name="Workflow: Navigation that leads to Actions"/>
          <p:cNvSpPr txBox="1"/>
          <p:nvPr>
            <p:ph type="title"/>
          </p:nvPr>
        </p:nvSpPr>
        <p:spPr>
          <a:xfrm>
            <a:off x="1206500" y="290214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59" sz="8000">
                <a:solidFill>
                  <a:srgbClr val="5E5E5E"/>
                </a:solidFill>
              </a:defRPr>
            </a:lvl1pPr>
          </a:lstStyle>
          <a:p>
            <a:pPr/>
            <a:r>
              <a:t>Workflow: Navigation that leads to 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ctions: Order Sets, Lookups, Templates, Dialogs, Quick Orders"/>
          <p:cNvSpPr txBox="1"/>
          <p:nvPr>
            <p:ph type="body" idx="21"/>
          </p:nvPr>
        </p:nvSpPr>
        <p:spPr>
          <a:xfrm>
            <a:off x="2807444" y="2587039"/>
            <a:ext cx="18769112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718184">
              <a:defRPr sz="4785">
                <a:solidFill>
                  <a:srgbClr val="5E5E5E"/>
                </a:solidFill>
              </a:defRPr>
            </a:pPr>
            <a:r>
              <a:rPr i="1"/>
              <a:t>Actions</a:t>
            </a:r>
            <a:r>
              <a:t>: Order Sets, Lookups, Templates, Dialogs, Quick Orders</a:t>
            </a:r>
          </a:p>
        </p:txBody>
      </p:sp>
      <p:sp>
        <p:nvSpPr>
          <p:cNvPr id="185" name="Templates"/>
          <p:cNvSpPr txBox="1"/>
          <p:nvPr>
            <p:ph type="body" sz="quarter" idx="1"/>
          </p:nvPr>
        </p:nvSpPr>
        <p:spPr>
          <a:xfrm>
            <a:off x="6607502" y="7653782"/>
            <a:ext cx="2513836" cy="68582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400"/>
            </a:lvl1pPr>
          </a:lstStyle>
          <a:p>
            <a:pPr/>
            <a:r>
              <a:t>Templates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8523" y="8464005"/>
            <a:ext cx="5851794" cy="4570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95910" y="6051408"/>
            <a:ext cx="8814041" cy="7063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4496" y="5380399"/>
            <a:ext cx="2975823" cy="5588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17763" y="5114476"/>
            <a:ext cx="5683902" cy="510421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Dialog - populate prompts"/>
          <p:cNvSpPr txBox="1"/>
          <p:nvPr/>
        </p:nvSpPr>
        <p:spPr>
          <a:xfrm>
            <a:off x="16738886" y="5209153"/>
            <a:ext cx="4338417" cy="68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023821">
              <a:lnSpc>
                <a:spcPct val="90000"/>
              </a:lnSpc>
              <a:spcBef>
                <a:spcPts val="3700"/>
              </a:spcBef>
              <a:defRPr sz="2822">
                <a:solidFill>
                  <a:srgbClr val="000000"/>
                </a:solidFill>
              </a:defRPr>
            </a:lvl1pPr>
          </a:lstStyle>
          <a:p>
            <a:pPr/>
            <a:r>
              <a:t>Dialog - populate prompts</a:t>
            </a:r>
          </a:p>
        </p:txBody>
      </p:sp>
      <p:sp>
        <p:nvSpPr>
          <p:cNvPr id="191" name="Lookup Orderables"/>
          <p:cNvSpPr txBox="1"/>
          <p:nvPr/>
        </p:nvSpPr>
        <p:spPr>
          <a:xfrm>
            <a:off x="10729191" y="4385480"/>
            <a:ext cx="3461046" cy="83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90000"/>
              </a:lnSpc>
              <a:spcBef>
                <a:spcPts val="4000"/>
              </a:spcBef>
              <a:defRPr sz="3059">
                <a:solidFill>
                  <a:srgbClr val="000000"/>
                </a:solidFill>
              </a:defRPr>
            </a:lvl1pPr>
          </a:lstStyle>
          <a:p>
            <a:pPr/>
            <a:r>
              <a:t>Lookup Orderables</a:t>
            </a:r>
          </a:p>
        </p:txBody>
      </p:sp>
      <p:sp>
        <p:nvSpPr>
          <p:cNvPr id="192" name="Order Sets"/>
          <p:cNvSpPr txBox="1"/>
          <p:nvPr/>
        </p:nvSpPr>
        <p:spPr>
          <a:xfrm>
            <a:off x="1705490" y="4633383"/>
            <a:ext cx="2513835" cy="685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400">
                <a:solidFill>
                  <a:srgbClr val="000000"/>
                </a:solidFill>
              </a:defRPr>
            </a:lvl1pPr>
          </a:lstStyle>
          <a:p>
            <a:pPr/>
            <a:r>
              <a:t>Order Sets</a:t>
            </a:r>
          </a:p>
        </p:txBody>
      </p:sp>
      <p:sp>
        <p:nvSpPr>
          <p:cNvPr id="193" name="Workflow: Navigation that leads to Actions"/>
          <p:cNvSpPr txBox="1"/>
          <p:nvPr>
            <p:ph type="title"/>
          </p:nvPr>
        </p:nvSpPr>
        <p:spPr>
          <a:xfrm>
            <a:off x="1206500" y="290214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159" sz="8000">
                <a:solidFill>
                  <a:srgbClr val="5E5E5E"/>
                </a:solidFill>
              </a:defRPr>
            </a:lvl1pPr>
          </a:lstStyle>
          <a:p>
            <a:pPr/>
            <a:r>
              <a:t>Workflow: Navigation that leads to 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ample: Simple Order - Navigation x 3"/>
          <p:cNvSpPr txBox="1"/>
          <p:nvPr>
            <p:ph type="title"/>
          </p:nvPr>
        </p:nvSpPr>
        <p:spPr>
          <a:xfrm>
            <a:off x="1476028" y="360778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59" sz="8000">
                <a:solidFill>
                  <a:srgbClr val="5E5E5E"/>
                </a:solidFill>
              </a:defRPr>
            </a:lvl1pPr>
          </a:lstStyle>
          <a:p>
            <a:pPr/>
            <a:r>
              <a:t>Example: Simple Order - Navigation x 3</a:t>
            </a:r>
          </a:p>
        </p:txBody>
      </p:sp>
      <p:sp>
        <p:nvSpPr>
          <p:cNvPr id="198" name="Root Menu + 2 Nested Menus"/>
          <p:cNvSpPr txBox="1"/>
          <p:nvPr>
            <p:ph type="body" idx="21"/>
          </p:nvPr>
        </p:nvSpPr>
        <p:spPr>
          <a:xfrm>
            <a:off x="7031396" y="2096630"/>
            <a:ext cx="10321208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Root Menu + 2 Nested Menus</a:t>
            </a:r>
          </a:p>
        </p:txBody>
      </p:sp>
      <p:sp>
        <p:nvSpPr>
          <p:cNvPr id="199" name="Corpus Christi Orders Side Menu (Root)…"/>
          <p:cNvSpPr txBox="1"/>
          <p:nvPr/>
        </p:nvSpPr>
        <p:spPr>
          <a:xfrm>
            <a:off x="7191057" y="3234409"/>
            <a:ext cx="9131410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Corpus Christi Orders Side Menu (Root)</a:t>
            </a:r>
          </a:p>
          <a:p>
            <a:pPr/>
            <a:r>
              <a:t>    → Corpus Christi (Primary Care/Behvioral) [15831] (1)</a:t>
            </a:r>
          </a:p>
          <a:p>
            <a:pPr/>
            <a:r>
              <a:t>→ Medications &amp; Supplies [24371] (2)</a:t>
            </a:r>
          </a:p>
          <a:p>
            <a:pPr lvl="2"/>
            <a:r>
              <a:t>            → All other medications [147] (ACTION)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4738" y="4298866"/>
            <a:ext cx="2883503" cy="824785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3410" y="6241143"/>
            <a:ext cx="8900819" cy="436330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41185" y="8493649"/>
            <a:ext cx="10117047" cy="449944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03" name="1"/>
          <p:cNvSpPr txBox="1"/>
          <p:nvPr/>
        </p:nvSpPr>
        <p:spPr>
          <a:xfrm>
            <a:off x="5016251" y="7623535"/>
            <a:ext cx="593698" cy="944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6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4" name="2"/>
          <p:cNvSpPr txBox="1"/>
          <p:nvPr/>
        </p:nvSpPr>
        <p:spPr>
          <a:xfrm>
            <a:off x="11637662" y="7950324"/>
            <a:ext cx="593697" cy="944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6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5" name="3"/>
          <p:cNvSpPr txBox="1"/>
          <p:nvPr/>
        </p:nvSpPr>
        <p:spPr>
          <a:xfrm>
            <a:off x="15743972" y="10520355"/>
            <a:ext cx="593698" cy="944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6"/>
                </a:solidFill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xample: Simple Order - Actions x 4"/>
          <p:cNvSpPr txBox="1"/>
          <p:nvPr>
            <p:ph type="title"/>
          </p:nvPr>
        </p:nvSpPr>
        <p:spPr>
          <a:xfrm>
            <a:off x="1446080" y="373965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59" sz="8000">
                <a:solidFill>
                  <a:srgbClr val="5E5E5E"/>
                </a:solidFill>
              </a:defRPr>
            </a:lvl1pPr>
          </a:lstStyle>
          <a:p>
            <a:pPr/>
            <a:r>
              <a:t>Example: Simple Order - Actions x 4</a:t>
            </a:r>
          </a:p>
        </p:txBody>
      </p:sp>
      <p:sp>
        <p:nvSpPr>
          <p:cNvPr id="208" name="One Search and then Three Details to fill in"/>
          <p:cNvSpPr txBox="1"/>
          <p:nvPr>
            <p:ph type="body" idx="21"/>
          </p:nvPr>
        </p:nvSpPr>
        <p:spPr>
          <a:xfrm>
            <a:off x="4682528" y="2355185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One Search and then Three Details to fill in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433" y="4639159"/>
            <a:ext cx="8784329" cy="788844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9375" y="4543071"/>
            <a:ext cx="9036906" cy="808062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11" name="1"/>
          <p:cNvSpPr txBox="1"/>
          <p:nvPr/>
        </p:nvSpPr>
        <p:spPr>
          <a:xfrm>
            <a:off x="1918289" y="4823633"/>
            <a:ext cx="593698" cy="944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6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2" name="2"/>
          <p:cNvSpPr txBox="1"/>
          <p:nvPr/>
        </p:nvSpPr>
        <p:spPr>
          <a:xfrm>
            <a:off x="12766363" y="5308510"/>
            <a:ext cx="593698" cy="944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6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3" name="3"/>
          <p:cNvSpPr txBox="1"/>
          <p:nvPr/>
        </p:nvSpPr>
        <p:spPr>
          <a:xfrm>
            <a:off x="12766363" y="9518141"/>
            <a:ext cx="593698" cy="944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6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" name="4"/>
          <p:cNvSpPr txBox="1"/>
          <p:nvPr/>
        </p:nvSpPr>
        <p:spPr>
          <a:xfrm>
            <a:off x="12766363" y="10333936"/>
            <a:ext cx="593698" cy="944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6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xample: Quick Order - Click and done"/>
          <p:cNvSpPr txBox="1"/>
          <p:nvPr>
            <p:ph type="title"/>
          </p:nvPr>
        </p:nvSpPr>
        <p:spPr>
          <a:xfrm>
            <a:off x="1386185" y="408642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59" sz="8000">
                <a:solidFill>
                  <a:srgbClr val="5E5E5E"/>
                </a:solidFill>
              </a:defRPr>
            </a:lvl1pPr>
          </a:lstStyle>
          <a:p>
            <a:pPr/>
            <a:r>
              <a:t>Example: Quick Order - Click and done</a:t>
            </a:r>
          </a:p>
        </p:txBody>
      </p:sp>
      <p:sp>
        <p:nvSpPr>
          <p:cNvPr id="217" name="One click in the Menu and Done"/>
          <p:cNvSpPr txBox="1"/>
          <p:nvPr>
            <p:ph type="body" idx="21"/>
          </p:nvPr>
        </p:nvSpPr>
        <p:spPr>
          <a:xfrm>
            <a:off x="5812995" y="2265342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One click in the Menu and Done</a:t>
            </a:r>
          </a:p>
        </p:txBody>
      </p:sp>
      <p:sp>
        <p:nvSpPr>
          <p:cNvPr id="218" name="One click makes an order execute and complete"/>
          <p:cNvSpPr txBox="1"/>
          <p:nvPr>
            <p:ph type="body" sz="quarter" idx="1"/>
          </p:nvPr>
        </p:nvSpPr>
        <p:spPr>
          <a:xfrm>
            <a:off x="6043138" y="9291712"/>
            <a:ext cx="4165547" cy="934780"/>
          </a:xfrm>
          <a:prstGeom prst="rect">
            <a:avLst/>
          </a:prstGeom>
        </p:spPr>
        <p:txBody>
          <a:bodyPr/>
          <a:lstStyle>
            <a:lvl1pPr marL="0" indent="0" defTabSz="2121354">
              <a:spcBef>
                <a:spcPts val="3900"/>
              </a:spcBef>
              <a:buSzTx/>
              <a:buNone/>
              <a:defRPr sz="2784"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pPr/>
            <a:r>
              <a:t>One click makes an order execute and complete</a:t>
            </a:r>
          </a:p>
        </p:txBody>
      </p:sp>
      <p:pic>
        <p:nvPicPr>
          <p:cNvPr id="219" name="NavOneAndDoneEx.png" descr="NavOneAndDone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938" y="4175237"/>
            <a:ext cx="9387910" cy="2093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62203" y="3623659"/>
            <a:ext cx="9710649" cy="903977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21" name="Line"/>
          <p:cNvSpPr/>
          <p:nvPr/>
        </p:nvSpPr>
        <p:spPr>
          <a:xfrm>
            <a:off x="9008989" y="10293708"/>
            <a:ext cx="2384215" cy="166047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See all these Quick Orders you can navigate to in Laredo"/>
          <p:cNvSpPr txBox="1"/>
          <p:nvPr/>
        </p:nvSpPr>
        <p:spPr>
          <a:xfrm>
            <a:off x="2591289" y="7154217"/>
            <a:ext cx="615866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See all these Quick Orders you can navigate to in Laredo</a:t>
            </a:r>
          </a:p>
        </p:txBody>
      </p:sp>
      <p:sp>
        <p:nvSpPr>
          <p:cNvPr id="223" name="Line"/>
          <p:cNvSpPr/>
          <p:nvPr/>
        </p:nvSpPr>
        <p:spPr>
          <a:xfrm>
            <a:off x="8562082" y="7691359"/>
            <a:ext cx="305657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Example Significance: Labs ordered at Omaha: 83% are Quick Orders"/>
          <p:cNvSpPr txBox="1"/>
          <p:nvPr/>
        </p:nvSpPr>
        <p:spPr>
          <a:xfrm>
            <a:off x="3727916" y="11299735"/>
            <a:ext cx="5266792" cy="169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3200">
                <a:solidFill>
                  <a:srgbClr val="000000"/>
                </a:solidFill>
              </a:defRPr>
            </a:pPr>
            <a:r>
              <a:rPr b="1"/>
              <a:t>Example Significance: </a:t>
            </a:r>
            <a:r>
              <a:t>Labs ordered at Omaha: 83% are Quick Orders</a:t>
            </a:r>
          </a:p>
        </p:txBody>
      </p:sp>
      <p:sp>
        <p:nvSpPr>
          <p:cNvPr id="225" name="1"/>
          <p:cNvSpPr txBox="1"/>
          <p:nvPr/>
        </p:nvSpPr>
        <p:spPr>
          <a:xfrm>
            <a:off x="11625100" y="11857932"/>
            <a:ext cx="593698" cy="9449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6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VAA Methodology"/>
          <p:cNvSpPr txBox="1"/>
          <p:nvPr>
            <p:ph type="title"/>
          </p:nvPr>
        </p:nvSpPr>
        <p:spPr>
          <a:xfrm>
            <a:off x="1206500" y="528543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VAA Methodology</a:t>
            </a:r>
          </a:p>
        </p:txBody>
      </p:sp>
      <p:sp>
        <p:nvSpPr>
          <p:cNvPr id="228" name="Five Step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Five Steps</a:t>
            </a:r>
          </a:p>
        </p:txBody>
      </p:sp>
      <p:sp>
        <p:nvSpPr>
          <p:cNvPr id="229" name="Non Invasive Capture of VistA RPC traffic for a 30-day period of a VA Medical Center: Focus is on CPRS traffic…"/>
          <p:cNvSpPr txBox="1"/>
          <p:nvPr>
            <p:ph type="body" sz="half" idx="1"/>
          </p:nvPr>
        </p:nvSpPr>
        <p:spPr>
          <a:xfrm>
            <a:off x="1536700" y="4248504"/>
            <a:ext cx="13926327" cy="8256012"/>
          </a:xfrm>
          <a:prstGeom prst="rect">
            <a:avLst/>
          </a:prstGeom>
        </p:spPr>
        <p:txBody>
          <a:bodyPr/>
          <a:lstStyle/>
          <a:p>
            <a:pPr marL="432815" indent="-432815" defTabSz="1731220">
              <a:spcBef>
                <a:spcPts val="3100"/>
              </a:spcBef>
              <a:defRPr sz="3407"/>
            </a:pPr>
            <a:r>
              <a:rPr b="1"/>
              <a:t>Non Invasive Capture</a:t>
            </a:r>
            <a:r>
              <a:t> of VistA RPC traffic for a 30-day period of a VA Medical Center: Focus is on CPRS traffic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rPr b="1"/>
              <a:t>Workflow Extraction: </a:t>
            </a:r>
            <a:r>
              <a:t> Sequences of extracted RPCs represent workflow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rPr b="1"/>
              <a:t>Workflow Categorizatio</a:t>
            </a:r>
            <a:r>
              <a:t>n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Example: 7 types of Radiology Study, Quick Orders, Explicit Orders, Order Sets, Verify only Orders within these types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rPr b="1"/>
              <a:t>Workflow Validation</a:t>
            </a:r>
            <a:r>
              <a:t>:  Use Emulator to reproduce examples of all types to validate completeness</a:t>
            </a:r>
          </a:p>
          <a:p>
            <a:pPr lvl="1" marL="865631" indent="-432815" defTabSz="1731220">
              <a:spcBef>
                <a:spcPts val="3100"/>
              </a:spcBef>
              <a:defRPr sz="3407"/>
            </a:pPr>
            <a:r>
              <a:t>Example screens seen earlier in this slide deck are from the Emulator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rPr b="1"/>
              <a:t>Generate Reports/Configurations</a:t>
            </a:r>
            <a:r>
              <a:t> from Categorizations</a:t>
            </a:r>
          </a:p>
        </p:txBody>
      </p:sp>
      <p:pic>
        <p:nvPicPr>
          <p:cNvPr id="230" name="RPCSequence.png" descr="RPCSeque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18527" y="4959612"/>
            <a:ext cx="4573088" cy="683379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31" name="Example sequence of RPCs to Reduce"/>
          <p:cNvSpPr txBox="1"/>
          <p:nvPr/>
        </p:nvSpPr>
        <p:spPr>
          <a:xfrm>
            <a:off x="17675427" y="3718997"/>
            <a:ext cx="385928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Example sequence of RPCs to 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