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sldIdLst>
    <p:sldId id="283" r:id="rId3"/>
    <p:sldId id="281" r:id="rId4"/>
    <p:sldId id="285" r:id="rId5"/>
    <p:sldId id="284" r:id="rId6"/>
    <p:sldId id="278" r:id="rId7"/>
    <p:sldId id="286" r:id="rId8"/>
    <p:sldId id="271" r:id="rId9"/>
    <p:sldId id="272" r:id="rId10"/>
    <p:sldId id="263" r:id="rId11"/>
    <p:sldId id="277" r:id="rId12"/>
    <p:sldId id="264" r:id="rId13"/>
    <p:sldId id="265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4660"/>
  </p:normalViewPr>
  <p:slideViewPr>
    <p:cSldViewPr>
      <p:cViewPr varScale="1">
        <p:scale>
          <a:sx n="69" d="100"/>
          <a:sy n="69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D8B6-7EAA-4D0B-8E9A-968512ACA6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B397-8878-4B44-A6A5-90498EBA0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7B397-8878-4B44-A6A5-90498EBA0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13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45817c90-de3c-4cab-9120-bfafa748d387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5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45817c90-de3c-4cab-9120-bfafa748d387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2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1c4c040a-0192-4701-894e-d950c83b7e8c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6FDB6-6D2B-46C1-9FA1-D82906A37C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25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7B397-8878-4B44-A6A5-90498EBA07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8B87-A0B6-44D5-80CD-E65AD02DBE5F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439-4090-4A98-806F-87944E7A1D2B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F092-DD6D-400D-9A8C-94C913CB8909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61633" y="-134484"/>
            <a:ext cx="9267266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465502" y="2402031"/>
            <a:ext cx="44577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786959" y="4207333"/>
            <a:ext cx="297276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659575" y="2449114"/>
            <a:ext cx="4069556" cy="1419122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07507" y="4973166"/>
            <a:ext cx="2972765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07507" y="5267972"/>
            <a:ext cx="2972765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5024057" y="1615719"/>
            <a:ext cx="2371923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407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941788" y="3457100"/>
            <a:ext cx="4696356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936654" y="4428651"/>
            <a:ext cx="470232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15341" y="1341783"/>
            <a:ext cx="3481372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9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72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1672258" y="2498380"/>
            <a:ext cx="44577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837949" y="2498381"/>
            <a:ext cx="4069557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37949" y="449374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37949" y="480461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5401247" y="1844712"/>
            <a:ext cx="1968247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5919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8B87-A0B6-44D5-80CD-E65AD02DBE5F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77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F6F-2D1E-4E11-A566-C2255DE8BEE1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07BB-47EE-46AA-BF00-DAEB9D52183B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F6F-2D1E-4E11-A566-C2255DE8BEE1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994-19E4-4F7B-B518-3B93F1A4629D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4929-F391-4AA7-B36B-0AD3EB563D82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D737-FB0E-4371-9647-B4F642C1714E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E6AF-C336-4EDF-8CB8-4BA9A6890E2B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7C5-F87D-48CC-919A-D7D596D76DB5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6443-B022-4CED-BF67-0AFD556C21D0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06F412-B809-4D75-B1FE-96CD115AE4D5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4055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4055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4055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An Android Based </a:t>
            </a:r>
            <a:r>
              <a:rPr b="1" dirty="0" smtClean="0"/>
              <a:t> </a:t>
            </a:r>
            <a:r>
              <a:rPr b="1" dirty="0" err="1" smtClean="0"/>
              <a:t>IoT</a:t>
            </a:r>
            <a:r>
              <a:rPr b="1" dirty="0" smtClean="0"/>
              <a:t> </a:t>
            </a:r>
            <a:r>
              <a:rPr b="1" dirty="0"/>
              <a:t>System for Garbage Monitoring</a:t>
            </a:r>
            <a:endParaRPr lang="en-US" b="1" dirty="0"/>
          </a:p>
        </p:txBody>
      </p:sp>
      <p:pic>
        <p:nvPicPr>
          <p:cNvPr id="4" name="Google Shape;241;p37" descr="Image result for east west university bangladesh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71950" y="3543300"/>
            <a:ext cx="984672" cy="6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6902" y="3719058"/>
            <a:ext cx="2950699" cy="105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SUPERVISED BY-</a:t>
            </a:r>
          </a:p>
          <a:p>
            <a:pPr defTabSz="685800"/>
            <a:endParaRPr lang="en-US" sz="825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Shakila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Mahjabin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Tonni</a:t>
            </a:r>
            <a:endParaRPr lang="en-US" sz="135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Lecturer, Department of CSE</a:t>
            </a:r>
          </a:p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East West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2150" y="3657601"/>
            <a:ext cx="1992853" cy="192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PRESENTED BY-</a:t>
            </a:r>
          </a:p>
          <a:p>
            <a:pPr defTabSz="685800"/>
            <a:endParaRPr lang="en-US" sz="825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Syed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Shafaet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Hossain</a:t>
            </a:r>
            <a:endParaRPr lang="en-US" sz="135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ID: 2014-1-60-087</a:t>
            </a:r>
          </a:p>
          <a:p>
            <a:pPr defTabSz="685800"/>
            <a:endParaRPr lang="en-US" sz="825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Md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Tanvir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Ahmed</a:t>
            </a:r>
          </a:p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ID: 2014-2-60-032</a:t>
            </a:r>
          </a:p>
          <a:p>
            <a:pPr defTabSz="685800"/>
            <a:endParaRPr lang="en-US" sz="825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Md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Rasel</a:t>
            </a:r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Arial"/>
                <a:ea typeface="微软雅黑"/>
              </a:rPr>
              <a:t>Miah</a:t>
            </a:r>
            <a:endParaRPr lang="en-US" sz="135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685800"/>
            <a:r>
              <a:rPr lang="en-US" sz="1350" b="1" dirty="0">
                <a:solidFill>
                  <a:srgbClr val="000000"/>
                </a:solidFill>
                <a:latin typeface="Arial"/>
                <a:ea typeface="微软雅黑"/>
              </a:rPr>
              <a:t>2014-2-60-013</a:t>
            </a:r>
          </a:p>
        </p:txBody>
      </p:sp>
      <p:sp>
        <p:nvSpPr>
          <p:cNvPr id="8" name="Google Shape;242;p37"/>
          <p:cNvSpPr txBox="1"/>
          <p:nvPr/>
        </p:nvSpPr>
        <p:spPr>
          <a:xfrm>
            <a:off x="3543300" y="3257550"/>
            <a:ext cx="2135250" cy="29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noAutofit/>
          </a:bodyPr>
          <a:lstStyle/>
          <a:p>
            <a:pPr algn="ctr" defTabSz="685800"/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12 December, 2018</a:t>
            </a:r>
            <a:endParaRPr sz="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657601" y="6336291"/>
            <a:ext cx="1435100" cy="363545"/>
          </a:xfrm>
        </p:spPr>
        <p:txBody>
          <a:bodyPr/>
          <a:lstStyle/>
          <a:p>
            <a:pPr defTabSz="685800"/>
            <a:r>
              <a:rPr lang="en-US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12 December, 2018</a:t>
            </a:r>
            <a:endParaRPr lang="en-US" sz="100" dirty="0">
              <a:solidFill>
                <a:srgbClr val="000000"/>
              </a:solidFill>
            </a:endParaRPr>
          </a:p>
          <a:p>
            <a:pPr defTabSz="685800"/>
            <a:endParaRPr lang="en-US" dirty="0">
              <a:solidFill>
                <a:srgbClr val="000000">
                  <a:tint val="7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6F15528-21DE-4FAA-801E-634DDDAF4B2B}" type="slidenum">
              <a:rPr lang="en-US">
                <a:latin typeface="Arial"/>
                <a:ea typeface="微软雅黑"/>
              </a:rPr>
              <a:pPr defTabSz="685800"/>
              <a:t>1</a:t>
            </a:fld>
            <a:endParaRPr lang="en-US"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43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6300" y="401784"/>
            <a:ext cx="7772400" cy="11160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Working Principle of Ultrasonic Sensor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2102644"/>
            <a:ext cx="7772400" cy="1338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Ultrasonic sensors generate high frequency sound waves and evaluate the echo which is received back by the sensor.</a:t>
            </a:r>
          </a:p>
        </p:txBody>
      </p:sp>
      <p:pic>
        <p:nvPicPr>
          <p:cNvPr id="2050" name="Picture 2" descr="Outline and detection princi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41726"/>
            <a:ext cx="5638800" cy="1676400"/>
          </a:xfrm>
          <a:prstGeom prst="rect">
            <a:avLst/>
          </a:prstGeom>
          <a:noFill/>
        </p:spPr>
      </p:pic>
      <p:pic>
        <p:nvPicPr>
          <p:cNvPr id="2051" name="Picture 3" descr="C:\Users\Dr.Zakir\Desktop\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7547" y="5080159"/>
            <a:ext cx="2447925" cy="914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4648200"/>
            <a:ext cx="586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Here,</a:t>
            </a:r>
          </a:p>
          <a:p>
            <a:r>
              <a:rPr lang="en-US" sz="2000" dirty="0"/>
              <a:t>L = distance,</a:t>
            </a:r>
          </a:p>
          <a:p>
            <a:r>
              <a:rPr lang="en-US" sz="2000" dirty="0"/>
              <a:t>T = time between the emission and reception</a:t>
            </a:r>
          </a:p>
          <a:p>
            <a:r>
              <a:rPr lang="en-US" sz="2000" dirty="0"/>
              <a:t>C = sonic speed</a:t>
            </a:r>
          </a:p>
          <a:p>
            <a:r>
              <a:rPr lang="en-US" sz="2000" dirty="0"/>
              <a:t>The value is multiplied by 1/2 because T is the time for go-and-return distance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55F-FCE6-4842-B45B-754078E1EA1F}" type="datetime3">
              <a:rPr lang="en-US" smtClean="0"/>
              <a:pPr/>
              <a:t>12 December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277957"/>
            <a:ext cx="4315691" cy="9074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Application UI</a:t>
            </a:r>
          </a:p>
        </p:txBody>
      </p:sp>
      <p:pic>
        <p:nvPicPr>
          <p:cNvPr id="6" name="Picture 5" descr="https://lh5.googleusercontent.com/LzdaHoXB10CEBtwXoLYKplnLng5DG86gCSp18Wg-rVbV5v_l6dMV4DqyimtbEvMHvkSizp1yxHAhzoZXFlYRHmAAohhO0a0y5TbPyGSFDTZ62QalFIYcu2IQMT-uztp8T88ynzX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904" y="1676400"/>
            <a:ext cx="23860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08306" y="5574268"/>
            <a:ext cx="1758694" cy="38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5789" y="5586392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Details Layout</a:t>
            </a:r>
          </a:p>
        </p:txBody>
      </p:sp>
      <p:pic>
        <p:nvPicPr>
          <p:cNvPr id="12" name="Picture 11" descr="https://lh3.googleusercontent.com/v6OEhlup10wg-BqVKfeiv5kE63J8Ge3gNtJuw8xhmQBBa7TurHRc2XrgAy0SHoiCGhfmQsVy7g_CRjDaHZwzgyEsM3MIRRf28UFE7hMETmJJr5VWc9fZU_AHmMUkhC0mHH79ax9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518" y="1676400"/>
            <a:ext cx="2438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10400" y="5574268"/>
            <a:ext cx="11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Update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982" r="3925" b="5091"/>
          <a:stretch/>
        </p:blipFill>
        <p:spPr>
          <a:xfrm>
            <a:off x="3130206" y="1689387"/>
            <a:ext cx="2550765" cy="389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F700-03BF-4981-9B73-6BCC5907B031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391392"/>
            <a:ext cx="7772400" cy="13620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03504" y="1753467"/>
            <a:ext cx="7800109" cy="37556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 The developed system provides garbage collection time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quantity of garbage collection at each location.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 Implementing this project we will avoid over flowing of garbage from the container.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 System is develop for city administrations, municipal staff.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F6F-2D1E-4E11-A566-C2255DE8BEE1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8400" y="762000"/>
            <a:ext cx="3581400" cy="876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328" y="1981200"/>
            <a:ext cx="8416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1]</a:t>
            </a:r>
            <a:r>
              <a:rPr lang="en-US" dirty="0"/>
              <a:t>"Global </a:t>
            </a:r>
            <a:r>
              <a:rPr lang="en-US" dirty="0" err="1"/>
              <a:t>Liveability</a:t>
            </a:r>
            <a:r>
              <a:rPr lang="en-US" dirty="0"/>
              <a:t> Ranking", </a:t>
            </a:r>
            <a:r>
              <a:rPr lang="en-US" i="1" dirty="0"/>
              <a:t>Eiu.com</a:t>
            </a:r>
            <a:r>
              <a:rPr lang="en-US" dirty="0"/>
              <a:t>, 2018. [Online]. Available: </a:t>
            </a:r>
            <a:r>
              <a:rPr lang="en-US" dirty="0"/>
              <a:t> </a:t>
            </a:r>
            <a:r>
              <a:rPr lang="en-US" dirty="0" smtClean="0"/>
              <a:t>    http</a:t>
            </a:r>
            <a:r>
              <a:rPr lang="en-US" dirty="0"/>
              <a:t>://www.eiu.com/topic/liveability. [Accessed: 12- Dec- 2018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b="1" dirty="0"/>
              <a:t>[2]</a:t>
            </a:r>
            <a:r>
              <a:rPr lang="en-US" dirty="0"/>
              <a:t>"Waste management in Bangladesh", </a:t>
            </a:r>
            <a:r>
              <a:rPr lang="en-US" i="1" dirty="0"/>
              <a:t>En.wikipedia.org</a:t>
            </a:r>
            <a:r>
              <a:rPr lang="en-US" dirty="0"/>
              <a:t>, 2018. [Online]. Available: https://en.wikipedia.org/wiki/Waste_management_in_Bangladesh. [Accessed: 12- Dec- 2018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b="1" dirty="0"/>
              <a:t>[3]</a:t>
            </a:r>
            <a:r>
              <a:rPr lang="en-US" dirty="0"/>
              <a:t>"Raspberry Pi 3 Model B - </a:t>
            </a:r>
            <a:r>
              <a:rPr lang="en-US" dirty="0" err="1"/>
              <a:t>RoboGearsBD</a:t>
            </a:r>
            <a:r>
              <a:rPr lang="en-US" dirty="0"/>
              <a:t>", </a:t>
            </a:r>
            <a:r>
              <a:rPr lang="en-US" i="1" dirty="0" err="1"/>
              <a:t>RoboGearsBD</a:t>
            </a:r>
            <a:r>
              <a:rPr lang="en-US" dirty="0"/>
              <a:t>, 2018. [Online]. Available: https://robogearsbd.com/shop/raspberry-pi-3-model-b/. [Accessed: 12- Dec- 2018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b="1" dirty="0"/>
              <a:t>[4]</a:t>
            </a:r>
            <a:r>
              <a:rPr lang="en-US" i="1" dirty="0"/>
              <a:t>Lazada.com.ph</a:t>
            </a:r>
            <a:r>
              <a:rPr lang="en-US" dirty="0"/>
              <a:t>, 2018. [Online]. Available: https://www.lazada.com.ph/products/ultrasonic-sensor-hc-sr04-i102973276-s103282735.html. [Accessed: 12- Dec- 2018].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E6AF-C336-4EDF-8CB8-4BA9A6890E2B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Google Shape;414;p58"/>
          <p:cNvSpPr txBox="1">
            <a:spLocks/>
          </p:cNvSpPr>
          <p:nvPr/>
        </p:nvSpPr>
        <p:spPr>
          <a:xfrm>
            <a:off x="1750062" y="1849472"/>
            <a:ext cx="5531555" cy="79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000" tIns="25500" rIns="51000" bIns="255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Nunito"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THANK YOU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S1ïḓe">
            <a:extLst>
              <a:ext uri="{FF2B5EF4-FFF2-40B4-BE49-F238E27FC236}">
                <a16:creationId xmlns:a16="http://schemas.microsoft.com/office/drawing/2014/main" id="{8CFEE60B-E3FB-4077-8099-4B5DA6D27C0E}"/>
              </a:ext>
            </a:extLst>
          </p:cNvPr>
          <p:cNvSpPr/>
          <p:nvPr/>
        </p:nvSpPr>
        <p:spPr>
          <a:xfrm>
            <a:off x="3182439" y="1919929"/>
            <a:ext cx="244723" cy="246557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125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4ACEA-E13B-4C18-9CC0-06D2FC9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iṡľïḑè">
            <a:extLst>
              <a:ext uri="{FF2B5EF4-FFF2-40B4-BE49-F238E27FC236}">
                <a16:creationId xmlns:a16="http://schemas.microsoft.com/office/drawing/2014/main" id="{6662FDF7-8985-45E8-B0BE-A7B2FE6EC562}"/>
              </a:ext>
            </a:extLst>
          </p:cNvPr>
          <p:cNvSpPr txBox="1"/>
          <p:nvPr/>
        </p:nvSpPr>
        <p:spPr bwMode="auto">
          <a:xfrm>
            <a:off x="2535307" y="2367307"/>
            <a:ext cx="6007277" cy="300271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Introduction</a:t>
            </a: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Project Background</a:t>
            </a: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What </a:t>
            </a:r>
            <a:r>
              <a:rPr lang="en-US" sz="2000" dirty="0">
                <a:solidFill>
                  <a:schemeClr val="tx2"/>
                </a:solidFill>
              </a:rPr>
              <a:t>we have to offer?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Application UI</a:t>
            </a:r>
            <a:endParaRPr lang="en-US" sz="2000" dirty="0">
              <a:solidFill>
                <a:schemeClr val="tx2"/>
              </a:solidFill>
            </a:endParaRP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Methodology(Hardware/software</a:t>
            </a:r>
            <a:r>
              <a:rPr lang="en-US" sz="2000" dirty="0">
                <a:solidFill>
                  <a:schemeClr val="tx2"/>
                </a:solidFill>
              </a:rPr>
              <a:t>)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Conclusions</a:t>
            </a:r>
            <a:endParaRPr lang="en-US" sz="2000" dirty="0">
              <a:solidFill>
                <a:schemeClr val="tx2"/>
              </a:solidFill>
            </a:endParaRPr>
          </a:p>
          <a:p>
            <a:pPr marL="257175" indent="-257175" defTabSz="685800">
              <a:lnSpc>
                <a:spcPct val="150000"/>
              </a:lnSpc>
              <a:buFont typeface="+mj-lt"/>
              <a:buAutoNum type="arabicPeriod"/>
            </a:pPr>
            <a:endParaRPr lang="zh-CN" altLang="en-US" sz="2000" b="0" dirty="0">
              <a:solidFill>
                <a:srgbClr val="000000"/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53F8877C-1EC7-42B5-B5CE-B06D1D5F42A1}"/>
              </a:ext>
            </a:extLst>
          </p:cNvPr>
          <p:cNvCxnSpPr>
            <a:cxnSpLocks/>
          </p:cNvCxnSpPr>
          <p:nvPr/>
        </p:nvCxnSpPr>
        <p:spPr>
          <a:xfrm>
            <a:off x="2535308" y="2192850"/>
            <a:ext cx="0" cy="300271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išľïḋé">
            <a:extLst>
              <a:ext uri="{FF2B5EF4-FFF2-40B4-BE49-F238E27FC236}">
                <a16:creationId xmlns:a16="http://schemas.microsoft.com/office/drawing/2014/main" id="{364F157C-D69E-4552-8A36-BBA416D11C90}"/>
              </a:ext>
            </a:extLst>
          </p:cNvPr>
          <p:cNvSpPr txBox="1"/>
          <p:nvPr/>
        </p:nvSpPr>
        <p:spPr>
          <a:xfrm>
            <a:off x="567989" y="1576531"/>
            <a:ext cx="196731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defTabSz="685800"/>
            <a:r>
              <a:rPr lang="tr-TR" sz="2100" b="1" dirty="0">
                <a:solidFill>
                  <a:srgbClr val="305065"/>
                </a:solidFill>
                <a:latin typeface="Arial"/>
                <a:ea typeface="微软雅黑"/>
                <a:cs typeface="+mn-ea"/>
                <a:sym typeface="+mn-lt"/>
              </a:rPr>
              <a:t>CONTENTS</a:t>
            </a: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6934200" y="6381750"/>
            <a:ext cx="1913184" cy="285750"/>
          </a:xfrm>
        </p:spPr>
        <p:txBody>
          <a:bodyPr/>
          <a:lstStyle/>
          <a:p>
            <a:pPr algn="l" defTabSz="685800"/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pPr algn="l" defTabSz="685800"/>
            <a:endParaRPr lang="en-US" dirty="0">
              <a:solidFill>
                <a:schemeClr val="accent5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018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S1ïḓe">
            <a:extLst>
              <a:ext uri="{FF2B5EF4-FFF2-40B4-BE49-F238E27FC236}">
                <a16:creationId xmlns:a16="http://schemas.microsoft.com/office/drawing/2014/main" id="{8CFEE60B-E3FB-4077-8099-4B5DA6D27C0E}"/>
              </a:ext>
            </a:extLst>
          </p:cNvPr>
          <p:cNvSpPr/>
          <p:nvPr/>
        </p:nvSpPr>
        <p:spPr>
          <a:xfrm>
            <a:off x="3182439" y="1919929"/>
            <a:ext cx="244723" cy="246557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125"/>
          </a:p>
        </p:txBody>
      </p:sp>
      <p:sp>
        <p:nvSpPr>
          <p:cNvPr id="17" name="ïšḷíďé">
            <a:extLst>
              <a:ext uri="{FF2B5EF4-FFF2-40B4-BE49-F238E27FC236}">
                <a16:creationId xmlns:a16="http://schemas.microsoft.com/office/drawing/2014/main" id="{12C63BBE-FFA7-4CC1-B637-B0F41A26A70B}"/>
              </a:ext>
            </a:extLst>
          </p:cNvPr>
          <p:cNvSpPr/>
          <p:nvPr/>
        </p:nvSpPr>
        <p:spPr>
          <a:xfrm>
            <a:off x="3182439" y="4632747"/>
            <a:ext cx="244723" cy="246557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125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2C37FF-368D-421E-9404-6F148406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62556"/>
            <a:ext cx="8343077" cy="110213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Economist Intelligence Unit annual </a:t>
            </a:r>
            <a:r>
              <a:rPr lang="en-US" sz="3200" dirty="0" smtClean="0"/>
              <a:t>global survey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4ACEA-E13B-4C18-9CC0-06D2FC9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6629401" y="6324600"/>
            <a:ext cx="2170876" cy="467591"/>
          </a:xfrm>
        </p:spPr>
        <p:txBody>
          <a:bodyPr/>
          <a:lstStyle/>
          <a:p>
            <a:pPr algn="ctr" defTabSz="685800"/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962"/>
          <a:stretch/>
        </p:blipFill>
        <p:spPr>
          <a:xfrm>
            <a:off x="521916" y="1652116"/>
            <a:ext cx="8506252" cy="30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4757F-D7B2-4B56-9503-C09ED765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DD3DB80-B894-403A-B48E-6FDC1A72010E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Arial"/>
                <a:ea typeface="微软雅黑"/>
              </a:rPr>
              <a:pPr defTabSz="68580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5" name="íśľïḍé">
            <a:extLst>
              <a:ext uri="{FF2B5EF4-FFF2-40B4-BE49-F238E27FC236}">
                <a16:creationId xmlns:a16="http://schemas.microsoft.com/office/drawing/2014/main" id="{5943322E-D644-4855-BAA2-72884A1923BB}"/>
              </a:ext>
            </a:extLst>
          </p:cNvPr>
          <p:cNvSpPr txBox="1"/>
          <p:nvPr/>
        </p:nvSpPr>
        <p:spPr bwMode="auto">
          <a:xfrm>
            <a:off x="3827690" y="1915956"/>
            <a:ext cx="60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algn="ctr" defTabSz="685800"/>
            <a:endParaRPr sz="135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92" name="Google Shape;263;p40"/>
          <p:cNvPicPr preferRelativeResize="0"/>
          <p:nvPr/>
        </p:nvPicPr>
        <p:blipFill rotWithShape="1">
          <a:blip r:embed="rId3">
            <a:alphaModFix/>
          </a:blip>
          <a:srcRect l="29493" t="2948" r="11347" b="2674"/>
          <a:stretch/>
        </p:blipFill>
        <p:spPr>
          <a:xfrm>
            <a:off x="3827690" y="1517073"/>
            <a:ext cx="5029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46304" y="1517073"/>
            <a:ext cx="3573797" cy="48768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600"/>
              </a:spcBef>
              <a:buSzPct val="61000"/>
              <a:buFont typeface="Wingdings 2"/>
              <a:buNone/>
            </a:pPr>
            <a:endParaRPr lang="en-US" sz="6000" dirty="0"/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SzPct val="61000"/>
              <a:buFont typeface="Wingdings 2"/>
              <a:buAutoNum type="arabicPeriod"/>
            </a:pPr>
            <a:r>
              <a:rPr lang="en-US" sz="6000" dirty="0" smtClean="0"/>
              <a:t>Environment </a:t>
            </a:r>
            <a:r>
              <a:rPr lang="en-US" sz="6000" dirty="0"/>
              <a:t>is highly polluted by untreated </a:t>
            </a:r>
            <a:r>
              <a:rPr lang="en-US" sz="6000" dirty="0" smtClean="0"/>
              <a:t>waste</a:t>
            </a: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SzPct val="61000"/>
              <a:buFont typeface="Wingdings 2"/>
              <a:buAutoNum type="arabicPeriod"/>
            </a:pPr>
            <a:r>
              <a:rPr lang="en-US" sz="6000" dirty="0" smtClean="0"/>
              <a:t>More </a:t>
            </a:r>
            <a:r>
              <a:rPr lang="en-US" sz="6000" dirty="0"/>
              <a:t>human effort, time and cost which can easily be avoided with our present technologies. </a:t>
            </a: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SzPct val="61000"/>
              <a:buFont typeface="Wingdings 2"/>
              <a:buAutoNum type="arabicPeriod"/>
            </a:pPr>
            <a:r>
              <a:rPr lang="en-US" sz="6000" dirty="0"/>
              <a:t>No smart system is present in developing countries.</a:t>
            </a: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SzPct val="61000"/>
              <a:buFont typeface="Wingdings 2"/>
              <a:buAutoNum type="arabicPeriod"/>
            </a:pPr>
            <a:r>
              <a:rPr lang="en-US" sz="6000" dirty="0"/>
              <a:t>Smart waste management systems are present in developed countries.</a:t>
            </a:r>
          </a:p>
          <a:p>
            <a:pPr marL="0" indent="0">
              <a:buFont typeface="Wingdings 2"/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SzPct val="61000"/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37535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Background</a:t>
            </a:r>
            <a:endParaRPr lang="en-US" sz="32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801" y="6393873"/>
            <a:ext cx="2476500" cy="40697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429375"/>
            <a:ext cx="2119901" cy="42862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912" y="609599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we have to offer?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02613" y="1524000"/>
            <a:ext cx="3635987" cy="4800599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Automated waste-bin management.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Real time indicator of </a:t>
            </a:r>
            <a:r>
              <a:rPr lang="en-US" sz="2400" dirty="0"/>
              <a:t>waste level.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Google API based waste </a:t>
            </a:r>
            <a:r>
              <a:rPr lang="en-US" sz="2400" dirty="0">
                <a:solidFill>
                  <a:schemeClr val="tx1"/>
                </a:solidFill>
              </a:rPr>
              <a:t>collection routes.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Android Waste bin monitoring with SMS based notification.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12" y="1219199"/>
            <a:ext cx="4460488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C41B6-32FA-4EEE-A87C-3C2F21DB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E6AF-C336-4EDF-8CB8-4BA9A6890E2B}" type="datetime3">
              <a:rPr lang="en-US" smtClean="0"/>
              <a:pPr/>
              <a:t>12 December 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247B-F9B6-4DD0-8801-BB6A220C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181624" y="2361470"/>
            <a:ext cx="1203614" cy="681828"/>
          </a:xfrm>
          <a:prstGeom prst="wedgeRectCallout">
            <a:avLst>
              <a:gd name="adj1" fmla="val -102294"/>
              <a:gd name="adj2" fmla="val 306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5672" y="1889998"/>
            <a:ext cx="1785798" cy="942945"/>
          </a:xfrm>
          <a:prstGeom prst="wedgeRectCallout">
            <a:avLst>
              <a:gd name="adj1" fmla="val 114159"/>
              <a:gd name="adj2" fmla="val 24299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 if bin is 70% (adjustable)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5672" y="3214532"/>
            <a:ext cx="1447800" cy="740352"/>
          </a:xfrm>
          <a:prstGeom prst="wedgeRectCallout">
            <a:avLst>
              <a:gd name="adj1" fmla="val 148545"/>
              <a:gd name="adj2" fmla="val 74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of the bin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263990" y="3664527"/>
            <a:ext cx="1447800" cy="671946"/>
          </a:xfrm>
          <a:prstGeom prst="wedgeRectCallout">
            <a:avLst>
              <a:gd name="adj1" fmla="val -105044"/>
              <a:gd name="adj2" fmla="val -554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time cleaning date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85672" y="4336473"/>
            <a:ext cx="1447800" cy="600075"/>
          </a:xfrm>
          <a:prstGeom prst="wedgeRectCallout">
            <a:avLst>
              <a:gd name="adj1" fmla="val 148545"/>
              <a:gd name="adj2" fmla="val -8988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cleaned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982" r="3925" b="5091"/>
          <a:stretch/>
        </p:blipFill>
        <p:spPr>
          <a:xfrm>
            <a:off x="3429001" y="1752599"/>
            <a:ext cx="3068781" cy="419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09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Features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7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10300"/>
            <a:ext cx="2019300" cy="457200"/>
          </a:xfrm>
        </p:spPr>
        <p:txBody>
          <a:bodyPr/>
          <a:lstStyle/>
          <a:p>
            <a:endParaRPr lang="en-US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7000" y="228600"/>
            <a:ext cx="5022273" cy="990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271587"/>
            <a:ext cx="8458200" cy="488632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53100" y="1066800"/>
            <a:ext cx="1752600" cy="788861"/>
          </a:xfrm>
          <a:prstGeom prst="wedgeEllipseCallout">
            <a:avLst>
              <a:gd name="adj1" fmla="val -83284"/>
              <a:gd name="adj2" fmla="val 5371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 am on the way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438900"/>
            <a:ext cx="1975104" cy="3810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0" y="152400"/>
            <a:ext cx="36576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219200"/>
            <a:ext cx="8658225" cy="4849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December, 2018</a:t>
            </a:r>
            <a:endParaRPr lang="en-US" sz="700" dirty="0">
              <a:solidFill>
                <a:schemeClr val="accent5"/>
              </a:solidFill>
              <a:latin typeface="Arial"/>
              <a:ea typeface="微软雅黑"/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533400"/>
            <a:ext cx="44958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Hardware/Software</a:t>
            </a:r>
          </a:p>
        </p:txBody>
      </p:sp>
      <p:pic>
        <p:nvPicPr>
          <p:cNvPr id="8" name="Google Shape;39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252" y="2277885"/>
            <a:ext cx="3932475" cy="2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9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6717" y="2219747"/>
            <a:ext cx="1548275" cy="9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9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7582" y="4532734"/>
            <a:ext cx="2857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4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4992" y="2106001"/>
            <a:ext cx="3015595" cy="1579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219200" y="5261606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7338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6248400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41148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369</Words>
  <Application>Microsoft Office PowerPoint</Application>
  <PresentationFormat>On-screen Show (4:3)</PresentationFormat>
  <Paragraphs>120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微软雅黑</vt:lpstr>
      <vt:lpstr>宋体</vt:lpstr>
      <vt:lpstr>Arial</vt:lpstr>
      <vt:lpstr>Calibri</vt:lpstr>
      <vt:lpstr>Franklin Gothic Book</vt:lpstr>
      <vt:lpstr>Nunito</vt:lpstr>
      <vt:lpstr>Perpetua</vt:lpstr>
      <vt:lpstr>Times New Roman</vt:lpstr>
      <vt:lpstr>Wingdings</vt:lpstr>
      <vt:lpstr>Wingdings 2</vt:lpstr>
      <vt:lpstr>幼圆</vt:lpstr>
      <vt:lpstr>Equity</vt:lpstr>
      <vt:lpstr>主题5</vt:lpstr>
      <vt:lpstr>An Android Based  IoT System for Garbage Monitoring</vt:lpstr>
      <vt:lpstr>PowerPoint Presentation</vt:lpstr>
      <vt:lpstr>Economist Intelligence Unit annual global survey</vt:lpstr>
      <vt:lpstr>PowerPoint Presentation</vt:lpstr>
      <vt:lpstr>What we have to offer? </vt:lpstr>
      <vt:lpstr>PowerPoint Presentation</vt:lpstr>
      <vt:lpstr>Overview of System</vt:lpstr>
      <vt:lpstr>Methodology</vt:lpstr>
      <vt:lpstr>Hardware/Software</vt:lpstr>
      <vt:lpstr>Working Principle of Ultrasonic Sensor</vt:lpstr>
      <vt:lpstr>Application UI</vt:lpstr>
      <vt:lpstr>Conclusion</vt:lpstr>
      <vt:lpstr>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Shafaet</dc:creator>
  <cp:lastModifiedBy>Tanvir</cp:lastModifiedBy>
  <cp:revision>139</cp:revision>
  <dcterms:created xsi:type="dcterms:W3CDTF">2006-08-16T00:00:00Z</dcterms:created>
  <dcterms:modified xsi:type="dcterms:W3CDTF">2018-12-12T04:21:21Z</dcterms:modified>
</cp:coreProperties>
</file>