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9CAA36B-27A6-4303-940E-3F688738FCB7}">
  <a:tblStyle styleId="{49CAA36B-27A6-4303-940E-3F688738FC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8bb9393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78bb9393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fui observando durante la </a:t>
            </a:r>
            <a:r>
              <a:rPr lang="en"/>
              <a:t>investigación</a:t>
            </a:r>
            <a:r>
              <a:rPr lang="en"/>
              <a:t>, si se realizan procesos de data quality entonces se consume buena data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ecaa3f7c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ecaa3f7c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ecaa3f7c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ecaa3f7c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7a229f0e0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7a229f0e0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Bueno, y a </a:t>
            </a:r>
            <a:r>
              <a:rPr lang="en"/>
              <a:t>qué</a:t>
            </a:r>
            <a:r>
              <a:rPr lang="en"/>
              <a:t> </a:t>
            </a:r>
            <a:r>
              <a:rPr lang="en"/>
              <a:t>propósito</a:t>
            </a:r>
            <a:r>
              <a:rPr lang="en"/>
              <a:t> sirven esos procesos?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7a6cf90c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7a6cf90c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Donde nos importa que se apliquen los procesos de Data Quality?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7a6cf90c9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7a6cf90c9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mi lo mas importante que podemos obtener es confianza. Confianza en nuestros datos, y si nosotros tenemos confianza, entonces la podemos transmitir hacia otros. Porque de caso contrario si los que toman las decisiones o utilizan los datos no tienen la confianza que los datos esten bien, entonces para que lo estamos haciendo?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791e7b30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791e7b30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no siempre tenemos la culpa de como llegan los datos. Creo que a todos nos paso haber visto algo similar. El problema real no es recibir estos datos, sino que el no enterarnos que las cosas tienen cualquier formato y meterlo igual en una base o pasarlo a un cliente. Entonces </a:t>
            </a:r>
            <a:r>
              <a:rPr lang="en"/>
              <a:t>qué</a:t>
            </a:r>
            <a:r>
              <a:rPr lang="en"/>
              <a:t> podemos hacer para que no llegue a eso?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 </a:t>
            </a:r>
            <a:r>
              <a:rPr lang="en"/>
              <a:t>opción</a:t>
            </a:r>
            <a:r>
              <a:rPr lang="en"/>
              <a:t> 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ecaa3f7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ecaa3f7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palabras de los </a:t>
            </a:r>
            <a:r>
              <a:rPr lang="en"/>
              <a:t>desarrolladores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48ceba8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748ceba8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ecaa3f7c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ecaa3f7c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7.png"/><Relationship Id="rId8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165150"/>
            <a:ext cx="8520600" cy="11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Quality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1285875"/>
            <a:ext cx="304800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303850" y="753525"/>
            <a:ext cx="4536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</a:rPr>
              <a:t>The fine dining of the data world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idx="1" type="subTitle"/>
          </p:nvPr>
        </p:nvSpPr>
        <p:spPr>
          <a:xfrm>
            <a:off x="311700" y="1065375"/>
            <a:ext cx="8520600" cy="3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Forma manual: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Establecer un Data Context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Definir una fuente de datos (datasource)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Definir / Crear Expectativas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Correr un Checkpoint de las validaciones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Forma automatica: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Establecer un Data Context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Definir una fuente de datos (datasource)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Crear un Batch Request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Crear un Expectation Suite vacio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Correr el Data Assistant asignando el Batch y la Suite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Correr Checkpoint usando el Batch y la Suite generada</a:t>
            </a:r>
            <a:endParaRPr sz="2000"/>
          </a:p>
        </p:txBody>
      </p:sp>
      <p:sp>
        <p:nvSpPr>
          <p:cNvPr id="136" name="Google Shape;136;p22"/>
          <p:cNvSpPr txBox="1"/>
          <p:nvPr>
            <p:ph idx="1" type="subTitle"/>
          </p:nvPr>
        </p:nvSpPr>
        <p:spPr>
          <a:xfrm>
            <a:off x="311700" y="123075"/>
            <a:ext cx="5713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Pasos iniciales para arrancar a usar Great Expectations (GX)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Great Expectations with great integrations… sort of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integra con: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Airflow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AWS: S3, Spark, Serverless,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Google Cloud y BigQuery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 otras </a:t>
            </a:r>
            <a:r>
              <a:rPr lang="en"/>
              <a:t>tecnologías</a:t>
            </a:r>
            <a:r>
              <a:rPr lang="en"/>
              <a:t> menos utilizadas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165150"/>
            <a:ext cx="8520600" cy="11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Quality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62" name="Google Shape;62;p14"/>
          <p:cNvSpPr txBox="1"/>
          <p:nvPr/>
        </p:nvSpPr>
        <p:spPr>
          <a:xfrm>
            <a:off x="311700" y="1847425"/>
            <a:ext cx="453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Completos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1282925" y="922225"/>
            <a:ext cx="5785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</a:rPr>
              <a:t>Procesos</a:t>
            </a:r>
            <a:r>
              <a:rPr lang="en" sz="2200">
                <a:solidFill>
                  <a:srgbClr val="434343"/>
                </a:solidFill>
              </a:rPr>
              <a:t> que aseguran que l</a:t>
            </a:r>
            <a:r>
              <a:rPr lang="en" sz="2200">
                <a:solidFill>
                  <a:srgbClr val="434343"/>
                </a:solidFill>
              </a:rPr>
              <a:t>os datos</a:t>
            </a:r>
            <a:r>
              <a:rPr lang="en" sz="2200">
                <a:solidFill>
                  <a:srgbClr val="434343"/>
                </a:solidFill>
              </a:rPr>
              <a:t> están</a:t>
            </a:r>
            <a:r>
              <a:rPr lang="en" sz="2200">
                <a:solidFill>
                  <a:srgbClr val="434343"/>
                </a:solidFill>
              </a:rPr>
              <a:t>:</a:t>
            </a:r>
            <a:endParaRPr sz="2200">
              <a:solidFill>
                <a:srgbClr val="434343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11700" y="2403325"/>
            <a:ext cx="453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Al dia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31150" y="2959225"/>
            <a:ext cx="453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En formato correspondiente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366900" y="3554000"/>
            <a:ext cx="453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 </a:t>
            </a:r>
            <a:r>
              <a:rPr lang="en" sz="2000"/>
              <a:t>precision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165150"/>
            <a:ext cx="8520600" cy="11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Quality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2" name="Google Shape;72;p15"/>
          <p:cNvSpPr txBox="1"/>
          <p:nvPr/>
        </p:nvSpPr>
        <p:spPr>
          <a:xfrm>
            <a:off x="311700" y="1847425"/>
            <a:ext cx="453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Machine Learning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1282925" y="922225"/>
            <a:ext cx="5785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</a:rPr>
              <a:t>Para </a:t>
            </a:r>
            <a:r>
              <a:rPr lang="en" sz="2200">
                <a:solidFill>
                  <a:srgbClr val="434343"/>
                </a:solidFill>
              </a:rPr>
              <a:t>qué</a:t>
            </a:r>
            <a:r>
              <a:rPr lang="en" sz="2200">
                <a:solidFill>
                  <a:srgbClr val="434343"/>
                </a:solidFill>
              </a:rPr>
              <a:t> usos de datos necesitamos aplicar procesos de Data Quality? </a:t>
            </a:r>
            <a:endParaRPr sz="2200">
              <a:solidFill>
                <a:srgbClr val="434343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311700" y="2403325"/>
            <a:ext cx="453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Business Analysis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331150" y="2959225"/>
            <a:ext cx="453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Migración</a:t>
            </a:r>
            <a:r>
              <a:rPr lang="en" sz="2000"/>
              <a:t> y </a:t>
            </a:r>
            <a:r>
              <a:rPr lang="en" sz="2000"/>
              <a:t>unificación</a:t>
            </a:r>
            <a:r>
              <a:rPr lang="en" sz="2000"/>
              <a:t> de bases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366900" y="3554000"/>
            <a:ext cx="640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Cumplimiento normativo (Regulatory Compliance)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366900" y="4148775"/>
            <a:ext cx="701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En todo donde sea importante la </a:t>
            </a:r>
            <a:r>
              <a:rPr lang="en" sz="2000"/>
              <a:t>precisión</a:t>
            </a:r>
            <a:r>
              <a:rPr lang="en" sz="2000"/>
              <a:t> de los datos.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311700" y="165150"/>
            <a:ext cx="8520600" cy="11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Quality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3" name="Google Shape;83;p16"/>
          <p:cNvSpPr txBox="1"/>
          <p:nvPr/>
        </p:nvSpPr>
        <p:spPr>
          <a:xfrm>
            <a:off x="2968050" y="3939075"/>
            <a:ext cx="3207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76250" lvl="0" marL="457200" rtl="0" algn="l">
              <a:spcBef>
                <a:spcPts val="0"/>
              </a:spcBef>
              <a:spcAft>
                <a:spcPts val="0"/>
              </a:spcAft>
              <a:buSzPts val="3900"/>
              <a:buChar char="●"/>
            </a:pPr>
            <a:r>
              <a:rPr lang="en" sz="3900"/>
              <a:t>Confianza</a:t>
            </a:r>
            <a:endParaRPr sz="3300"/>
          </a:p>
        </p:txBody>
      </p:sp>
      <p:sp>
        <p:nvSpPr>
          <p:cNvPr id="84" name="Google Shape;84;p16"/>
          <p:cNvSpPr txBox="1"/>
          <p:nvPr/>
        </p:nvSpPr>
        <p:spPr>
          <a:xfrm>
            <a:off x="1282925" y="922225"/>
            <a:ext cx="5785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</a:rPr>
              <a:t>Que ganamos utilizando procesos de Data Quality?</a:t>
            </a:r>
            <a:r>
              <a:rPr lang="en" sz="2200">
                <a:solidFill>
                  <a:srgbClr val="434343"/>
                </a:solidFill>
              </a:rPr>
              <a:t> </a:t>
            </a:r>
            <a:endParaRPr sz="2200">
              <a:solidFill>
                <a:srgbClr val="434343"/>
              </a:solidFill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9900" y="1924400"/>
            <a:ext cx="4484210" cy="187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975" y="137800"/>
            <a:ext cx="5730051" cy="25868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1" name="Google Shape;91;p17"/>
          <p:cNvGraphicFramePr/>
          <p:nvPr/>
        </p:nvGraphicFramePr>
        <p:xfrm>
          <a:off x="1506725" y="324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{49CAA36B-27A6-4303-940E-3F688738FCB7}</a:tableStyleId>
              </a:tblPr>
              <a:tblGrid>
                <a:gridCol w="1349175"/>
                <a:gridCol w="1349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Code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Number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AZ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12002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AR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11004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AU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14004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2" name="Google Shape;92;p17"/>
          <p:cNvGraphicFramePr/>
          <p:nvPr/>
        </p:nvGraphicFramePr>
        <p:xfrm>
          <a:off x="5023300" y="324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{49CAA36B-27A6-4303-940E-3F688738FCB7}</a:tableStyleId>
              </a:tblPr>
              <a:tblGrid>
                <a:gridCol w="1349175"/>
                <a:gridCol w="1349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Code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Number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AZ-</a:t>
                      </a:r>
                      <a:r>
                        <a:rPr lang="en">
                          <a:solidFill>
                            <a:schemeClr val="dk2"/>
                          </a:solidFill>
                        </a:rPr>
                        <a:t>12002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AR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00</a:t>
                      </a:r>
                      <a:r>
                        <a:rPr lang="en">
                          <a:solidFill>
                            <a:schemeClr val="dk2"/>
                          </a:solidFill>
                        </a:rPr>
                        <a:t>11004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AU14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004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3" name="Google Shape;93;p17"/>
          <p:cNvSpPr txBox="1"/>
          <p:nvPr/>
        </p:nvSpPr>
        <p:spPr>
          <a:xfrm>
            <a:off x="3417325" y="2724675"/>
            <a:ext cx="23871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En datos </a:t>
            </a:r>
            <a:r>
              <a:rPr lang="en">
                <a:solidFill>
                  <a:schemeClr val="dk2"/>
                </a:solidFill>
              </a:rPr>
              <a:t>también</a:t>
            </a:r>
            <a:r>
              <a:rPr lang="en">
                <a:solidFill>
                  <a:schemeClr val="dk2"/>
                </a:solidFill>
              </a:rPr>
              <a:t> pasa…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975" y="609001"/>
            <a:ext cx="4862025" cy="129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6950" y="3444425"/>
            <a:ext cx="819250" cy="819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8"/>
          <p:cNvCxnSpPr>
            <a:stCxn id="99" idx="3"/>
            <a:endCxn id="101" idx="1"/>
          </p:cNvCxnSpPr>
          <p:nvPr/>
        </p:nvCxnSpPr>
        <p:spPr>
          <a:xfrm>
            <a:off x="2296200" y="3854050"/>
            <a:ext cx="1704000" cy="23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1" name="Google Shape;10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0200" y="3467975"/>
            <a:ext cx="819250" cy="8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55850" y="3467975"/>
            <a:ext cx="239176" cy="239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55850" y="3758000"/>
            <a:ext cx="239176" cy="239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55850" y="4048025"/>
            <a:ext cx="239176" cy="239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23450" y="2719325"/>
            <a:ext cx="935276" cy="935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24350" y="3854050"/>
            <a:ext cx="1133475" cy="1133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8"/>
          <p:cNvCxnSpPr/>
          <p:nvPr/>
        </p:nvCxnSpPr>
        <p:spPr>
          <a:xfrm flipH="1" rot="10800000">
            <a:off x="5177350" y="3229263"/>
            <a:ext cx="1227900" cy="604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8"/>
          <p:cNvCxnSpPr>
            <a:endCxn id="106" idx="1"/>
          </p:cNvCxnSpPr>
          <p:nvPr/>
        </p:nvCxnSpPr>
        <p:spPr>
          <a:xfrm>
            <a:off x="5177250" y="3833387"/>
            <a:ext cx="1247100" cy="587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 es Great Expectations (GX)?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“GX es una </a:t>
            </a:r>
            <a:r>
              <a:rPr lang="en"/>
              <a:t>librería</a:t>
            </a:r>
            <a:r>
              <a:rPr lang="en"/>
              <a:t> de Python que provee un framework para describir estado aceptable de los datos y luego comprobando que los datos cumplen con esos criterios”</a:t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400" y="2612125"/>
            <a:ext cx="2639825" cy="263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 rot="2844902">
            <a:off x="1647209" y="2477452"/>
            <a:ext cx="991750" cy="3692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Bad data</a:t>
            </a:r>
            <a:endParaRPr sz="1200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 rot="2844822">
            <a:off x="899972" y="2675953"/>
            <a:ext cx="1531255" cy="3694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Miscommunication</a:t>
            </a:r>
            <a:endParaRPr sz="1200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8863" y="3423825"/>
            <a:ext cx="942900" cy="251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idx="1" type="subTitle"/>
          </p:nvPr>
        </p:nvSpPr>
        <p:spPr>
          <a:xfrm>
            <a:off x="311700" y="266725"/>
            <a:ext cx="8520600" cy="43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Con Great Expectations podemos crear expectativas y verificar que nuestros datos cumplen con ellas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Las expectativas se pueden unir en una Suite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Cuando validamos las expectativas se pueden generar Docs </a:t>
            </a:r>
            <a:r>
              <a:rPr lang="en"/>
              <a:t>demostrando</a:t>
            </a:r>
            <a:r>
              <a:rPr lang="en"/>
              <a:t> los resultados en un formato mas simple para interpretar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La Suite y los Docs se pueden compartir o mismo definir donde </a:t>
            </a:r>
            <a:r>
              <a:rPr lang="en"/>
              <a:t>deberían</a:t>
            </a:r>
            <a:r>
              <a:rPr lang="en"/>
              <a:t> estar almacenados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ctrTitle"/>
          </p:nvPr>
        </p:nvSpPr>
        <p:spPr>
          <a:xfrm>
            <a:off x="311700" y="744575"/>
            <a:ext cx="8520600" cy="39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Expectations </a:t>
            </a:r>
            <a:endParaRPr/>
          </a:p>
        </p:txBody>
      </p:sp>
      <p:sp>
        <p:nvSpPr>
          <p:cNvPr id="129" name="Google Shape;129;p21"/>
          <p:cNvSpPr txBox="1"/>
          <p:nvPr>
            <p:ph idx="1" type="subTitle"/>
          </p:nvPr>
        </p:nvSpPr>
        <p:spPr>
          <a:xfrm>
            <a:off x="311700" y="11429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GX provee 50 expectativas core y se pueden agregar </a:t>
            </a:r>
            <a:r>
              <a:rPr lang="en"/>
              <a:t>más</a:t>
            </a:r>
            <a:r>
              <a:rPr lang="en"/>
              <a:t> expectativas creadas por la comunidad como plugin o generar expectativas personalizadas</a:t>
            </a:r>
            <a:endParaRPr/>
          </a:p>
        </p:txBody>
      </p:sp>
      <p:graphicFrame>
        <p:nvGraphicFramePr>
          <p:cNvPr id="130" name="Google Shape;130;p21"/>
          <p:cNvGraphicFramePr/>
          <p:nvPr/>
        </p:nvGraphicFramePr>
        <p:xfrm>
          <a:off x="344825" y="245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{49CAA36B-27A6-4303-940E-3F688738FCB7}</a:tableStyleId>
              </a:tblPr>
              <a:tblGrid>
                <a:gridCol w="4175375"/>
                <a:gridCol w="4379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</a:rPr>
                        <a:t>expect_column_max_to_be_between</a:t>
                      </a:r>
                      <a:endParaRPr sz="13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</a:rPr>
                        <a:t>expect_column_values_to_be_unique</a:t>
                      </a:r>
                      <a:endParaRPr sz="13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</a:rPr>
                        <a:t>expect_column_to_exist</a:t>
                      </a:r>
                      <a:endParaRPr sz="13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</a:rPr>
                        <a:t>expect_column_values_to_match_like_pattern_list</a:t>
                      </a:r>
                      <a:endParaRPr sz="13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</a:rPr>
                        <a:t>expect_column_value_lengths_to_be_between</a:t>
                      </a:r>
                      <a:endParaRPr sz="13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</a:rPr>
                        <a:t>expect_column_values_to_not_match_regex_list </a:t>
                      </a:r>
                      <a:endParaRPr sz="13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</a:rPr>
                        <a:t>expect_column_values_to_be_dateutil_parseable</a:t>
                      </a:r>
                      <a:endParaRPr sz="13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</a:rPr>
                        <a:t>expect_compound_columns_to_be_unique</a:t>
                      </a:r>
                      <a:endParaRPr sz="13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</a:rPr>
                        <a:t>expect_column_values_to_be_in_set</a:t>
                      </a:r>
                      <a:endParaRPr sz="13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</a:rPr>
                        <a:t>expect_table_column_count_to_equal</a:t>
                      </a:r>
                      <a:endParaRPr sz="13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</a:rPr>
                        <a:t>expect_column_values_to_match_json_schema</a:t>
                      </a:r>
                      <a:endParaRPr sz="13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</a:rPr>
                        <a:t>Y muchas muchas mas…</a:t>
                      </a:r>
                      <a:endParaRPr sz="13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