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67" r:id="rId16"/>
    <p:sldId id="26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83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1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1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3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116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9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4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0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just-in-time-compilation-explained/" TargetMode="External"/><Relationship Id="rId2" Type="http://schemas.openxmlformats.org/officeDocument/2006/relationships/hyperlink" Target="https://www.ibm.com/support/knowledgecenter/SSYKE2_7.1.0/com.ibm.java.aix.71.doc/diag/understanding/jit_overview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topics/glossary/content/virtual-machi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nos.com/digitalguide/websites/web-development/what-is-a-runtime-environmen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learn/jr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article/difference-compiler-interpreter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B2AE9EB-6995-4A20-88C6-77E0B474A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Virtual Machines and Runtime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6A4B91-01BF-4FC2-92C2-FFA3CF783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 fontScale="85000" lnSpcReduction="10000"/>
          </a:bodyPr>
          <a:lstStyle/>
          <a:p>
            <a:pPr algn="ctr"/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Rhino as an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6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93CC78C-AE95-4F07-99EF-0C8E745E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Interpreter</a:t>
            </a:r>
            <a:r>
              <a:rPr lang="fr-FR" dirty="0"/>
              <a:t> vs Compiler</a:t>
            </a:r>
          </a:p>
        </p:txBody>
      </p:sp>
      <p:pic>
        <p:nvPicPr>
          <p:cNvPr id="5122" name="Picture 2" descr="Working of Compiler and Interpreter">
            <a:extLst>
              <a:ext uri="{FF2B5EF4-FFF2-40B4-BE49-F238E27FC236}">
                <a16:creationId xmlns:a16="http://schemas.microsoft.com/office/drawing/2014/main" id="{9F667C54-723F-4DF5-A654-1A14E656DA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23" y="2312988"/>
            <a:ext cx="860805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0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78838-C8CA-414E-8DB6-18FDF174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4E4C4-63F1-44D6-B709-29B6FC87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A compiler </a:t>
            </a:r>
            <a:r>
              <a:rPr lang="fr-FR" dirty="0" err="1"/>
              <a:t>is</a:t>
            </a:r>
            <a:r>
              <a:rPr lang="fr-FR" dirty="0"/>
              <a:t> a program </a:t>
            </a:r>
            <a:r>
              <a:rPr lang="fr-FR" dirty="0" err="1"/>
              <a:t>that</a:t>
            </a:r>
            <a:r>
              <a:rPr lang="fr-FR" dirty="0"/>
              <a:t> translates source code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lower-level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Different</a:t>
            </a:r>
            <a:r>
              <a:rPr lang="fr-FR" dirty="0"/>
              <a:t> types of </a:t>
            </a:r>
            <a:r>
              <a:rPr lang="fr-FR" dirty="0" err="1"/>
              <a:t>compilers</a:t>
            </a:r>
            <a:r>
              <a:rPr lang="fr-FR" dirty="0"/>
              <a:t>: TODO</a:t>
            </a:r>
          </a:p>
        </p:txBody>
      </p:sp>
    </p:spTree>
    <p:extLst>
      <p:ext uri="{BB962C8B-B14F-4D97-AF65-F5344CB8AC3E}">
        <p14:creationId xmlns:p14="http://schemas.microsoft.com/office/powerpoint/2010/main" val="91088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BE7134-3827-4086-9C34-0BBECF4E1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Front end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3C71D6-0D3F-4902-82ED-3FE35715C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Lexical </a:t>
            </a:r>
            <a:r>
              <a:rPr lang="fr-FR" dirty="0" err="1"/>
              <a:t>Analysis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Syntax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Semantic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Intermediate</a:t>
            </a:r>
            <a:r>
              <a:rPr lang="fr-FR" dirty="0"/>
              <a:t> Code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1CF24C7-6175-4315-8963-71F0151F0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Back end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F4DE49F-E4F3-4B96-950F-FA44CF7449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 err="1"/>
              <a:t>Optimization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Code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4616F5-BC70-490E-A49B-46C9059D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of a Compiler</a:t>
            </a:r>
          </a:p>
        </p:txBody>
      </p:sp>
    </p:spTree>
    <p:extLst>
      <p:ext uri="{BB962C8B-B14F-4D97-AF65-F5344CB8AC3E}">
        <p14:creationId xmlns:p14="http://schemas.microsoft.com/office/powerpoint/2010/main" val="24850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6566AD8-C2DF-4361-8B66-4C040FC2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Just-In-Time (JIT) Compiler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47F4446-AC1D-4FA7-B68B-FE122887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the performance of Java applications.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Compiles « </a:t>
            </a:r>
            <a:r>
              <a:rPr lang="fr-FR" dirty="0" err="1"/>
              <a:t>just</a:t>
            </a:r>
            <a:r>
              <a:rPr lang="fr-FR" dirty="0"/>
              <a:t> in time » </a:t>
            </a:r>
            <a:r>
              <a:rPr lang="fr-FR" dirty="0" err="1"/>
              <a:t>bytecodes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native machine code at runtime.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The JVM calls the </a:t>
            </a:r>
            <a:r>
              <a:rPr lang="fr-FR" dirty="0" err="1"/>
              <a:t>compiled</a:t>
            </a:r>
            <a:r>
              <a:rPr lang="fr-FR" dirty="0"/>
              <a:t> code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r>
              <a:rPr lang="fr-FR" dirty="0"/>
              <a:t>Source: </a:t>
            </a:r>
            <a:r>
              <a:rPr lang="fr-FR" dirty="0">
                <a:hlinkClick r:id="rId2"/>
              </a:rPr>
              <a:t>https://www.ibm.com/support/knowledgecenter/SSYKE2_7.1.0/com.ibm.java.aix.71.doc/diag/understanding/jit_overview.html</a:t>
            </a:r>
            <a:endParaRPr lang="fr-FR" dirty="0"/>
          </a:p>
          <a:p>
            <a:r>
              <a:rPr lang="fr-FR" dirty="0">
                <a:hlinkClick r:id="rId3"/>
              </a:rPr>
              <a:t>https://www.freecodecamp.org/news/just-in-time-compilation-explained/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50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4F45FF6-65A2-4EDF-816E-4DA51285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Rhino Project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26D74B-6B8F-4F41-8EC8-D9114342C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A JavaScript Runtime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B13E1F3-502E-4726-A268-AD2A132B3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5" y="4011602"/>
            <a:ext cx="3048303" cy="15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3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4FB4A-365B-4325-9381-6F5A7E3A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Rhino Project: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AE33A8-CB63-49E2-8A3D-67192BE6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Created by Netscape in the autumn of 1997.</a:t>
            </a:r>
          </a:p>
          <a:p>
            <a:pPr marL="285750" indent="-285750">
              <a:buFontTx/>
              <a:buChar char="-"/>
            </a:pPr>
            <a:r>
              <a:rPr lang="en-US" dirty="0"/>
              <a:t>Great performance but heavy compilation time and memory-leak issues.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Interpretive mode created in 1998.</a:t>
            </a:r>
          </a:p>
          <a:p>
            <a:pPr marL="285750" indent="-285750">
              <a:buFontTx/>
              <a:buChar char="-"/>
            </a:pPr>
            <a:r>
              <a:rPr lang="en-US" dirty="0"/>
              <a:t>Released to Mozilla Foundation in April 1998: Rhino becomes open source.</a:t>
            </a:r>
          </a:p>
        </p:txBody>
      </p:sp>
      <p:pic>
        <p:nvPicPr>
          <p:cNvPr id="7170" name="Picture 2" descr="Dürer's Rhinoceros - Wikipedia">
            <a:extLst>
              <a:ext uri="{FF2B5EF4-FFF2-40B4-BE49-F238E27FC236}">
                <a16:creationId xmlns:a16="http://schemas.microsoft.com/office/drawing/2014/main" id="{353EF5A3-2F60-4916-9F99-0AE66ABC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11" y="4844155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6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B9402-A640-4951-BD27-06A239BE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Rhino, a Javascript Runtime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3FAB8B-6E60-4658-895D-D9801390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Open-source </a:t>
            </a:r>
            <a:r>
              <a:rPr lang="fr-FR" dirty="0" err="1"/>
              <a:t>implementation</a:t>
            </a:r>
            <a:r>
              <a:rPr lang="fr-FR" dirty="0"/>
              <a:t> of JavaScript </a:t>
            </a:r>
            <a:r>
              <a:rPr lang="fr-FR" dirty="0" err="1"/>
              <a:t>written</a:t>
            </a:r>
            <a:r>
              <a:rPr lang="fr-FR" dirty="0"/>
              <a:t> in Java.</a:t>
            </a:r>
          </a:p>
          <a:p>
            <a:pPr marL="285750" indent="-285750">
              <a:buFontTx/>
              <a:buChar char="-"/>
            </a:pPr>
            <a:r>
              <a:rPr lang="fr-FR" dirty="0"/>
              <a:t>Rhino compile JavaScript scripts to Java </a:t>
            </a:r>
            <a:r>
              <a:rPr lang="fr-FR" dirty="0" err="1"/>
              <a:t>Bytecode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run on a JVM.</a:t>
            </a:r>
          </a:p>
          <a:p>
            <a:pPr marL="285750" indent="-285750">
              <a:buFontTx/>
              <a:buChar char="-"/>
            </a:pPr>
            <a:r>
              <a:rPr lang="fr-FR" dirty="0"/>
              <a:t>An </a:t>
            </a:r>
            <a:r>
              <a:rPr lang="fr-FR" dirty="0" err="1"/>
              <a:t>interpretive</a:t>
            </a:r>
            <a:r>
              <a:rPr lang="fr-FR" dirty="0"/>
              <a:t> mode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supported</a:t>
            </a:r>
            <a:r>
              <a:rPr lang="fr-FR" dirty="0"/>
              <a:t>: the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compiled</a:t>
            </a:r>
            <a:r>
              <a:rPr lang="fr-FR" dirty="0"/>
              <a:t> code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represented</a:t>
            </a:r>
            <a:r>
              <a:rPr lang="fr-FR" dirty="0"/>
              <a:t> as an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garbadge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Allows</a:t>
            </a:r>
            <a:r>
              <a:rPr lang="fr-FR" dirty="0"/>
              <a:t> the use of Java </a:t>
            </a:r>
            <a:r>
              <a:rPr lang="fr-FR" dirty="0" err="1"/>
              <a:t>libraries</a:t>
            </a:r>
            <a:r>
              <a:rPr lang="fr-FR" dirty="0"/>
              <a:t>,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« Scripting Java ».</a:t>
            </a:r>
          </a:p>
        </p:txBody>
      </p:sp>
    </p:spTree>
    <p:extLst>
      <p:ext uri="{BB962C8B-B14F-4D97-AF65-F5344CB8AC3E}">
        <p14:creationId xmlns:p14="http://schemas.microsoft.com/office/powerpoint/2010/main" val="215106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C4178-F326-4236-9FB5-BE3E0422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Virtual Machine?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62F2F1-5BD7-4BF0-A5A5-B53E8B5B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fr-FR" dirty="0"/>
              <a:t>A </a:t>
            </a:r>
            <a:r>
              <a:rPr lang="fr-FR" dirty="0" err="1"/>
              <a:t>virtual</a:t>
            </a:r>
            <a:r>
              <a:rPr lang="fr-FR" dirty="0"/>
              <a:t> machine </a:t>
            </a:r>
            <a:r>
              <a:rPr lang="fr-FR" dirty="0" err="1"/>
              <a:t>is</a:t>
            </a:r>
            <a:r>
              <a:rPr lang="fr-FR" dirty="0"/>
              <a:t> a software-</a:t>
            </a:r>
            <a:r>
              <a:rPr lang="fr-FR" dirty="0" err="1"/>
              <a:t>defined</a:t>
            </a:r>
            <a:r>
              <a:rPr lang="fr-FR" dirty="0"/>
              <a:t> computer </a:t>
            </a:r>
            <a:r>
              <a:rPr lang="fr-FR" dirty="0" err="1"/>
              <a:t>whose</a:t>
            </a:r>
            <a:r>
              <a:rPr lang="fr-FR" dirty="0"/>
              <a:t> </a:t>
            </a:r>
            <a:r>
              <a:rPr lang="fr-FR" dirty="0" err="1"/>
              <a:t>purpose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simulate</a:t>
            </a:r>
            <a:r>
              <a:rPr lang="fr-FR" dirty="0"/>
              <a:t> a </a:t>
            </a:r>
            <a:r>
              <a:rPr lang="fr-FR" dirty="0" err="1"/>
              <a:t>physical</a:t>
            </a:r>
            <a:r>
              <a:rPr lang="fr-FR" dirty="0"/>
              <a:t> machine, running on a « host » machine as a « </a:t>
            </a:r>
            <a:r>
              <a:rPr lang="fr-FR" dirty="0" err="1"/>
              <a:t>guest</a:t>
            </a:r>
            <a:r>
              <a:rPr lang="fr-FR" dirty="0"/>
              <a:t> ».</a:t>
            </a:r>
          </a:p>
          <a:p>
            <a:pPr marL="285750" indent="-285750" algn="just">
              <a:buFontTx/>
              <a:buChar char="-"/>
            </a:pPr>
            <a:endParaRPr lang="fr-FR" dirty="0"/>
          </a:p>
          <a:p>
            <a:pPr marL="285750" indent="-285750" algn="just">
              <a:buFontTx/>
              <a:buChar char="-"/>
            </a:pPr>
            <a:r>
              <a:rPr lang="fr-FR" dirty="0"/>
              <a:t>Hardware </a:t>
            </a:r>
            <a:r>
              <a:rPr lang="fr-FR" dirty="0" err="1"/>
              <a:t>simulated</a:t>
            </a:r>
            <a:r>
              <a:rPr lang="fr-FR" dirty="0"/>
              <a:t>: CPU, memory, hard drive, network interfaces, </a:t>
            </a:r>
            <a:r>
              <a:rPr lang="fr-FR" i="1" dirty="0"/>
              <a:t>etc</a:t>
            </a:r>
            <a:r>
              <a:rPr lang="fr-FR" dirty="0"/>
              <a:t>.</a:t>
            </a:r>
          </a:p>
          <a:p>
            <a:pPr marL="285750" indent="-285750" algn="just">
              <a:buFontTx/>
              <a:buChar char="-"/>
            </a:pPr>
            <a:endParaRPr lang="fr-FR" dirty="0"/>
          </a:p>
          <a:p>
            <a:pPr algn="just"/>
            <a:r>
              <a:rPr lang="fr-FR" dirty="0"/>
              <a:t>Source: </a:t>
            </a:r>
            <a:r>
              <a:rPr lang="fr-FR" dirty="0">
                <a:hlinkClick r:id="rId2"/>
              </a:rPr>
              <a:t>https://www.vmware.com/topics/glossary/content/virtual-machine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40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EE48EB-A683-43AA-B287-7812634BE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700" dirty="0"/>
              <a:t>System </a:t>
            </a:r>
            <a:r>
              <a:rPr lang="fr-FR" sz="1700" dirty="0" err="1"/>
              <a:t>virtual</a:t>
            </a:r>
            <a:r>
              <a:rPr lang="fr-FR" sz="1700" dirty="0"/>
              <a:t> machine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47D701F-DE3E-4A69-A297-CEFE027221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Used</a:t>
            </a:r>
            <a:r>
              <a:rPr lang="fr-FR" dirty="0"/>
              <a:t> to substitute a </a:t>
            </a:r>
            <a:r>
              <a:rPr lang="fr-FR" dirty="0" err="1"/>
              <a:t>physical</a:t>
            </a:r>
            <a:r>
              <a:rPr lang="fr-FR" dirty="0"/>
              <a:t> machine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Using</a:t>
            </a:r>
            <a:r>
              <a:rPr lang="fr-FR" dirty="0"/>
              <a:t> an </a:t>
            </a:r>
            <a:r>
              <a:rPr lang="fr-FR" dirty="0" err="1"/>
              <a:t>hypervisor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run </a:t>
            </a:r>
            <a:r>
              <a:rPr lang="fr-FR" dirty="0" err="1"/>
              <a:t>directly</a:t>
            </a:r>
            <a:r>
              <a:rPr lang="fr-FR" dirty="0"/>
              <a:t> on hardware (VMware ESXI) or on top of an OS (VirtualBox).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70D7960-18FD-43A5-B73F-E889916F5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sz="1700" dirty="0"/>
              <a:t>Process </a:t>
            </a:r>
            <a:r>
              <a:rPr lang="fr-FR" sz="1700" dirty="0" err="1"/>
              <a:t>virtual</a:t>
            </a:r>
            <a:r>
              <a:rPr lang="fr-FR" sz="1700" dirty="0"/>
              <a:t> machine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33A7DC9-C5E8-4F8E-9444-BF9E2CF3B4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executing</a:t>
            </a:r>
            <a:r>
              <a:rPr lang="fr-FR" dirty="0"/>
              <a:t> a single process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Masks</a:t>
            </a:r>
            <a:r>
              <a:rPr lang="fr-FR" dirty="0"/>
              <a:t> the information of the </a:t>
            </a:r>
            <a:r>
              <a:rPr lang="fr-FR" dirty="0" err="1"/>
              <a:t>underlying</a:t>
            </a:r>
            <a:r>
              <a:rPr lang="fr-FR" dirty="0"/>
              <a:t> hardware/OS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 Virtual Machine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6C4053-D8E0-4B79-B818-8CD097D3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of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44084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D3F4825-9606-4987-AEFD-1867433F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Virtual Machine (JVM)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3858FBE-8727-4DAD-A3B9-EA76F8B70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Virtual Machine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the </a:t>
            </a:r>
            <a:r>
              <a:rPr lang="fr-FR" dirty="0" err="1"/>
              <a:t>execution</a:t>
            </a:r>
            <a:r>
              <a:rPr lang="fr-FR" dirty="0"/>
              <a:t> of programs </a:t>
            </a:r>
            <a:r>
              <a:rPr lang="fr-FR" dirty="0" err="1"/>
              <a:t>compiled</a:t>
            </a:r>
            <a:r>
              <a:rPr lang="fr-FR" dirty="0"/>
              <a:t> to Java </a:t>
            </a:r>
            <a:r>
              <a:rPr lang="fr-FR" dirty="0" err="1"/>
              <a:t>bytecode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Follows</a:t>
            </a:r>
            <a:r>
              <a:rPr lang="fr-FR" dirty="0"/>
              <a:t> a standard </a:t>
            </a:r>
            <a:r>
              <a:rPr lang="fr-FR" dirty="0" err="1"/>
              <a:t>required</a:t>
            </a:r>
            <a:r>
              <a:rPr lang="fr-FR" dirty="0"/>
              <a:t> in a JVM </a:t>
            </a:r>
            <a:r>
              <a:rPr lang="fr-FR" dirty="0" err="1"/>
              <a:t>implementation</a:t>
            </a:r>
            <a:r>
              <a:rPr lang="fr-FR" dirty="0"/>
              <a:t>.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337ED0F-E171-4A35-8E21-51D207C332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The JVM simulates a 32-bit machine.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Offers a garbage collector for removing dereferenced objects.</a:t>
            </a:r>
          </a:p>
        </p:txBody>
      </p:sp>
    </p:spTree>
    <p:extLst>
      <p:ext uri="{BB962C8B-B14F-4D97-AF65-F5344CB8AC3E}">
        <p14:creationId xmlns:p14="http://schemas.microsoft.com/office/powerpoint/2010/main" val="145269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41334-343F-41DF-884F-9CAC0BB4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Virtual Machine (JVM)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51830B6-3C50-4535-B4D1-844F01E7C0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15" y="2312987"/>
            <a:ext cx="7191970" cy="43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1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32E68-24D6-411A-AB70-529F0130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Runtime </a:t>
            </a:r>
            <a:r>
              <a:rPr lang="fr-FR" dirty="0" err="1"/>
              <a:t>Environment</a:t>
            </a:r>
            <a:r>
              <a:rPr lang="fr-FR" dirty="0"/>
              <a:t> (RTE)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1A1A2-6CE2-4F76-9C34-E7A69926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The runtime of a program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en-US" dirty="0"/>
              <a:t>execution</a:t>
            </a:r>
            <a:r>
              <a:rPr lang="fr-FR" dirty="0"/>
              <a:t> and running phase.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en-US" dirty="0"/>
              <a:t>A Runtime Environment provides all the functionalities and dependencies necessary to run a program independently of the underlying operating system, which allows the program to have the same user interfaces regardless of the OS.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Provides basic functions for memory, network and hardware.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https://www.ionos.com/digitalguide/websites/web-development/what-is-a-runtime-environment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0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7A1B5-7A6E-4779-8A83-47C024C1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Runtime </a:t>
            </a:r>
            <a:r>
              <a:rPr lang="fr-FR" dirty="0" err="1"/>
              <a:t>Environment</a:t>
            </a:r>
            <a:r>
              <a:rPr lang="fr-FR" dirty="0"/>
              <a:t> (JRE)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B8F47-A27C-437A-9C78-8A519A4216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Combines the Java code created with the JDK with the dependencies required (libraries) and creates an instance of the JVM to run the resulting program.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fr-FR" dirty="0"/>
              <a:t>Enables a Java program to run in </a:t>
            </a:r>
            <a:r>
              <a:rPr lang="fr-FR" dirty="0" err="1"/>
              <a:t>any</a:t>
            </a:r>
            <a:r>
              <a:rPr lang="fr-FR" dirty="0"/>
              <a:t> OS </a:t>
            </a:r>
            <a:r>
              <a:rPr lang="fr-FR" dirty="0" err="1"/>
              <a:t>without</a:t>
            </a:r>
            <a:r>
              <a:rPr lang="fr-FR" dirty="0"/>
              <a:t> modification.</a:t>
            </a:r>
          </a:p>
          <a:p>
            <a:r>
              <a:rPr lang="fr-FR" dirty="0"/>
              <a:t>Source:</a:t>
            </a:r>
          </a:p>
          <a:p>
            <a:r>
              <a:rPr lang="fr-FR" dirty="0">
                <a:hlinkClick r:id="rId2"/>
              </a:rPr>
              <a:t>https://www.ibm.com/cloud/learn/jre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54FD57-491A-4AF6-967E-158A86360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Architecture: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ClassLoader</a:t>
            </a:r>
            <a:r>
              <a:rPr lang="fr-FR" dirty="0"/>
              <a:t>: </a:t>
            </a:r>
            <a:r>
              <a:rPr lang="fr-FR" dirty="0" err="1"/>
              <a:t>loads</a:t>
            </a:r>
            <a:r>
              <a:rPr lang="fr-FR" dirty="0"/>
              <a:t> all the classes of the Java program.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Bytecode</a:t>
            </a:r>
            <a:r>
              <a:rPr lang="fr-FR" dirty="0"/>
              <a:t> </a:t>
            </a:r>
            <a:r>
              <a:rPr lang="fr-FR" dirty="0" err="1"/>
              <a:t>verifier</a:t>
            </a:r>
            <a:r>
              <a:rPr lang="fr-FR" dirty="0"/>
              <a:t>: Checks the format and </a:t>
            </a:r>
            <a:r>
              <a:rPr lang="fr-FR" dirty="0" err="1"/>
              <a:t>accuracy</a:t>
            </a:r>
            <a:r>
              <a:rPr lang="fr-FR" dirty="0"/>
              <a:t> of the Java code.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Interpreter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24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0EEC9-B206-4719-9428-C012CABE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Runtime </a:t>
            </a:r>
            <a:r>
              <a:rPr lang="fr-FR" dirty="0" err="1"/>
              <a:t>Environment</a:t>
            </a:r>
            <a:r>
              <a:rPr lang="fr-FR" dirty="0"/>
              <a:t> (JRE)</a:t>
            </a:r>
          </a:p>
        </p:txBody>
      </p:sp>
      <p:pic>
        <p:nvPicPr>
          <p:cNvPr id="4098" name="Picture 2" descr="jw whatisjre fig1">
            <a:extLst>
              <a:ext uri="{FF2B5EF4-FFF2-40B4-BE49-F238E27FC236}">
                <a16:creationId xmlns:a16="http://schemas.microsoft.com/office/drawing/2014/main" id="{3B9F31F4-BB1C-489F-A1E1-924765FCC7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7" y="2302054"/>
            <a:ext cx="6808926" cy="411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36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8F3DA2-9B85-4DAF-BDCB-AEA85184D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Interpreter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7D4DE33-1BB2-43D6-87DC-8FDCA5CB9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Translates program at runtime, one </a:t>
            </a:r>
            <a:r>
              <a:rPr lang="fr-FR" dirty="0" err="1"/>
              <a:t>statement</a:t>
            </a:r>
            <a:r>
              <a:rPr lang="fr-FR" dirty="0"/>
              <a:t> at a time.</a:t>
            </a:r>
          </a:p>
          <a:p>
            <a:r>
              <a:rPr lang="fr-FR" dirty="0"/>
              <a:t>Source: </a:t>
            </a:r>
            <a:r>
              <a:rPr lang="fr-FR" dirty="0">
                <a:hlinkClick r:id="rId2"/>
              </a:rPr>
              <a:t>https://www.programiz.com/article/difference-compiler-interpreter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DD7364F-A5B9-45FF-B321-2C1E3591E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Compiler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90DA85E-221C-4452-9AD7-E0650BD8DB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Scans the program and translates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machine code.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F3CD0E-FAD9-4E12-A961-0A70E4D3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Interpreter</a:t>
            </a:r>
            <a:r>
              <a:rPr lang="fr-FR" dirty="0"/>
              <a:t> vs Compiler</a:t>
            </a:r>
          </a:p>
        </p:txBody>
      </p:sp>
    </p:spTree>
    <p:extLst>
      <p:ext uri="{BB962C8B-B14F-4D97-AF65-F5344CB8AC3E}">
        <p14:creationId xmlns:p14="http://schemas.microsoft.com/office/powerpoint/2010/main" val="425063915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636</Words>
  <Application>Microsoft Office PowerPoint</Application>
  <PresentationFormat>Grand écran</PresentationFormat>
  <Paragraphs>85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Meiryo</vt:lpstr>
      <vt:lpstr>Arial</vt:lpstr>
      <vt:lpstr>Corbel</vt:lpstr>
      <vt:lpstr>SketchLinesVTI</vt:lpstr>
      <vt:lpstr>Virtual Machines and Runtime</vt:lpstr>
      <vt:lpstr>What is a Virtual Machine?</vt:lpstr>
      <vt:lpstr>Types of Virtual Machines</vt:lpstr>
      <vt:lpstr>Java Virtual Machine (JVM)</vt:lpstr>
      <vt:lpstr>Java Virtual Machine (JVM)</vt:lpstr>
      <vt:lpstr>Runtime Environment (RTE)</vt:lpstr>
      <vt:lpstr>Java Runtime Environment (JRE)</vt:lpstr>
      <vt:lpstr>Java Runtime Environment (JRE)</vt:lpstr>
      <vt:lpstr>Interpreter vs Compiler</vt:lpstr>
      <vt:lpstr>Interpreter vs Compiler</vt:lpstr>
      <vt:lpstr>Compiler</vt:lpstr>
      <vt:lpstr>Phases of a Compiler</vt:lpstr>
      <vt:lpstr>Just-In-Time (JIT) Compiler</vt:lpstr>
      <vt:lpstr>The Rhino Project</vt:lpstr>
      <vt:lpstr>The Rhino Project: History</vt:lpstr>
      <vt:lpstr>Rhino, a Javascript Runtime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 and Runtime</dc:title>
  <dc:creator>Emilie Marti</dc:creator>
  <cp:lastModifiedBy>Emilie Marti</cp:lastModifiedBy>
  <cp:revision>15</cp:revision>
  <dcterms:created xsi:type="dcterms:W3CDTF">2020-11-02T19:57:46Z</dcterms:created>
  <dcterms:modified xsi:type="dcterms:W3CDTF">2020-11-02T21:37:14Z</dcterms:modified>
</cp:coreProperties>
</file>