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1" r:id="rId5"/>
    <p:sldId id="260"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4" r:id="rId24"/>
    <p:sldId id="285" r:id="rId25"/>
    <p:sldId id="287" r:id="rId26"/>
    <p:sldId id="286" r:id="rId27"/>
    <p:sldId id="288" r:id="rId28"/>
    <p:sldId id="289" r:id="rId29"/>
    <p:sldId id="282" r:id="rId30"/>
    <p:sldId id="283" r:id="rId31"/>
    <p:sldId id="280" r:id="rId32"/>
    <p:sldId id="281" r:id="rId33"/>
  </p:sldIdLst>
  <p:sldSz cx="9144000" cy="6858000" type="screen4x3"/>
  <p:notesSz cx="6858000" cy="9144000"/>
  <p:custShowLst>
    <p:custShow name="Custom Show 1" id="0">
      <p:sldLst>
        <p:sld r:id="rId2"/>
        <p:sld r:id="rId15"/>
        <p:sld r:id="rId16"/>
        <p:sld r:id="rId17"/>
        <p:sld r:id="rId18"/>
      </p:sldLst>
    </p:custShow>
    <p:custShow name="Custom Show 2" id="1">
      <p:sldLst>
        <p:sld r:id="rId2"/>
        <p:sld r:id="rId19"/>
        <p:sld r:id="rId20"/>
        <p:sld r:id="rId21"/>
        <p:sld r:id="rId22"/>
        <p:sld r:id="rId23"/>
      </p:sldLst>
    </p:custShow>
    <p:custShow name="Custom Show 3" id="2">
      <p:sldLst>
        <p:sld r:id="rId2"/>
        <p:sld r:id="rId32"/>
        <p:sld r:id="rId33"/>
      </p:sldLst>
    </p:custShow>
    <p:custShow name="Custom Show 4" id="3">
      <p:sldLst>
        <p:sld r:id="rId2"/>
        <p:sld r:id="rId24"/>
        <p:sld r:id="rId25"/>
        <p:sld r:id="rId26"/>
        <p:sld r:id="rId27"/>
      </p:sldLst>
    </p:custShow>
    <p:custShow name="Custom Show 5" id="4">
      <p:sldLst>
        <p:sld r:id="rId2"/>
        <p:sld r:id="rId28"/>
        <p:sld r:id="rId2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Cloudy" initials="LC" lastIdx="1" clrIdx="0">
    <p:extLst>
      <p:ext uri="{19B8F6BF-5375-455C-9EA6-DF929625EA0E}">
        <p15:presenceInfo xmlns:p15="http://schemas.microsoft.com/office/powerpoint/2012/main" userId="0a4587937668b4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0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40E1E-1F5D-4739-99E5-54C8284478B7}" type="datetimeFigureOut">
              <a:rPr lang="en-US" smtClean="0"/>
              <a:t>6/18/2020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E8402-C287-45BC-A3B9-71F8E95D8838}" type="slidenum">
              <a:rPr lang="en-US" smtClean="0"/>
              <a:t>‹#›</a:t>
            </a:fld>
            <a:endParaRPr lang="en-US"/>
          </a:p>
        </p:txBody>
      </p:sp>
    </p:spTree>
    <p:extLst>
      <p:ext uri="{BB962C8B-B14F-4D97-AF65-F5344CB8AC3E}">
        <p14:creationId xmlns:p14="http://schemas.microsoft.com/office/powerpoint/2010/main" val="377616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id="{274A08C3-3AF4-446E-8B5C-6727F6DFC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p>
            <a:fld id="{A4E7F545-F61E-4CA2-86EF-48F82DB7A229}" type="datetime1">
              <a:rPr lang="en-US" smtClean="0"/>
              <a:t>6/18/2020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
        <p:nvSpPr>
          <p:cNvPr id="10" name="Title 1">
            <a:extLst>
              <a:ext uri="{FF2B5EF4-FFF2-40B4-BE49-F238E27FC236}">
                <a16:creationId xmlns:a16="http://schemas.microsoft.com/office/drawing/2014/main" id="{B9DCE880-D1F3-4086-91B5-D706FB90BE38}"/>
              </a:ext>
            </a:extLst>
          </p:cNvPr>
          <p:cNvSpPr>
            <a:spLocks noGrp="1"/>
          </p:cNvSpPr>
          <p:nvPr>
            <p:ph type="ctrTitle"/>
          </p:nvPr>
        </p:nvSpPr>
        <p:spPr>
          <a:xfrm>
            <a:off x="685800" y="3048818"/>
            <a:ext cx="7772400" cy="2387600"/>
          </a:xfrm>
        </p:spPr>
        <p:txBody>
          <a:bodyPr anchor="ctr">
            <a:normAutofit/>
          </a:bodyPr>
          <a:lstStyle>
            <a:lvl1pPr algn="ctr">
              <a:defRPr sz="4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5887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7274B0-169A-4F46-AAB5-5F9B126AA4B0}" type="datetime1">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6440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5B0FF-2031-4D08-8137-911130C652A3}" type="datetime1">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17232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2FF7A-0575-407A-B78E-368F2D770E89}" type="datetime1">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428012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299302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1033"/>
            <a:ext cx="7886700" cy="52359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9733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364" y="1342172"/>
            <a:ext cx="7886700" cy="2852737"/>
          </a:xfrm>
        </p:spPr>
        <p:txBody>
          <a:bodyPr anchor="ctr">
            <a:normAutofit/>
          </a:bodyPr>
          <a:lstStyle>
            <a:lvl1pPr algn="ctr">
              <a:defRPr sz="48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1C94F-B786-40D6-AE14-28BF03D03DE6}" type="datetime1">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414079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0426C-8F24-4258-9977-171A9E5B0DC4}" type="datetime1">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25745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6A5A3-FFD9-4E89-801B-455EC03F2C65}" type="datetime1">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16151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A2A3FC03-6574-4915-8005-AE653CE6D909}" type="datetime1">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209709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495B6-810D-4CC4-8A53-22B6AFBB70DE}" type="datetime1">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406026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3EE2C-CC40-4CC6-8F96-4F08D0BC8B84}" type="datetime1">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7719-333B-4A5F-95C8-9D8D967B64BA}" type="slidenum">
              <a:rPr lang="en-US" smtClean="0"/>
              <a:t>‹#›</a:t>
            </a:fld>
            <a:endParaRPr lang="en-US"/>
          </a:p>
        </p:txBody>
      </p:sp>
    </p:spTree>
    <p:extLst>
      <p:ext uri="{BB962C8B-B14F-4D97-AF65-F5344CB8AC3E}">
        <p14:creationId xmlns:p14="http://schemas.microsoft.com/office/powerpoint/2010/main" val="26500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A close up of a logo&#10;&#10;Description automatically generated">
            <a:extLst>
              <a:ext uri="{FF2B5EF4-FFF2-40B4-BE49-F238E27FC236}">
                <a16:creationId xmlns:a16="http://schemas.microsoft.com/office/drawing/2014/main" id="{A97816B3-16FE-4DB9-ACF2-731E8D38CCB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defRPr>
            </a:lvl1pPr>
          </a:lstStyle>
          <a:p>
            <a:fld id="{A3BF4595-C86A-4938-8060-826812DA99C4}" type="datetime1">
              <a:rPr lang="en-US" smtClean="0"/>
              <a:t>6/18/2020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43B7719-333B-4A5F-95C8-9D8D967B64BA}" type="slidenum">
              <a:rPr lang="en-US" smtClean="0"/>
              <a:pPr/>
              <a:t>‹#›</a:t>
            </a:fld>
            <a:endParaRPr lang="en-US" dirty="0"/>
          </a:p>
        </p:txBody>
      </p:sp>
    </p:spTree>
    <p:extLst>
      <p:ext uri="{BB962C8B-B14F-4D97-AF65-F5344CB8AC3E}">
        <p14:creationId xmlns:p14="http://schemas.microsoft.com/office/powerpoint/2010/main" val="359785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4.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9AB14B-B584-4630-B35C-0C5492132859}"/>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C0FC1FEC-1358-4533-A396-E5522CE70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C8286-CDE7-4FD0-B5AE-844B7F80CC3C}"/>
              </a:ext>
            </a:extLst>
          </p:cNvPr>
          <p:cNvSpPr>
            <a:spLocks noGrp="1"/>
          </p:cNvSpPr>
          <p:nvPr>
            <p:ph type="sldNum" sz="quarter" idx="12"/>
          </p:nvPr>
        </p:nvSpPr>
        <p:spPr/>
        <p:txBody>
          <a:bodyPr/>
          <a:lstStyle/>
          <a:p>
            <a:fld id="{143B7719-333B-4A5F-95C8-9D8D967B64BA}" type="slidenum">
              <a:rPr lang="en-US" smtClean="0"/>
              <a:t>1</a:t>
            </a:fld>
            <a:endParaRPr lang="en-US"/>
          </a:p>
        </p:txBody>
      </p:sp>
      <p:sp>
        <p:nvSpPr>
          <p:cNvPr id="10" name="标题 1">
            <a:extLst>
              <a:ext uri="{FF2B5EF4-FFF2-40B4-BE49-F238E27FC236}">
                <a16:creationId xmlns:a16="http://schemas.microsoft.com/office/drawing/2014/main" id="{15A2F342-1B4C-4D28-87D2-61958A9846EF}"/>
              </a:ext>
            </a:extLst>
          </p:cNvPr>
          <p:cNvSpPr>
            <a:spLocks noGrp="1"/>
          </p:cNvSpPr>
          <p:nvPr>
            <p:ph type="ctrTitle"/>
          </p:nvPr>
        </p:nvSpPr>
        <p:spPr>
          <a:xfrm>
            <a:off x="395536" y="2996952"/>
            <a:ext cx="8388424" cy="1368152"/>
          </a:xfrm>
        </p:spPr>
        <p:txBody>
          <a:bodyPr>
            <a:normAutofit/>
          </a:bodyPr>
          <a:lstStyle/>
          <a:p>
            <a:r>
              <a:rPr lang="en-US" altLang="zh-CN" sz="4200" b="1" dirty="0">
                <a:solidFill>
                  <a:schemeClr val="bg1"/>
                </a:solidFill>
                <a:latin typeface="+mn-ea"/>
                <a:ea typeface="+mn-ea"/>
                <a:cs typeface="+mn-cs"/>
              </a:rPr>
              <a:t>《</a:t>
            </a:r>
            <a:r>
              <a:rPr lang="en-US" altLang="zh-CN" sz="4200" b="1" dirty="0" err="1">
                <a:solidFill>
                  <a:schemeClr val="bg1"/>
                </a:solidFill>
                <a:latin typeface="+mn-ea"/>
                <a:ea typeface="+mn-ea"/>
                <a:cs typeface="+mn-cs"/>
              </a:rPr>
              <a:t>Matlab</a:t>
            </a:r>
            <a:r>
              <a:rPr lang="zh-CN" altLang="en-US" sz="4200" b="1" dirty="0">
                <a:solidFill>
                  <a:schemeClr val="bg1"/>
                </a:solidFill>
                <a:latin typeface="+mn-ea"/>
                <a:ea typeface="+mn-ea"/>
                <a:cs typeface="+mn-cs"/>
              </a:rPr>
              <a:t>金融计算与金融数据处理</a:t>
            </a:r>
            <a:r>
              <a:rPr lang="en-US" altLang="zh-CN" sz="4200" b="1" dirty="0">
                <a:solidFill>
                  <a:schemeClr val="bg1"/>
                </a:solidFill>
                <a:latin typeface="+mn-ea"/>
                <a:ea typeface="+mn-ea"/>
                <a:cs typeface="+mn-cs"/>
              </a:rPr>
              <a:t>》</a:t>
            </a:r>
            <a:endParaRPr lang="zh-CN" altLang="en-US" sz="4200" b="1" dirty="0">
              <a:solidFill>
                <a:schemeClr val="bg1"/>
              </a:solidFill>
              <a:latin typeface="+mn-ea"/>
              <a:ea typeface="+mn-ea"/>
              <a:cs typeface="+mn-cs"/>
            </a:endParaRPr>
          </a:p>
        </p:txBody>
      </p:sp>
      <p:sp>
        <p:nvSpPr>
          <p:cNvPr id="11" name="矩形 3">
            <a:extLst>
              <a:ext uri="{FF2B5EF4-FFF2-40B4-BE49-F238E27FC236}">
                <a16:creationId xmlns:a16="http://schemas.microsoft.com/office/drawing/2014/main" id="{62402A95-461F-4DB9-A5D9-4AD1AB427067}"/>
              </a:ext>
            </a:extLst>
          </p:cNvPr>
          <p:cNvSpPr/>
          <p:nvPr/>
        </p:nvSpPr>
        <p:spPr>
          <a:xfrm>
            <a:off x="395536" y="4239269"/>
            <a:ext cx="8316416" cy="1877437"/>
          </a:xfrm>
          <a:prstGeom prst="rect">
            <a:avLst/>
          </a:prstGeom>
        </p:spPr>
        <p:txBody>
          <a:bodyPr wrap="square">
            <a:spAutoFit/>
          </a:bodyPr>
          <a:lstStyle/>
          <a:p>
            <a:pPr algn="ctr">
              <a:defRPr/>
            </a:pPr>
            <a:r>
              <a:rPr lang="en-US" altLang="zh-CN" sz="3200" b="1" dirty="0">
                <a:solidFill>
                  <a:schemeClr val="bg1"/>
                </a:solidFill>
                <a:latin typeface="+mn-ea"/>
              </a:rPr>
              <a:t>Hong Cheng</a:t>
            </a:r>
            <a:r>
              <a:rPr lang="zh-CN" altLang="en-US" sz="3200" b="1" dirty="0">
                <a:solidFill>
                  <a:schemeClr val="bg1"/>
                </a:solidFill>
                <a:latin typeface="+mn-ea"/>
              </a:rPr>
              <a:t>（程宏）</a:t>
            </a:r>
            <a:endParaRPr lang="en-US" altLang="zh-CN" sz="3200" b="1" dirty="0">
              <a:solidFill>
                <a:schemeClr val="bg1"/>
              </a:solidFill>
              <a:latin typeface="+mn-ea"/>
            </a:endParaRPr>
          </a:p>
          <a:p>
            <a:pPr algn="ctr">
              <a:defRPr/>
            </a:pPr>
            <a:r>
              <a:rPr lang="en-US" altLang="zh-CN" sz="3200" b="1" dirty="0">
                <a:solidFill>
                  <a:schemeClr val="bg1"/>
                </a:solidFill>
                <a:latin typeface="+mn-ea"/>
              </a:rPr>
              <a:t>Yixiao Lu (</a:t>
            </a:r>
            <a:r>
              <a:rPr lang="zh-CN" altLang="en-US" sz="3200" b="1" dirty="0">
                <a:solidFill>
                  <a:schemeClr val="bg1"/>
                </a:solidFill>
                <a:latin typeface="+mn-ea"/>
              </a:rPr>
              <a:t>助教</a:t>
            </a:r>
            <a:r>
              <a:rPr lang="en-US" altLang="zh-CN" sz="3200" b="1" dirty="0">
                <a:solidFill>
                  <a:schemeClr val="bg1"/>
                </a:solidFill>
                <a:latin typeface="+mn-ea"/>
              </a:rPr>
              <a:t>: </a:t>
            </a:r>
            <a:r>
              <a:rPr lang="zh-CN" altLang="en-US" sz="3200" b="1" dirty="0">
                <a:solidFill>
                  <a:schemeClr val="bg1"/>
                </a:solidFill>
                <a:latin typeface="+mn-ea"/>
              </a:rPr>
              <a:t>陆一啸</a:t>
            </a:r>
            <a:r>
              <a:rPr lang="en-US" altLang="zh-CN" sz="3200" b="1" dirty="0">
                <a:solidFill>
                  <a:schemeClr val="bg1"/>
                </a:solidFill>
                <a:latin typeface="+mn-ea"/>
              </a:rPr>
              <a:t>)</a:t>
            </a:r>
          </a:p>
          <a:p>
            <a:pPr algn="ctr">
              <a:defRPr/>
            </a:pPr>
            <a:r>
              <a:rPr lang="en-US" altLang="zh-CN" sz="2800" b="1" dirty="0">
                <a:solidFill>
                  <a:schemeClr val="bg1"/>
                </a:solidFill>
                <a:latin typeface="+mn-ea"/>
              </a:rPr>
              <a:t>School of Statistics and Mathematics</a:t>
            </a:r>
          </a:p>
          <a:p>
            <a:pPr algn="ctr">
              <a:defRPr/>
            </a:pPr>
            <a:r>
              <a:rPr lang="en-US" altLang="zh-CN" sz="2400" b="1" dirty="0">
                <a:solidFill>
                  <a:schemeClr val="bg1"/>
                </a:solidFill>
                <a:latin typeface="+mn-ea"/>
              </a:rPr>
              <a:t>Shanghai </a:t>
            </a:r>
            <a:r>
              <a:rPr lang="en-US" altLang="zh-CN" sz="2400" b="1" dirty="0" err="1">
                <a:solidFill>
                  <a:schemeClr val="bg1"/>
                </a:solidFill>
                <a:latin typeface="+mn-ea"/>
              </a:rPr>
              <a:t>LiXin</a:t>
            </a:r>
            <a:r>
              <a:rPr lang="en-US" altLang="zh-CN" sz="2400" b="1" dirty="0">
                <a:solidFill>
                  <a:schemeClr val="bg1"/>
                </a:solidFill>
                <a:latin typeface="+mn-ea"/>
              </a:rPr>
              <a:t> University of Accounting and Finance</a:t>
            </a:r>
            <a:endParaRPr lang="zh-CN" altLang="en-US" sz="2400" b="1" dirty="0">
              <a:solidFill>
                <a:schemeClr val="bg1"/>
              </a:solidFill>
              <a:latin typeface="+mn-ea"/>
            </a:endParaRPr>
          </a:p>
        </p:txBody>
      </p:sp>
    </p:spTree>
    <p:extLst>
      <p:ext uri="{BB962C8B-B14F-4D97-AF65-F5344CB8AC3E}">
        <p14:creationId xmlns:p14="http://schemas.microsoft.com/office/powerpoint/2010/main" val="33971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3FEE601-8C53-41E6-A5AF-BE390EE7CBB3}"/>
                  </a:ext>
                </a:extLst>
              </p:cNvPr>
              <p:cNvSpPr>
                <a:spLocks noGrp="1"/>
              </p:cNvSpPr>
              <p:nvPr>
                <p:ph idx="1"/>
              </p:nvPr>
            </p:nvSpPr>
            <p:spPr/>
            <p:txBody>
              <a:bodyPr/>
              <a:lstStyle/>
              <a:p>
                <a:r>
                  <a:rPr lang="en-US" altLang="zh-CN" dirty="0"/>
                  <a:t>8.1.4 </a:t>
                </a:r>
                <a:r>
                  <a:rPr lang="zh-CN" altLang="en-US" dirty="0"/>
                  <a:t>收益率的计算</a:t>
                </a:r>
                <a:endParaRPr lang="en-US" altLang="zh-CN" dirty="0"/>
              </a:p>
              <a:p>
                <a:endParaRPr lang="en-US" dirty="0"/>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简单收益率</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𝑠𝑖𝑚</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den>
                      </m:f>
                    </m:oMath>
                  </m:oMathPara>
                </a14:m>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对数收益率</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𝑙𝑛</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e>
                      </m:func>
                    </m:oMath>
                  </m:oMathPara>
                </a14:m>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Sylfaen"/>
                  <a:ea typeface="宋体"/>
                  <a:cs typeface="+mn-cs"/>
                </a:endParaRPr>
              </a:p>
              <a:p>
                <a:endParaRPr lang="en-US" dirty="0"/>
              </a:p>
            </p:txBody>
          </p:sp>
        </mc:Choice>
        <mc:Fallback xmlns="">
          <p:sp>
            <p:nvSpPr>
              <p:cNvPr id="2" name="Content Placeholder 1">
                <a:extLst>
                  <a:ext uri="{FF2B5EF4-FFF2-40B4-BE49-F238E27FC236}">
                    <a16:creationId xmlns:a16="http://schemas.microsoft.com/office/drawing/2014/main" id="{C3FEE601-8C53-41E6-A5AF-BE390EE7CBB3}"/>
                  </a:ext>
                </a:extLst>
              </p:cNvPr>
              <p:cNvSpPr>
                <a:spLocks noGrp="1" noRot="1" noChangeAspect="1" noMove="1" noResize="1" noEditPoints="1" noAdjustHandles="1" noChangeArrowheads="1" noChangeShapeType="1" noTextEdit="1"/>
              </p:cNvSpPr>
              <p:nvPr>
                <p:ph idx="1"/>
              </p:nvPr>
            </p:nvSpPr>
            <p:spPr>
              <a:blipFill>
                <a:blip r:embed="rId2"/>
                <a:stretch>
                  <a:fillRect l="-1391" t="-2561"/>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83CD09BB-F7F0-4F12-AFD5-08EA1AA9EFF7}"/>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4208C954-226F-43CF-A2C1-D78D0E94B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1DC85-C5D9-414A-82FC-8FF6E18AEFA9}"/>
              </a:ext>
            </a:extLst>
          </p:cNvPr>
          <p:cNvSpPr>
            <a:spLocks noGrp="1"/>
          </p:cNvSpPr>
          <p:nvPr>
            <p:ph type="sldNum" sz="quarter" idx="12"/>
          </p:nvPr>
        </p:nvSpPr>
        <p:spPr/>
        <p:txBody>
          <a:bodyPr/>
          <a:lstStyle/>
          <a:p>
            <a:fld id="{143B7719-333B-4A5F-95C8-9D8D967B64BA}" type="slidenum">
              <a:rPr lang="en-US" smtClean="0"/>
              <a:t>10</a:t>
            </a:fld>
            <a:endParaRPr lang="en-US"/>
          </a:p>
        </p:txBody>
      </p:sp>
    </p:spTree>
    <p:extLst>
      <p:ext uri="{BB962C8B-B14F-4D97-AF65-F5344CB8AC3E}">
        <p14:creationId xmlns:p14="http://schemas.microsoft.com/office/powerpoint/2010/main" val="94955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B66DB07-2C82-4AD2-AF4F-7C72C39DADDA}"/>
                  </a:ext>
                </a:extLst>
              </p:cNvPr>
              <p:cNvSpPr>
                <a:spLocks noGrp="1"/>
              </p:cNvSpPr>
              <p:nvPr>
                <p:ph idx="1"/>
              </p:nvPr>
            </p:nvSpPr>
            <p:spPr/>
            <p:txBody>
              <a:bodyPr/>
              <a:lstStyle/>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一致性证明</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den>
                              </m:f>
                            </m:e>
                          </m:d>
                        </m:e>
                      </m:func>
                    </m:oMath>
                  </m:oMathPara>
                </a14:m>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要证明简单收益率和对数收益率近似相等</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即证明</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den>
                              </m:f>
                            </m:e>
                          </m:d>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微软雅黑" panose="020B0503020204020204" pitchFamily="34" charset="-122"/>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oMath>
                  </m:oMathPara>
                </a14:m>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sub>
                        </m:sSub>
                      </m:den>
                    </m:f>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即证明</a:t>
                </a:r>
                <a14:m>
                  <m:oMath xmlns:m="http://schemas.openxmlformats.org/officeDocument/2006/math">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limLow>
                          <m:limLow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limLow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lim</m:t>
                            </m:r>
                          </m:e>
                          <m:li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lim>
                        </m:limLow>
                      </m:fName>
                      <m:e>
                        <m:func>
                          <m:func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ln</m:t>
                            </m:r>
                          </m:fNa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fun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容易证明极限成立</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t</m:t>
                    </m:r>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oMath>
                </a14:m>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的理由是后一天的收盘价和前一天的收盘价是相近的</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当价格很小或者涨跌幅很大时</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对数收益率和简单收益率差异较大</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中国股市规定</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面额小于</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元的股票进入退市风险警示</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并且每日有</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涨跌停板限制</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因此可以用对数收益率代替简单收益率</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计算方便</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Sylfaen"/>
                  <a:ea typeface="宋体"/>
                  <a:cs typeface="+mn-cs"/>
                </a:endParaRPr>
              </a:p>
              <a:p>
                <a:endParaRPr lang="en-US" dirty="0"/>
              </a:p>
            </p:txBody>
          </p:sp>
        </mc:Choice>
        <mc:Fallback xmlns="">
          <p:sp>
            <p:nvSpPr>
              <p:cNvPr id="2" name="Content Placeholder 1">
                <a:extLst>
                  <a:ext uri="{FF2B5EF4-FFF2-40B4-BE49-F238E27FC236}">
                    <a16:creationId xmlns:a16="http://schemas.microsoft.com/office/drawing/2014/main" id="{AB66DB07-2C82-4AD2-AF4F-7C72C39DADDA}"/>
                  </a:ext>
                </a:extLst>
              </p:cNvPr>
              <p:cNvSpPr>
                <a:spLocks noGrp="1" noRot="1" noChangeAspect="1" noMove="1" noResize="1" noEditPoints="1" noAdjustHandles="1" noChangeArrowheads="1" noChangeShapeType="1" noTextEdit="1"/>
              </p:cNvSpPr>
              <p:nvPr>
                <p:ph idx="1"/>
              </p:nvPr>
            </p:nvSpPr>
            <p:spPr>
              <a:blipFill>
                <a:blip r:embed="rId2"/>
                <a:stretch>
                  <a:fillRect l="-618" t="-931" r="-309"/>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8BB993F1-1CDF-4432-BBC5-8FF8ECA32457}"/>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67D0512B-DF11-457E-9573-6C9A88073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3423B-8411-44B8-AFA6-36910012E145}"/>
              </a:ext>
            </a:extLst>
          </p:cNvPr>
          <p:cNvSpPr>
            <a:spLocks noGrp="1"/>
          </p:cNvSpPr>
          <p:nvPr>
            <p:ph type="sldNum" sz="quarter" idx="12"/>
          </p:nvPr>
        </p:nvSpPr>
        <p:spPr/>
        <p:txBody>
          <a:bodyPr/>
          <a:lstStyle/>
          <a:p>
            <a:fld id="{143B7719-333B-4A5F-95C8-9D8D967B64BA}" type="slidenum">
              <a:rPr lang="en-US" smtClean="0"/>
              <a:t>11</a:t>
            </a:fld>
            <a:endParaRPr lang="en-US"/>
          </a:p>
        </p:txBody>
      </p:sp>
    </p:spTree>
    <p:extLst>
      <p:ext uri="{BB962C8B-B14F-4D97-AF65-F5344CB8AC3E}">
        <p14:creationId xmlns:p14="http://schemas.microsoft.com/office/powerpoint/2010/main" val="212358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1E6CCF5-5C92-4AB1-9D87-FAC86A146AF2}"/>
                  </a:ext>
                </a:extLst>
              </p:cNvPr>
              <p:cNvSpPr>
                <a:spLocks noGrp="1"/>
              </p:cNvSpPr>
              <p:nvPr>
                <p:ph idx="1"/>
              </p:nvPr>
            </p:nvSpPr>
            <p:spPr/>
            <p:txBody>
              <a:bodyPr>
                <a:normAutofit/>
              </a:bodyPr>
              <a:lstStyle/>
              <a:p>
                <a:r>
                  <a:rPr lang="en-US" altLang="zh-CN" dirty="0"/>
                  <a:t>8.1.5 </a:t>
                </a:r>
                <a:r>
                  <a:rPr lang="zh-CN" altLang="en-US" dirty="0"/>
                  <a:t>相关性系数 </a:t>
                </a:r>
                <a:r>
                  <a:rPr lang="en-US" altLang="zh-CN" dirty="0"/>
                  <a:t>(</a:t>
                </a:r>
                <a:r>
                  <a:rPr lang="zh-CN" altLang="en-US" dirty="0"/>
                  <a:t>皮尔逊积矩相关系数</a:t>
                </a:r>
                <a:r>
                  <a:rPr lang="en-US" altLang="zh-CN" dirty="0"/>
                  <a:t>)</a:t>
                </a:r>
                <a:endParaRPr lang="en-US" dirty="0"/>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两个变量之间的皮尔逊相关系数定义为两个变量之间的协方差和标准差的商：</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𝜌</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𝑐𝑜𝑣</m:t>
                          </m:r>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d>
                        </m:num>
                        <m:den>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sub>
                          </m:sSub>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sub>
                          </m:sSub>
                        </m:den>
                      </m:f>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𝐸</m:t>
                          </m:r>
                          <m:d>
                            <m:dPr>
                              <m:begChr m:val="["/>
                              <m:end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𝜇</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sub>
                                  </m:sSub>
                                </m:e>
                              </m:d>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𝜇</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sub>
                                  </m:sSub>
                                </m:e>
                              </m:d>
                            </m:e>
                          </m:d>
                        </m:num>
                        <m:den>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sub>
                          </m:sSub>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sub>
                          </m:sSub>
                        </m:den>
                      </m:f>
                    </m:oMath>
                  </m:oMathPara>
                </a14:m>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上式定义了总体相关系数，常用希腊小写字母 </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ρ</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(rho) </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作为代表符号。估算样本的协方差和标准差，可得到样本相关系数</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样本皮尔逊系数</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，常用英文小写字母</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r </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𝑟</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Sup>
                            <m:sSub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kumimoji="0" lang="en-US" sz="17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Σ</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p>
                          </m:sSubSup>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acc>
                            </m:e>
                          </m:d>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acc>
                            </m:e>
                          </m:d>
                        </m:num>
                        <m:den>
                          <m:rad>
                            <m:radPr>
                              <m:degHide m:val="on"/>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radPr>
                            <m:deg/>
                            <m:e>
                              <m:sSubSup>
                                <m:sSub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kumimoji="0" lang="en-US" sz="17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Σ</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pPr>
                                <m:e>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acc>
                                    </m:e>
                                  </m:d>
                                </m:e>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p>
                            </m:e>
                          </m:rad>
                          <m:rad>
                            <m:radPr>
                              <m:degHide m:val="on"/>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radPr>
                            <m:deg/>
                            <m:e>
                              <m:sSubSup>
                                <m:sSub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kumimoji="0" lang="en-US" sz="17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Σ</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pPr>
                                <m:e>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acc>
                                    </m:e>
                                  </m:d>
                                </m:e>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p>
                            </m:e>
                          </m:rad>
                        </m:den>
                      </m:f>
                    </m:oMath>
                  </m:oMathPara>
                </a14:m>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亦可由</a:t>
                </a:r>
                <a14:m>
                  <m:oMath xmlns:m="http://schemas.openxmlformats.org/officeDocument/2006/math">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样本点的标准分数均值估算，得到与上式等价的表达式：</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𝑟</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num>
                        <m:den>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den>
                      </m:f>
                      <m:sSubSup>
                        <m:sSubSup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kumimoji="0" lang="en-US" sz="17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Σ</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p>
                      </m:sSubSup>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e>
                              </m:acc>
                            </m:num>
                            <m:den>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𝑋</m:t>
                                  </m:r>
                                </m:sub>
                              </m:sSub>
                            </m:den>
                          </m:f>
                        </m:e>
                      </m:d>
                      <m:d>
                        <m:d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f>
                            <m:f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e>
                              </m:acc>
                            </m:num>
                            <m:den>
                              <m:sSub>
                                <m:sSubPr>
                                  <m:ctrlP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𝜎</m:t>
                                  </m:r>
                                </m:e>
                                <m:sub>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𝑌</m:t>
                                  </m:r>
                                </m:sub>
                              </m:sSub>
                            </m:den>
                          </m:f>
                        </m:e>
                      </m:d>
                      <m:r>
                        <a:rPr kumimoji="0" lang="en-US" sz="17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 </m:t>
                      </m:r>
                    </m:oMath>
                  </m:oMathPara>
                </a14:m>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prstClr val="black"/>
                  </a:solidFill>
                  <a:effectLst/>
                  <a:uLnTx/>
                  <a:uFillTx/>
                  <a:latin typeface="Sylfaen"/>
                  <a:ea typeface="宋体"/>
                  <a:cs typeface="+mn-cs"/>
                </a:endParaRPr>
              </a:p>
              <a:p>
                <a:endParaRPr lang="en-US" sz="2000" dirty="0"/>
              </a:p>
            </p:txBody>
          </p:sp>
        </mc:Choice>
        <mc:Fallback xmlns="">
          <p:sp>
            <p:nvSpPr>
              <p:cNvPr id="2" name="Content Placeholder 1">
                <a:extLst>
                  <a:ext uri="{FF2B5EF4-FFF2-40B4-BE49-F238E27FC236}">
                    <a16:creationId xmlns:a16="http://schemas.microsoft.com/office/drawing/2014/main" id="{F1E6CCF5-5C92-4AB1-9D87-FAC86A146AF2}"/>
                  </a:ext>
                </a:extLst>
              </p:cNvPr>
              <p:cNvSpPr>
                <a:spLocks noGrp="1" noRot="1" noChangeAspect="1" noMove="1" noResize="1" noEditPoints="1" noAdjustHandles="1" noChangeArrowheads="1" noChangeShapeType="1" noTextEdit="1"/>
              </p:cNvSpPr>
              <p:nvPr>
                <p:ph idx="1"/>
              </p:nvPr>
            </p:nvSpPr>
            <p:spPr>
              <a:blipFill>
                <a:blip r:embed="rId2"/>
                <a:stretch>
                  <a:fillRect l="-464" t="-151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3C97424C-C550-43FC-877C-866AA82716ED}"/>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CAC7B13F-590D-451A-B71B-317896DBAA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29444-3EF9-453A-8591-42A950025D51}"/>
              </a:ext>
            </a:extLst>
          </p:cNvPr>
          <p:cNvSpPr>
            <a:spLocks noGrp="1"/>
          </p:cNvSpPr>
          <p:nvPr>
            <p:ph type="sldNum" sz="quarter" idx="12"/>
          </p:nvPr>
        </p:nvSpPr>
        <p:spPr/>
        <p:txBody>
          <a:bodyPr/>
          <a:lstStyle/>
          <a:p>
            <a:fld id="{143B7719-333B-4A5F-95C8-9D8D967B64BA}" type="slidenum">
              <a:rPr lang="en-US" smtClean="0"/>
              <a:t>12</a:t>
            </a:fld>
            <a:endParaRPr lang="en-US"/>
          </a:p>
        </p:txBody>
      </p:sp>
    </p:spTree>
    <p:extLst>
      <p:ext uri="{BB962C8B-B14F-4D97-AF65-F5344CB8AC3E}">
        <p14:creationId xmlns:p14="http://schemas.microsoft.com/office/powerpoint/2010/main" val="149801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EFD76-32D9-451C-8564-79FCB9AB2F2C}"/>
              </a:ext>
            </a:extLst>
          </p:cNvPr>
          <p:cNvSpPr>
            <a:spLocks noGrp="1"/>
          </p:cNvSpPr>
          <p:nvPr>
            <p:ph idx="1"/>
          </p:nvPr>
        </p:nvSpPr>
        <p:spPr/>
        <p:txBody>
          <a:bodyPr/>
          <a:lstStyle/>
          <a:p>
            <a:r>
              <a:rPr lang="en-US" altLang="zh-CN" dirty="0"/>
              <a:t>Limitation</a:t>
            </a:r>
          </a:p>
          <a:p>
            <a:endParaRPr lang="en-US" dirty="0"/>
          </a:p>
        </p:txBody>
      </p:sp>
      <p:sp>
        <p:nvSpPr>
          <p:cNvPr id="3" name="Date Placeholder 2">
            <a:extLst>
              <a:ext uri="{FF2B5EF4-FFF2-40B4-BE49-F238E27FC236}">
                <a16:creationId xmlns:a16="http://schemas.microsoft.com/office/drawing/2014/main" id="{9A0C9E05-1060-4D14-9A13-8D690B9C02C4}"/>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94CE3CC6-24DF-4A34-A299-2F4CA04ED1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B5EFB-3AD4-4565-B238-F3A5D63495CC}"/>
              </a:ext>
            </a:extLst>
          </p:cNvPr>
          <p:cNvSpPr>
            <a:spLocks noGrp="1"/>
          </p:cNvSpPr>
          <p:nvPr>
            <p:ph type="sldNum" sz="quarter" idx="12"/>
          </p:nvPr>
        </p:nvSpPr>
        <p:spPr/>
        <p:txBody>
          <a:bodyPr/>
          <a:lstStyle/>
          <a:p>
            <a:fld id="{143B7719-333B-4A5F-95C8-9D8D967B64BA}" type="slidenum">
              <a:rPr lang="en-US" smtClean="0"/>
              <a:t>13</a:t>
            </a:fld>
            <a:endParaRPr lang="en-US"/>
          </a:p>
        </p:txBody>
      </p:sp>
      <p:pic>
        <p:nvPicPr>
          <p:cNvPr id="6" name="Content Placeholder 6">
            <a:extLst>
              <a:ext uri="{FF2B5EF4-FFF2-40B4-BE49-F238E27FC236}">
                <a16:creationId xmlns:a16="http://schemas.microsoft.com/office/drawing/2014/main" id="{2F3FE1FF-331E-48CD-8DE1-0A28D9E92C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28650" y="2197211"/>
            <a:ext cx="7886700" cy="3608165"/>
          </a:xfrm>
          <a:prstGeom prst="rect">
            <a:avLst/>
          </a:prstGeom>
          <a:noFill/>
          <a:ln>
            <a:noFill/>
          </a:ln>
        </p:spPr>
      </p:pic>
    </p:spTree>
    <p:extLst>
      <p:ext uri="{BB962C8B-B14F-4D97-AF65-F5344CB8AC3E}">
        <p14:creationId xmlns:p14="http://schemas.microsoft.com/office/powerpoint/2010/main" val="162645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28814-5F78-468A-8A3E-E1559942E669}"/>
              </a:ext>
            </a:extLst>
          </p:cNvPr>
          <p:cNvSpPr>
            <a:spLocks noGrp="1"/>
          </p:cNvSpPr>
          <p:nvPr>
            <p:ph type="title"/>
          </p:nvPr>
        </p:nvSpPr>
        <p:spPr/>
        <p:txBody>
          <a:bodyPr/>
          <a:lstStyle/>
          <a:p>
            <a:r>
              <a:rPr lang="en-US" altLang="zh-CN" dirty="0"/>
              <a:t>8.2 </a:t>
            </a:r>
            <a:r>
              <a:rPr lang="zh-CN" altLang="en-US" dirty="0"/>
              <a:t>资产组合评价指标</a:t>
            </a:r>
            <a:endParaRPr lang="en-US" dirty="0"/>
          </a:p>
        </p:txBody>
      </p:sp>
      <p:sp>
        <p:nvSpPr>
          <p:cNvPr id="7" name="Content Placeholder 6">
            <a:extLst>
              <a:ext uri="{FF2B5EF4-FFF2-40B4-BE49-F238E27FC236}">
                <a16:creationId xmlns:a16="http://schemas.microsoft.com/office/drawing/2014/main" id="{A1E6BF59-BBE5-4BAE-A9A6-1C59C68DA26C}"/>
              </a:ext>
            </a:extLst>
          </p:cNvPr>
          <p:cNvSpPr>
            <a:spLocks noGrp="1"/>
          </p:cNvSpPr>
          <p:nvPr>
            <p:ph idx="1"/>
          </p:nvPr>
        </p:nvSpPr>
        <p:spPr/>
        <p:txBody>
          <a:bodyPr/>
          <a:lstStyle/>
          <a:p>
            <a:r>
              <a:rPr lang="en-US" dirty="0"/>
              <a:t>8.2.1 </a:t>
            </a:r>
            <a:r>
              <a:rPr lang="zh-CN" altLang="en-US" dirty="0"/>
              <a:t>资产组合的期望收益</a:t>
            </a:r>
            <a:endParaRPr lang="en-US" altLang="zh-CN" dirty="0"/>
          </a:p>
          <a:p>
            <a:r>
              <a:rPr lang="zh-CN" altLang="en-US" dirty="0"/>
              <a:t>资产的收益超过无风险投资利息的部分</a:t>
            </a:r>
            <a:r>
              <a:rPr lang="en-US" altLang="zh-CN" dirty="0"/>
              <a:t>, </a:t>
            </a:r>
            <a:r>
              <a:rPr lang="zh-CN" altLang="en-US" dirty="0"/>
              <a:t>是资产的风险收益</a:t>
            </a:r>
            <a:r>
              <a:rPr lang="en-US" altLang="zh-CN" dirty="0"/>
              <a:t>. </a:t>
            </a:r>
            <a:r>
              <a:rPr lang="zh-CN" altLang="en-US" dirty="0"/>
              <a:t>资产的风险收益是一个随机变量</a:t>
            </a:r>
            <a:r>
              <a:rPr lang="en-US" altLang="zh-CN" dirty="0"/>
              <a:t>. </a:t>
            </a:r>
            <a:r>
              <a:rPr lang="zh-CN" altLang="en-US" dirty="0"/>
              <a:t>资产组合是不同的资产品种按一定的权重组合起来的投资形式</a:t>
            </a:r>
            <a:r>
              <a:rPr lang="en-US" altLang="zh-CN" dirty="0"/>
              <a:t>, </a:t>
            </a:r>
            <a:r>
              <a:rPr lang="zh-CN" altLang="en-US" dirty="0"/>
              <a:t>投资组合的风险收益是其收益超过各成分无风险利息的加权平均的部分</a:t>
            </a:r>
            <a:r>
              <a:rPr lang="en-US" altLang="zh-CN" dirty="0"/>
              <a:t>, </a:t>
            </a:r>
            <a:r>
              <a:rPr lang="zh-CN" altLang="en-US" dirty="0"/>
              <a:t>也是一个随机变量</a:t>
            </a:r>
            <a:r>
              <a:rPr lang="en-US" altLang="zh-CN" dirty="0"/>
              <a:t>.</a:t>
            </a:r>
          </a:p>
          <a:p>
            <a:r>
              <a:rPr lang="zh-CN" altLang="en-US" dirty="0"/>
              <a:t>风险资产组合的边界与资本市场线相切的点为最优的风险投资组合</a:t>
            </a:r>
            <a:r>
              <a:rPr lang="en-US" altLang="zh-CN" dirty="0"/>
              <a:t>. </a:t>
            </a:r>
            <a:r>
              <a:rPr lang="zh-CN" altLang="en-US" dirty="0"/>
              <a:t>以两种资产构建的投资组合为例</a:t>
            </a:r>
            <a:r>
              <a:rPr lang="en-US" altLang="zh-CN" dirty="0"/>
              <a:t>, </a:t>
            </a:r>
            <a:r>
              <a:rPr lang="zh-CN" altLang="en-US" dirty="0"/>
              <a:t>存在一种投资比例使得风险最小</a:t>
            </a:r>
            <a:r>
              <a:rPr lang="en-US" altLang="zh-CN" dirty="0"/>
              <a:t>, </a:t>
            </a:r>
            <a:r>
              <a:rPr lang="zh-CN" altLang="en-US" dirty="0"/>
              <a:t>此时风险小于每种资产单独投资的风险</a:t>
            </a:r>
            <a:r>
              <a:rPr lang="en-US" altLang="zh-CN" dirty="0"/>
              <a:t>, </a:t>
            </a:r>
            <a:r>
              <a:rPr lang="zh-CN" altLang="en-US" dirty="0"/>
              <a:t>因此风险被平衡了</a:t>
            </a:r>
            <a:r>
              <a:rPr lang="en-US" altLang="zh-CN" dirty="0"/>
              <a:t>. </a:t>
            </a:r>
            <a:r>
              <a:rPr lang="zh-CN" altLang="en-US" dirty="0"/>
              <a:t>同时</a:t>
            </a:r>
            <a:r>
              <a:rPr lang="en-US" altLang="zh-CN" dirty="0"/>
              <a:t>, </a:t>
            </a:r>
            <a:r>
              <a:rPr lang="zh-CN" altLang="en-US" dirty="0"/>
              <a:t>该点的收益大于收益率较低的品种的收益</a:t>
            </a:r>
            <a:r>
              <a:rPr lang="en-US" altLang="zh-CN" dirty="0"/>
              <a:t>, </a:t>
            </a:r>
            <a:r>
              <a:rPr lang="zh-CN" altLang="en-US" dirty="0"/>
              <a:t>小于收益率较高的品种的收益</a:t>
            </a:r>
            <a:r>
              <a:rPr lang="en-US" altLang="zh-CN" dirty="0"/>
              <a:t>, </a:t>
            </a:r>
            <a:r>
              <a:rPr lang="zh-CN" altLang="en-US" dirty="0"/>
              <a:t>因此收益也被平衡了</a:t>
            </a:r>
            <a:r>
              <a:rPr lang="en-US" altLang="zh-CN" dirty="0"/>
              <a:t>.</a:t>
            </a:r>
            <a:endParaRPr lang="en-US" dirty="0"/>
          </a:p>
        </p:txBody>
      </p:sp>
      <p:sp>
        <p:nvSpPr>
          <p:cNvPr id="3" name="Date Placeholder 2">
            <a:extLst>
              <a:ext uri="{FF2B5EF4-FFF2-40B4-BE49-F238E27FC236}">
                <a16:creationId xmlns:a16="http://schemas.microsoft.com/office/drawing/2014/main" id="{5B9E1F73-7BFE-4476-9F0E-B8C343AE51D2}"/>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F284EDB2-2B24-4742-826E-E51ABE3EE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08FBE-804D-4F20-A71E-D00223950D9B}"/>
              </a:ext>
            </a:extLst>
          </p:cNvPr>
          <p:cNvSpPr>
            <a:spLocks noGrp="1"/>
          </p:cNvSpPr>
          <p:nvPr>
            <p:ph type="sldNum" sz="quarter" idx="12"/>
          </p:nvPr>
        </p:nvSpPr>
        <p:spPr/>
        <p:txBody>
          <a:bodyPr/>
          <a:lstStyle/>
          <a:p>
            <a:fld id="{143B7719-333B-4A5F-95C8-9D8D967B64BA}" type="slidenum">
              <a:rPr lang="en-US" smtClean="0"/>
              <a:t>14</a:t>
            </a:fld>
            <a:endParaRPr lang="en-US"/>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F9E11F09-FEB1-41B4-AEE9-3DBD23108870}"/>
                  </a:ext>
                </a:extLst>
              </p:cNvPr>
              <p:cNvGraphicFramePr>
                <a:graphicFrameLocks noChangeAspect="1"/>
              </p:cNvGraphicFramePr>
              <p:nvPr>
                <p:extLst>
                  <p:ext uri="{D42A27DB-BD31-4B8C-83A1-F6EECF244321}">
                    <p14:modId xmlns:p14="http://schemas.microsoft.com/office/powerpoint/2010/main" val="2494720288"/>
                  </p:ext>
                </p:extLst>
              </p:nvPr>
            </p:nvGraphicFramePr>
            <p:xfrm>
              <a:off x="3429000" y="4462463"/>
              <a:ext cx="2286000" cy="1714500"/>
            </p:xfrm>
            <a:graphic>
              <a:graphicData uri="http://schemas.microsoft.com/office/powerpoint/2016/slidezoom">
                <pslz:sldZm>
                  <pslz:sldZmObj sldId="263" cId="120588161">
                    <pslz:zmPr id="{1FA13D42-1CF5-4770-8584-CF0A25EC6CA3}"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8" name="Slide Zoom 7">
                <a:hlinkClick r:id="rId3" action="ppaction://hlinksldjump"/>
                <a:extLst>
                  <a:ext uri="{FF2B5EF4-FFF2-40B4-BE49-F238E27FC236}">
                    <a16:creationId xmlns:a16="http://schemas.microsoft.com/office/drawing/2014/main" id="{F9E11F09-FEB1-41B4-AEE9-3DBD23108870}"/>
                  </a:ext>
                </a:extLst>
              </p:cNvPr>
              <p:cNvPicPr>
                <a:picLocks noGrp="1" noRot="1" noChangeAspect="1" noMove="1" noResize="1" noEditPoints="1" noAdjustHandles="1" noChangeArrowheads="1" noChangeShapeType="1"/>
              </p:cNvPicPr>
              <p:nvPr/>
            </p:nvPicPr>
            <p:blipFill>
              <a:blip r:embed="rId4"/>
              <a:stretch>
                <a:fillRect/>
              </a:stretch>
            </p:blipFill>
            <p:spPr>
              <a:xfrm>
                <a:off x="3429000" y="4462463"/>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5412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498B65B-278C-4B0F-8756-454B54AED868}"/>
                  </a:ext>
                </a:extLst>
              </p:cNvPr>
              <p:cNvSpPr>
                <a:spLocks noGrp="1"/>
              </p:cNvSpPr>
              <p:nvPr>
                <p:ph idx="1"/>
              </p:nvPr>
            </p:nvSpPr>
            <p:spPr/>
            <p:txBody>
              <a:bodyPr/>
              <a:lstStyle/>
              <a:p>
                <a:endParaRPr lang="en-US" altLang="zh-CN" dirty="0"/>
              </a:p>
              <a:p>
                <a:endParaRPr lang="en-US" altLang="zh-CN" dirty="0"/>
              </a:p>
              <a:p>
                <a:r>
                  <a:rPr lang="zh-CN" altLang="en-US" dirty="0"/>
                  <a:t>因此</a:t>
                </a:r>
                <a:r>
                  <a:rPr lang="en-US" altLang="zh-CN" dirty="0"/>
                  <a:t>, </a:t>
                </a:r>
                <a:r>
                  <a:rPr lang="zh-CN" altLang="en-US" dirty="0"/>
                  <a:t>可以通过构建投资组合</a:t>
                </a:r>
                <a:r>
                  <a:rPr lang="en-US" altLang="zh-CN" dirty="0"/>
                  <a:t>, </a:t>
                </a:r>
                <a:r>
                  <a:rPr lang="zh-CN" altLang="en-US" dirty="0"/>
                  <a:t>牺牲一部分的高收益而规避金融风险</a:t>
                </a:r>
                <a:r>
                  <a:rPr lang="en-US" altLang="zh-CN" dirty="0"/>
                  <a:t>. </a:t>
                </a:r>
                <a:r>
                  <a:rPr lang="zh-CN" altLang="en-US" dirty="0"/>
                  <a:t>求得最优风险投资组合点后</a:t>
                </a:r>
                <a:r>
                  <a:rPr lang="en-US" altLang="zh-CN" dirty="0"/>
                  <a:t>, </a:t>
                </a:r>
                <a:r>
                  <a:rPr lang="zh-CN" altLang="en-US" dirty="0"/>
                  <a:t>将投资组合沿资本市场线移动</a:t>
                </a:r>
                <a:r>
                  <a:rPr lang="en-US" altLang="zh-CN" dirty="0"/>
                  <a:t>, </a:t>
                </a:r>
                <a:r>
                  <a:rPr lang="zh-CN" altLang="en-US" dirty="0"/>
                  <a:t>直到与一系列平行的无差异曲线的其中一个相切</a:t>
                </a:r>
                <a:r>
                  <a:rPr lang="en-US" altLang="zh-CN" dirty="0"/>
                  <a:t>, </a:t>
                </a:r>
                <a:r>
                  <a:rPr lang="zh-CN" altLang="en-US" dirty="0"/>
                  <a:t>此时该点代表了一个最优投资组合</a:t>
                </a:r>
                <a:r>
                  <a:rPr lang="en-US" altLang="zh-CN" dirty="0"/>
                  <a:t>.</a:t>
                </a:r>
              </a:p>
              <a:p>
                <a:endParaRPr lang="en-US" dirty="0"/>
              </a:p>
              <a:p>
                <a:r>
                  <a:rPr lang="zh-CN" altLang="en-US" dirty="0"/>
                  <a:t>资产组合期望的计算</a:t>
                </a:r>
                <a:r>
                  <a:rPr lang="en-US" altLang="zh-CN" dirty="0"/>
                  <a: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e>
                      </m:d>
                      <m:r>
                        <a:rPr lang="en-US"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m:rPr>
                              <m:sty m:val="p"/>
                            </m:rPr>
                            <a:rPr lang="en-US" altLang="zh-CN" i="0" smtClean="0">
                              <a:latin typeface="Cambria Math" panose="02040503050406030204" pitchFamily="18" charset="0"/>
                            </a:rPr>
                            <m:t>Σ</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m:oMathPara>
                </a14:m>
                <a:endParaRPr lang="en-US" dirty="0"/>
              </a:p>
              <a:p>
                <a:endParaRPr lang="en-US" altLang="zh-CN" dirty="0"/>
              </a:p>
              <a:p>
                <a:pPr marL="0" indent="0">
                  <a:buNone/>
                </a:pPr>
                <a:endParaRPr lang="en-US" dirty="0"/>
              </a:p>
            </p:txBody>
          </p:sp>
        </mc:Choice>
        <mc:Fallback xmlns="">
          <p:sp>
            <p:nvSpPr>
              <p:cNvPr id="7" name="Content Placeholder 6">
                <a:extLst>
                  <a:ext uri="{FF2B5EF4-FFF2-40B4-BE49-F238E27FC236}">
                    <a16:creationId xmlns:a16="http://schemas.microsoft.com/office/drawing/2014/main" id="{5498B65B-278C-4B0F-8756-454B54AED868}"/>
                  </a:ext>
                </a:extLst>
              </p:cNvPr>
              <p:cNvSpPr>
                <a:spLocks noGrp="1" noRot="1" noChangeAspect="1" noMove="1" noResize="1" noEditPoints="1" noAdjustHandles="1" noChangeArrowheads="1" noChangeShapeType="1" noTextEdit="1"/>
              </p:cNvSpPr>
              <p:nvPr>
                <p:ph idx="1"/>
              </p:nvPr>
            </p:nvSpPr>
            <p:spPr>
              <a:blipFill>
                <a:blip r:embed="rId2"/>
                <a:stretch>
                  <a:fillRect l="-464" r="-2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A307BE4-5566-4432-87CA-2635AD9610C3}"/>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20384284-CC38-4548-8780-F7DC480C2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1B268-9DC0-4A7C-8E95-096B88ADACE4}"/>
              </a:ext>
            </a:extLst>
          </p:cNvPr>
          <p:cNvSpPr>
            <a:spLocks noGrp="1"/>
          </p:cNvSpPr>
          <p:nvPr>
            <p:ph type="sldNum" sz="quarter" idx="12"/>
          </p:nvPr>
        </p:nvSpPr>
        <p:spPr/>
        <p:txBody>
          <a:bodyPr/>
          <a:lstStyle/>
          <a:p>
            <a:fld id="{143B7719-333B-4A5F-95C8-9D8D967B64BA}" type="slidenum">
              <a:rPr lang="en-US" smtClean="0"/>
              <a:t>15</a:t>
            </a:fld>
            <a:endParaRPr lang="en-US"/>
          </a:p>
        </p:txBody>
      </p:sp>
    </p:spTree>
    <p:extLst>
      <p:ext uri="{BB962C8B-B14F-4D97-AF65-F5344CB8AC3E}">
        <p14:creationId xmlns:p14="http://schemas.microsoft.com/office/powerpoint/2010/main" val="17684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59FD568-C570-4118-8189-9A94FA73A2FA}"/>
                  </a:ext>
                </a:extLst>
              </p:cNvPr>
              <p:cNvSpPr>
                <a:spLocks noGrp="1"/>
              </p:cNvSpPr>
              <p:nvPr>
                <p:ph idx="1"/>
              </p:nvPr>
            </p:nvSpPr>
            <p:spPr/>
            <p:txBody>
              <a:bodyPr/>
              <a:lstStyle/>
              <a:p>
                <a:r>
                  <a:rPr lang="en-US" dirty="0"/>
                  <a:t>8.2.2 </a:t>
                </a:r>
                <a:r>
                  <a:rPr lang="zh-CN" altLang="en-US" dirty="0"/>
                  <a:t>资产组合的风险</a:t>
                </a:r>
                <a:endParaRPr lang="en-US" altLang="zh-CN" dirty="0"/>
              </a:p>
              <a:p>
                <a:endParaRPr lang="en-US" altLang="zh-CN" dirty="0"/>
              </a:p>
              <a:p>
                <a:r>
                  <a:rPr lang="zh-CN" altLang="en-US" dirty="0"/>
                  <a:t>用方差表示风险</a:t>
                </a:r>
                <a:r>
                  <a:rPr lang="en-US" altLang="zh-CN" dirty="0"/>
                  <a:t>:</a:t>
                </a:r>
              </a:p>
              <a:p>
                <a:r>
                  <a:rPr lang="zh-CN" dirty="0"/>
                  <a:t>记</a:t>
                </a:r>
                <a14:m>
                  <m:oMath xmlns:m="http://schemas.openxmlformats.org/officeDocument/2006/math">
                    <m:r>
                      <m:rPr>
                        <m:sty m:val="p"/>
                      </m:rPr>
                      <a:rPr lang="en-US">
                        <a:latin typeface="Cambria Math" panose="02040503050406030204" pitchFamily="18" charset="0"/>
                      </a:rPr>
                      <m:t>Σ</m:t>
                    </m:r>
                    <m:r>
                      <a:rPr lang="en-US">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a:latin typeface="Cambria Math" panose="02040503050406030204" pitchFamily="18" charset="0"/>
                                    </a:rPr>
                                    <m:t>𝜎</m:t>
                                  </m:r>
                                </m:e>
                                <m:sub>
                                  <m:r>
                                    <a:rPr lang="en-US">
                                      <a:latin typeface="Cambria Math" panose="02040503050406030204" pitchFamily="18" charset="0"/>
                                    </a:rPr>
                                    <m:t>1</m:t>
                                  </m:r>
                                </m:sub>
                                <m:sup>
                                  <m:r>
                                    <a:rPr lang="en-US">
                                      <a:latin typeface="Cambria Math" panose="02040503050406030204" pitchFamily="18" charset="0"/>
                                    </a:rPr>
                                    <m:t>2</m:t>
                                  </m:r>
                                </m:sup>
                              </m:sSubSup>
                            </m:e>
                            <m:e>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12</m:t>
                                  </m:r>
                                </m:sub>
                              </m:sSub>
                            </m:e>
                          </m:mr>
                          <m:mr>
                            <m:e>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21</m:t>
                                  </m:r>
                                </m:sub>
                              </m:sSub>
                            </m:e>
                            <m:e>
                              <m:sSubSup>
                                <m:sSubSupPr>
                                  <m:ctrlPr>
                                    <a:rPr lang="en-US" i="1">
                                      <a:latin typeface="Cambria Math" panose="02040503050406030204" pitchFamily="18" charset="0"/>
                                    </a:rPr>
                                  </m:ctrlPr>
                                </m:sSubSupPr>
                                <m:e>
                                  <m:r>
                                    <a:rPr lang="en-US">
                                      <a:latin typeface="Cambria Math" panose="02040503050406030204" pitchFamily="18" charset="0"/>
                                    </a:rPr>
                                    <m:t>𝜎</m:t>
                                  </m:r>
                                </m:e>
                                <m:sub>
                                  <m:r>
                                    <a:rPr lang="en-US">
                                      <a:latin typeface="Cambria Math" panose="02040503050406030204" pitchFamily="18" charset="0"/>
                                    </a:rPr>
                                    <m:t>2</m:t>
                                  </m:r>
                                </m:sub>
                                <m:sup>
                                  <m:r>
                                    <a:rPr lang="en-US">
                                      <a:latin typeface="Cambria Math" panose="02040503050406030204" pitchFamily="18" charset="0"/>
                                    </a:rPr>
                                    <m:t>2</m:t>
                                  </m:r>
                                </m:sup>
                              </m:sSubSup>
                            </m:e>
                          </m:mr>
                        </m:m>
                      </m:e>
                    </m:d>
                  </m:oMath>
                </a14:m>
                <a:r>
                  <a:rPr lang="en-US" dirty="0"/>
                  <a:t>. </a:t>
                </a:r>
                <a:r>
                  <a:rPr lang="zh-CN" dirty="0"/>
                  <a:t>投资组合的风险为</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sz="1800" i="1" kern="100" smtClean="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𝑝</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sup>
                      </m:sSubSup>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sup>
                      </m:sSubSup>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21</m:t>
                                    </m:r>
                                  </m:sub>
                                </m:sSub>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1"/>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21</m:t>
                                    </m:r>
                                  </m:sub>
                                </m:sSub>
                              </m:e>
                              <m:e>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1"/>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𝑊</m:t>
                          </m:r>
                        </m:e>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r>
                        <m:rPr>
                          <m:sty m:val="p"/>
                        </m:rPr>
                        <a:rPr lang="en-US" sz="1800" kern="100">
                          <a:effectLst/>
                          <a:latin typeface="Cambria Math" panose="02040503050406030204" pitchFamily="18" charset="0"/>
                          <a:ea typeface="等线" panose="02010600030101010101" pitchFamily="2" charset="-122"/>
                          <a:cs typeface="Times New Roman" panose="02020603050405020304" pitchFamily="18" charset="0"/>
                        </a:rPr>
                        <m:t>Σ</m:t>
                      </m:r>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𝑊</m:t>
                      </m:r>
                    </m:oMath>
                  </m:oMathPara>
                </a14:m>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en-US" dirty="0"/>
              </a:p>
            </p:txBody>
          </p:sp>
        </mc:Choice>
        <mc:Fallback xmlns="">
          <p:sp>
            <p:nvSpPr>
              <p:cNvPr id="2" name="Content Placeholder 1">
                <a:extLst>
                  <a:ext uri="{FF2B5EF4-FFF2-40B4-BE49-F238E27FC236}">
                    <a16:creationId xmlns:a16="http://schemas.microsoft.com/office/drawing/2014/main" id="{259FD568-C570-4118-8189-9A94FA73A2FA}"/>
                  </a:ext>
                </a:extLst>
              </p:cNvPr>
              <p:cNvSpPr>
                <a:spLocks noGrp="1" noRot="1" noChangeAspect="1" noMove="1" noResize="1" noEditPoints="1" noAdjustHandles="1" noChangeArrowheads="1" noChangeShapeType="1" noTextEdit="1"/>
              </p:cNvSpPr>
              <p:nvPr>
                <p:ph idx="1"/>
              </p:nvPr>
            </p:nvSpPr>
            <p:spPr>
              <a:blipFill>
                <a:blip r:embed="rId2"/>
                <a:stretch>
                  <a:fillRect l="-464" t="-151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8BC10E90-B29F-40B1-A754-811B4AE582A9}"/>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2AFC5EF7-1BD2-445F-87C0-B8541336D1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A79C3-9D6D-482F-8C5A-74351300463E}"/>
              </a:ext>
            </a:extLst>
          </p:cNvPr>
          <p:cNvSpPr>
            <a:spLocks noGrp="1"/>
          </p:cNvSpPr>
          <p:nvPr>
            <p:ph type="sldNum" sz="quarter" idx="12"/>
          </p:nvPr>
        </p:nvSpPr>
        <p:spPr/>
        <p:txBody>
          <a:bodyPr/>
          <a:lstStyle/>
          <a:p>
            <a:fld id="{143B7719-333B-4A5F-95C8-9D8D967B64BA}" type="slidenum">
              <a:rPr lang="en-US" smtClean="0"/>
              <a:t>16</a:t>
            </a:fld>
            <a:endParaRPr lang="en-US"/>
          </a:p>
        </p:txBody>
      </p:sp>
    </p:spTree>
    <p:extLst>
      <p:ext uri="{BB962C8B-B14F-4D97-AF65-F5344CB8AC3E}">
        <p14:creationId xmlns:p14="http://schemas.microsoft.com/office/powerpoint/2010/main" val="389711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75119CC-52EA-4644-B72C-940890C3A114}"/>
                  </a:ext>
                </a:extLst>
              </p:cNvPr>
              <p:cNvSpPr>
                <a:spLocks noGrp="1"/>
              </p:cNvSpPr>
              <p:nvPr>
                <p:ph idx="1"/>
              </p:nvPr>
            </p:nvSpPr>
            <p:spPr/>
            <p:txBody>
              <a:bodyPr/>
              <a:lstStyle/>
              <a:p>
                <a:r>
                  <a:rPr lang="en-US" altLang="zh-CN" dirty="0"/>
                  <a:t>8.2.3 </a:t>
                </a:r>
                <a:r>
                  <a:rPr lang="zh-CN" altLang="en-US" dirty="0"/>
                  <a:t>夏普比率</a:t>
                </a:r>
                <a:endParaRPr lang="en-US" altLang="zh-CN" dirty="0"/>
              </a:p>
              <a:p>
                <a:endParaRPr lang="en-US" altLang="zh-CN" dirty="0"/>
              </a:p>
              <a:p>
                <a:endParaRPr lang="en-US" altLang="zh-CN" dirty="0"/>
              </a:p>
              <a:p>
                <a:r>
                  <a:rPr lang="zh-CN" altLang="en-US" dirty="0"/>
                  <a:t>夏普比率计算公式</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e>
                          </m:d>
                        </m:num>
                        <m:den>
                          <m:rad>
                            <m:radPr>
                              <m:degHide m:val="on"/>
                              <m:ctrlPr>
                                <a:rPr lang="en-US" b="0" i="1" smtClean="0">
                                  <a:latin typeface="Cambria Math" panose="02040503050406030204" pitchFamily="18" charset="0"/>
                                </a:rPr>
                              </m:ctrlPr>
                            </m:radPr>
                            <m:deg/>
                            <m:e>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e>
                              </m:d>
                            </m:e>
                          </m:rad>
                        </m:den>
                      </m:f>
                    </m:oMath>
                  </m:oMathPara>
                </a14:m>
                <a:endParaRPr lang="en-US" dirty="0"/>
              </a:p>
              <a:p>
                <a:endParaRPr lang="en-US" dirty="0"/>
              </a:p>
              <a:p>
                <a:r>
                  <a:rPr lang="zh-CN" altLang="en-US" dirty="0"/>
                  <a:t>在</a:t>
                </a:r>
                <a:r>
                  <a:rPr lang="en-US" altLang="zh-CN" dirty="0"/>
                  <a:t>MATLAB</a:t>
                </a:r>
                <a:r>
                  <a:rPr lang="zh-CN" altLang="en-US" dirty="0"/>
                  <a:t>中有内置函数</a:t>
                </a:r>
                <a14:m>
                  <m:oMath xmlns:m="http://schemas.openxmlformats.org/officeDocument/2006/math">
                    <m:r>
                      <m:rPr>
                        <m:sty m:val="p"/>
                      </m:rPr>
                      <a:rPr lang="en-US" altLang="zh-CN" b="0" i="0" smtClean="0">
                        <a:latin typeface="Cambria Math" panose="02040503050406030204" pitchFamily="18" charset="0"/>
                      </a:rPr>
                      <m:t>sharpe</m:t>
                    </m:r>
                    <m:r>
                      <a:rPr lang="en-US" altLang="zh-CN" b="0" i="0" smtClean="0">
                        <a:latin typeface="Cambria Math" panose="02040503050406030204" pitchFamily="18" charset="0"/>
                      </a:rPr>
                      <m:t>(</m:t>
                    </m:r>
                    <m:r>
                      <a:rPr lang="en-US" altLang="zh-CN" b="0" i="1" smtClean="0">
                        <a:latin typeface="Cambria Math" panose="02040503050406030204" pitchFamily="18" charset="0"/>
                      </a:rPr>
                      <m:t>⋅)</m:t>
                    </m:r>
                  </m:oMath>
                </a14:m>
                <a:r>
                  <a:rPr lang="zh-CN" altLang="en-US" dirty="0"/>
                  <a:t>计算夏普比率</a:t>
                </a:r>
                <a:endParaRPr lang="en-US" dirty="0"/>
              </a:p>
              <a:p>
                <a:endParaRPr lang="en-US" dirty="0"/>
              </a:p>
            </p:txBody>
          </p:sp>
        </mc:Choice>
        <mc:Fallback xmlns="">
          <p:sp>
            <p:nvSpPr>
              <p:cNvPr id="2" name="Content Placeholder 1">
                <a:extLst>
                  <a:ext uri="{FF2B5EF4-FFF2-40B4-BE49-F238E27FC236}">
                    <a16:creationId xmlns:a16="http://schemas.microsoft.com/office/drawing/2014/main" id="{A75119CC-52EA-4644-B72C-940890C3A114}"/>
                  </a:ext>
                </a:extLst>
              </p:cNvPr>
              <p:cNvSpPr>
                <a:spLocks noGrp="1" noRot="1" noChangeAspect="1" noMove="1" noResize="1" noEditPoints="1" noAdjustHandles="1" noChangeArrowheads="1" noChangeShapeType="1" noTextEdit="1"/>
              </p:cNvSpPr>
              <p:nvPr>
                <p:ph idx="1"/>
              </p:nvPr>
            </p:nvSpPr>
            <p:spPr>
              <a:blipFill>
                <a:blip r:embed="rId2"/>
                <a:stretch>
                  <a:fillRect l="-464" t="-151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5C49212-D1AC-4FD7-8120-1913A51FE257}"/>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45AEA34F-48F0-4CB5-85FB-2596F53C8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DA9A7C-62DD-43AD-BC40-3985B1572C2A}"/>
              </a:ext>
            </a:extLst>
          </p:cNvPr>
          <p:cNvSpPr>
            <a:spLocks noGrp="1"/>
          </p:cNvSpPr>
          <p:nvPr>
            <p:ph type="sldNum" sz="quarter" idx="12"/>
          </p:nvPr>
        </p:nvSpPr>
        <p:spPr/>
        <p:txBody>
          <a:bodyPr/>
          <a:lstStyle/>
          <a:p>
            <a:fld id="{143B7719-333B-4A5F-95C8-9D8D967B64BA}" type="slidenum">
              <a:rPr lang="en-US" smtClean="0"/>
              <a:t>17</a:t>
            </a:fld>
            <a:endParaRPr lang="en-US"/>
          </a:p>
        </p:txBody>
      </p:sp>
    </p:spTree>
    <p:extLst>
      <p:ext uri="{BB962C8B-B14F-4D97-AF65-F5344CB8AC3E}">
        <p14:creationId xmlns:p14="http://schemas.microsoft.com/office/powerpoint/2010/main" val="140525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D9D9AF-EB3D-46B4-8579-59059B009C97}"/>
              </a:ext>
            </a:extLst>
          </p:cNvPr>
          <p:cNvSpPr>
            <a:spLocks noGrp="1"/>
          </p:cNvSpPr>
          <p:nvPr>
            <p:ph type="title"/>
          </p:nvPr>
        </p:nvSpPr>
        <p:spPr/>
        <p:txBody>
          <a:bodyPr/>
          <a:lstStyle/>
          <a:p>
            <a:r>
              <a:rPr lang="en-US" dirty="0"/>
              <a:t>8.3 </a:t>
            </a:r>
            <a:r>
              <a:rPr lang="zh-CN" altLang="en-US" dirty="0"/>
              <a:t>资产组合的最大跌幅</a:t>
            </a:r>
            <a:endParaRPr lang="en-US" dirty="0"/>
          </a:p>
        </p:txBody>
      </p:sp>
      <p:sp>
        <p:nvSpPr>
          <p:cNvPr id="7" name="Content Placeholder 6">
            <a:extLst>
              <a:ext uri="{FF2B5EF4-FFF2-40B4-BE49-F238E27FC236}">
                <a16:creationId xmlns:a16="http://schemas.microsoft.com/office/drawing/2014/main" id="{11574451-88AF-4DFD-87B2-C17839B03E7A}"/>
              </a:ext>
            </a:extLst>
          </p:cNvPr>
          <p:cNvSpPr>
            <a:spLocks noGrp="1"/>
          </p:cNvSpPr>
          <p:nvPr>
            <p:ph idx="1"/>
          </p:nvPr>
        </p:nvSpPr>
        <p:spPr/>
        <p:txBody>
          <a:bodyPr/>
          <a:lstStyle/>
          <a:p>
            <a:pPr marL="0" indent="0">
              <a:buNone/>
            </a:pPr>
            <a:r>
              <a:rPr lang="en-US" altLang="zh-CN" dirty="0"/>
              <a:t>8.3.1 </a:t>
            </a:r>
            <a:r>
              <a:rPr lang="zh-CN" altLang="en-US" dirty="0"/>
              <a:t>提出问题</a:t>
            </a:r>
            <a:endParaRPr lang="en-US" altLang="zh-CN" dirty="0"/>
          </a:p>
          <a:p>
            <a:pPr marL="0" indent="0">
              <a:buNone/>
            </a:pPr>
            <a:r>
              <a:rPr lang="zh-CN" altLang="en-US" dirty="0"/>
              <a:t>假设您受到雇佣</a:t>
            </a:r>
            <a:r>
              <a:rPr lang="en-US" altLang="zh-CN" dirty="0"/>
              <a:t>, </a:t>
            </a:r>
            <a:r>
              <a:rPr lang="zh-CN" altLang="en-US" dirty="0"/>
              <a:t>为某基金提供融资服务</a:t>
            </a:r>
            <a:r>
              <a:rPr lang="en-US" altLang="zh-CN" dirty="0"/>
              <a:t>. </a:t>
            </a:r>
            <a:r>
              <a:rPr lang="zh-CN" altLang="en-US" dirty="0"/>
              <a:t>融资的规则是在</a:t>
            </a:r>
            <a:r>
              <a:rPr lang="zh-CN" altLang="en-US" b="1" dirty="0">
                <a:solidFill>
                  <a:srgbClr val="FF0000"/>
                </a:solidFill>
              </a:rPr>
              <a:t>第一天</a:t>
            </a:r>
            <a:r>
              <a:rPr lang="zh-CN" altLang="en-US" dirty="0"/>
              <a:t>按其净值配资</a:t>
            </a:r>
            <a:r>
              <a:rPr lang="en-US" altLang="zh-CN" dirty="0"/>
              <a:t>, </a:t>
            </a:r>
            <a:r>
              <a:rPr lang="zh-CN" altLang="en-US" dirty="0"/>
              <a:t>在</a:t>
            </a:r>
            <a:r>
              <a:rPr lang="zh-CN" altLang="en-US" b="1" dirty="0">
                <a:solidFill>
                  <a:srgbClr val="FF0000"/>
                </a:solidFill>
              </a:rPr>
              <a:t>第</a:t>
            </a:r>
            <a:r>
              <a:rPr lang="en-US" altLang="zh-CN" b="1" dirty="0">
                <a:solidFill>
                  <a:srgbClr val="FF0000"/>
                </a:solidFill>
              </a:rPr>
              <a:t>k</a:t>
            </a:r>
            <a:r>
              <a:rPr lang="zh-CN" altLang="en-US" b="1" dirty="0">
                <a:solidFill>
                  <a:srgbClr val="FF0000"/>
                </a:solidFill>
              </a:rPr>
              <a:t>天</a:t>
            </a:r>
            <a:r>
              <a:rPr lang="zh-CN" altLang="en-US" dirty="0"/>
              <a:t>要求其平仓并归还借款</a:t>
            </a:r>
            <a:r>
              <a:rPr lang="en-US" altLang="zh-CN" dirty="0"/>
              <a:t>.</a:t>
            </a:r>
          </a:p>
          <a:p>
            <a:pPr marL="0" indent="0">
              <a:buNone/>
            </a:pPr>
            <a:r>
              <a:rPr lang="zh-CN" altLang="en-US" dirty="0"/>
              <a:t>如何为该基金确定维持担保比例</a:t>
            </a:r>
            <a:r>
              <a:rPr lang="en-US" altLang="zh-CN" dirty="0"/>
              <a:t>?</a:t>
            </a:r>
          </a:p>
          <a:p>
            <a:r>
              <a:rPr lang="zh-CN" altLang="en-US" dirty="0"/>
              <a:t>若您的维持担保比例</a:t>
            </a:r>
            <a:r>
              <a:rPr lang="zh-CN" altLang="en-US" b="1" dirty="0">
                <a:solidFill>
                  <a:srgbClr val="FF0000"/>
                </a:solidFill>
              </a:rPr>
              <a:t>过高</a:t>
            </a:r>
            <a:r>
              <a:rPr lang="en-US" altLang="zh-CN" dirty="0"/>
              <a:t>, </a:t>
            </a:r>
            <a:r>
              <a:rPr lang="zh-CN" altLang="en-US" dirty="0"/>
              <a:t>该基金会与提供更低维持担保比例的公司合作</a:t>
            </a:r>
            <a:r>
              <a:rPr lang="en-US" altLang="zh-CN" dirty="0"/>
              <a:t>;</a:t>
            </a:r>
          </a:p>
          <a:p>
            <a:r>
              <a:rPr lang="zh-CN" altLang="en-US" dirty="0"/>
              <a:t>若您的维持担保比例</a:t>
            </a:r>
            <a:r>
              <a:rPr lang="zh-CN" altLang="en-US" b="1" dirty="0">
                <a:solidFill>
                  <a:srgbClr val="FF0000"/>
                </a:solidFill>
              </a:rPr>
              <a:t>过低</a:t>
            </a:r>
            <a:r>
              <a:rPr lang="en-US" altLang="zh-CN" dirty="0"/>
              <a:t>, </a:t>
            </a:r>
            <a:r>
              <a:rPr lang="zh-CN" altLang="en-US" dirty="0"/>
              <a:t>当基金所持标的股减值</a:t>
            </a:r>
            <a:r>
              <a:rPr lang="en-US" altLang="zh-CN" dirty="0"/>
              <a:t>, </a:t>
            </a:r>
            <a:r>
              <a:rPr lang="zh-CN" altLang="en-US" dirty="0"/>
              <a:t>您可能也会蒙受损失</a:t>
            </a:r>
            <a:r>
              <a:rPr lang="en-US" altLang="zh-CN" dirty="0"/>
              <a:t>.</a:t>
            </a:r>
          </a:p>
          <a:p>
            <a:pPr marL="0" indent="0">
              <a:buNone/>
            </a:pPr>
            <a:r>
              <a:rPr lang="zh-CN" altLang="en-US" dirty="0"/>
              <a:t>问题的本质</a:t>
            </a:r>
            <a:r>
              <a:rPr lang="en-US" altLang="zh-CN" dirty="0"/>
              <a:t>:</a:t>
            </a:r>
          </a:p>
          <a:p>
            <a:pPr marL="0" indent="0">
              <a:buNone/>
            </a:pPr>
            <a:r>
              <a:rPr lang="zh-CN" altLang="en-US" dirty="0"/>
              <a:t>该基金的净值的最大跌幅是多少</a:t>
            </a:r>
            <a:r>
              <a:rPr lang="en-US" altLang="zh-CN" dirty="0"/>
              <a:t>?</a:t>
            </a:r>
          </a:p>
          <a:p>
            <a:pPr marL="0" indent="0">
              <a:buNone/>
            </a:pPr>
            <a:endParaRPr lang="en-US" altLang="zh-CN" dirty="0"/>
          </a:p>
          <a:p>
            <a:pPr marL="0" indent="0">
              <a:buNone/>
            </a:pPr>
            <a:r>
              <a:rPr lang="zh-CN" altLang="en-US" b="1" dirty="0">
                <a:solidFill>
                  <a:srgbClr val="FF0000"/>
                </a:solidFill>
              </a:rPr>
              <a:t>本节不考虑涨跌停板、熔断限制</a:t>
            </a:r>
            <a:r>
              <a:rPr lang="en-US" altLang="zh-CN" b="1" dirty="0">
                <a:solidFill>
                  <a:srgbClr val="FF0000"/>
                </a:solidFill>
              </a:rPr>
              <a:t>. </a:t>
            </a:r>
            <a:r>
              <a:rPr lang="zh-CN" altLang="en-US" dirty="0"/>
              <a:t>因为跌停、熔断时无法卖出</a:t>
            </a:r>
            <a:r>
              <a:rPr lang="en-US" altLang="zh-CN" dirty="0"/>
              <a:t>, </a:t>
            </a:r>
            <a:r>
              <a:rPr lang="zh-CN" altLang="en-US" dirty="0"/>
              <a:t>无法规避质押物的减值风险</a:t>
            </a:r>
            <a:r>
              <a:rPr lang="en-US" altLang="zh-CN" dirty="0"/>
              <a:t>. </a:t>
            </a:r>
            <a:r>
              <a:rPr lang="zh-CN" altLang="en-US" dirty="0"/>
              <a:t>因此</a:t>
            </a:r>
            <a:r>
              <a:rPr lang="en-US" altLang="zh-CN" dirty="0"/>
              <a:t>, </a:t>
            </a:r>
            <a:r>
              <a:rPr lang="zh-CN" altLang="en-US" dirty="0"/>
              <a:t>跌停</a:t>
            </a:r>
            <a:r>
              <a:rPr lang="zh-CN" altLang="en-US" b="1" dirty="0">
                <a:solidFill>
                  <a:srgbClr val="FF0000"/>
                </a:solidFill>
              </a:rPr>
              <a:t>不等于</a:t>
            </a:r>
            <a:r>
              <a:rPr lang="zh-CN" altLang="en-US" dirty="0"/>
              <a:t>最大跌幅为</a:t>
            </a:r>
            <a:r>
              <a:rPr lang="en-US" altLang="zh-CN" dirty="0"/>
              <a:t>10%, </a:t>
            </a:r>
            <a:r>
              <a:rPr lang="zh-CN" altLang="en-US" dirty="0"/>
              <a:t>熔断</a:t>
            </a:r>
            <a:r>
              <a:rPr lang="zh-CN" altLang="en-US" b="1" dirty="0">
                <a:solidFill>
                  <a:srgbClr val="FF0000"/>
                </a:solidFill>
              </a:rPr>
              <a:t>不等于</a:t>
            </a:r>
            <a:r>
              <a:rPr lang="zh-CN" altLang="en-US" dirty="0"/>
              <a:t>最大跌幅为</a:t>
            </a:r>
            <a:r>
              <a:rPr lang="en-US" altLang="zh-CN" dirty="0"/>
              <a:t>7%.</a:t>
            </a:r>
          </a:p>
        </p:txBody>
      </p:sp>
      <p:sp>
        <p:nvSpPr>
          <p:cNvPr id="3" name="Date Placeholder 2">
            <a:extLst>
              <a:ext uri="{FF2B5EF4-FFF2-40B4-BE49-F238E27FC236}">
                <a16:creationId xmlns:a16="http://schemas.microsoft.com/office/drawing/2014/main" id="{E2B1E350-0CA0-47C3-8676-A7ABEE218852}"/>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A891B6BD-B1A6-4028-89A8-31B1D610F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05F5B-A3E7-4063-BFEA-A1370F6B8912}"/>
              </a:ext>
            </a:extLst>
          </p:cNvPr>
          <p:cNvSpPr>
            <a:spLocks noGrp="1"/>
          </p:cNvSpPr>
          <p:nvPr>
            <p:ph type="sldNum" sz="quarter" idx="12"/>
          </p:nvPr>
        </p:nvSpPr>
        <p:spPr/>
        <p:txBody>
          <a:bodyPr/>
          <a:lstStyle/>
          <a:p>
            <a:fld id="{143B7719-333B-4A5F-95C8-9D8D967B64BA}" type="slidenum">
              <a:rPr lang="en-US" smtClean="0"/>
              <a:t>18</a:t>
            </a:fld>
            <a:endParaRPr lang="en-US"/>
          </a:p>
        </p:txBody>
      </p:sp>
    </p:spTree>
    <p:extLst>
      <p:ext uri="{BB962C8B-B14F-4D97-AF65-F5344CB8AC3E}">
        <p14:creationId xmlns:p14="http://schemas.microsoft.com/office/powerpoint/2010/main" val="3889654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EB7135-6FC0-498F-80E8-47A702AF00FA}"/>
              </a:ext>
            </a:extLst>
          </p:cNvPr>
          <p:cNvSpPr>
            <a:spLocks noGrp="1"/>
          </p:cNvSpPr>
          <p:nvPr>
            <p:ph idx="1"/>
          </p:nvPr>
        </p:nvSpPr>
        <p:spPr/>
        <p:txBody>
          <a:bodyPr/>
          <a:lstStyle/>
          <a:p>
            <a:pPr marL="0" indent="0">
              <a:buNone/>
            </a:pPr>
            <a:r>
              <a:rPr lang="en-US" altLang="zh-CN" dirty="0"/>
              <a:t>8.3.2 VaR</a:t>
            </a:r>
          </a:p>
          <a:p>
            <a:pPr marL="0" indent="0">
              <a:buNone/>
            </a:pPr>
            <a:r>
              <a:rPr lang="zh-CN" altLang="en-US" dirty="0"/>
              <a:t>定义</a:t>
            </a:r>
            <a:r>
              <a:rPr lang="en-US" altLang="zh-CN" dirty="0"/>
              <a:t>:</a:t>
            </a:r>
          </a:p>
          <a:p>
            <a:pPr marL="0" indent="0">
              <a:buNone/>
            </a:pPr>
            <a:r>
              <a:rPr lang="zh-CN" altLang="en-US" dirty="0"/>
              <a:t>在市场</a:t>
            </a:r>
            <a:r>
              <a:rPr lang="zh-CN" altLang="en-US" b="1" dirty="0">
                <a:solidFill>
                  <a:srgbClr val="FF0000"/>
                </a:solidFill>
              </a:rPr>
              <a:t>正常波动</a:t>
            </a:r>
            <a:r>
              <a:rPr lang="zh-CN" altLang="en-US" dirty="0"/>
              <a:t>下</a:t>
            </a:r>
            <a:r>
              <a:rPr lang="en-US" altLang="zh-CN" dirty="0"/>
              <a:t>, </a:t>
            </a:r>
            <a:r>
              <a:rPr lang="zh-CN" altLang="en-US" dirty="0"/>
              <a:t>某一金融资产或证券组合的</a:t>
            </a:r>
            <a:r>
              <a:rPr lang="zh-CN" altLang="en-US" b="1" dirty="0">
                <a:solidFill>
                  <a:srgbClr val="FF0000"/>
                </a:solidFill>
              </a:rPr>
              <a:t>最大可能损失</a:t>
            </a:r>
            <a:r>
              <a:rPr lang="en-US" altLang="zh-CN" dirty="0"/>
              <a:t>.</a:t>
            </a:r>
          </a:p>
          <a:p>
            <a:pPr marL="0" indent="0">
              <a:buNone/>
            </a:pPr>
            <a:r>
              <a:rPr lang="en-US" altLang="zh-CN" dirty="0"/>
              <a:t>But, </a:t>
            </a:r>
            <a:r>
              <a:rPr lang="zh-CN" altLang="en-US" dirty="0"/>
              <a:t>闪崩能被预测吗</a:t>
            </a:r>
            <a:r>
              <a:rPr lang="en-US" altLang="zh-CN" dirty="0"/>
              <a:t>? </a:t>
            </a:r>
            <a:r>
              <a:rPr lang="zh-CN" altLang="en-US" dirty="0"/>
              <a:t>预测的最大损失能现实吗</a:t>
            </a:r>
            <a:r>
              <a:rPr lang="en-US" altLang="zh-CN" dirty="0"/>
              <a:t>?</a:t>
            </a:r>
          </a:p>
        </p:txBody>
      </p:sp>
      <p:sp>
        <p:nvSpPr>
          <p:cNvPr id="4" name="Date Placeholder 3">
            <a:extLst>
              <a:ext uri="{FF2B5EF4-FFF2-40B4-BE49-F238E27FC236}">
                <a16:creationId xmlns:a16="http://schemas.microsoft.com/office/drawing/2014/main" id="{C3E98E46-FCA0-40B1-8896-A23D556B47B6}"/>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269661AD-949B-4964-BD53-ED285E9BA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6E9E2-9A6B-4B75-8C73-789648D33919}"/>
              </a:ext>
            </a:extLst>
          </p:cNvPr>
          <p:cNvSpPr>
            <a:spLocks noGrp="1"/>
          </p:cNvSpPr>
          <p:nvPr>
            <p:ph type="sldNum" sz="quarter" idx="12"/>
          </p:nvPr>
        </p:nvSpPr>
        <p:spPr/>
        <p:txBody>
          <a:bodyPr/>
          <a:lstStyle/>
          <a:p>
            <a:fld id="{143B7719-333B-4A5F-95C8-9D8D967B64BA}" type="slidenum">
              <a:rPr lang="en-US" smtClean="0"/>
              <a:t>19</a:t>
            </a:fld>
            <a:endParaRPr lang="en-US"/>
          </a:p>
        </p:txBody>
      </p:sp>
      <p:pic>
        <p:nvPicPr>
          <p:cNvPr id="9" name="Picture 8">
            <a:extLst>
              <a:ext uri="{FF2B5EF4-FFF2-40B4-BE49-F238E27FC236}">
                <a16:creationId xmlns:a16="http://schemas.microsoft.com/office/drawing/2014/main" id="{1F693C08-14C6-4B13-A26D-3A8B57E1DA47}"/>
              </a:ext>
            </a:extLst>
          </p:cNvPr>
          <p:cNvPicPr>
            <a:picLocks noChangeAspect="1"/>
          </p:cNvPicPr>
          <p:nvPr/>
        </p:nvPicPr>
        <p:blipFill>
          <a:blip r:embed="rId2"/>
          <a:stretch>
            <a:fillRect/>
          </a:stretch>
        </p:blipFill>
        <p:spPr>
          <a:xfrm>
            <a:off x="628650" y="2623949"/>
            <a:ext cx="5513750" cy="3553014"/>
          </a:xfrm>
          <a:prstGeom prst="rect">
            <a:avLst/>
          </a:prstGeom>
        </p:spPr>
      </p:pic>
      <p:pic>
        <p:nvPicPr>
          <p:cNvPr id="10" name="Picture 9">
            <a:extLst>
              <a:ext uri="{FF2B5EF4-FFF2-40B4-BE49-F238E27FC236}">
                <a16:creationId xmlns:a16="http://schemas.microsoft.com/office/drawing/2014/main" id="{3DB1CC4D-057F-49C2-AD7B-016BFC249229}"/>
              </a:ext>
            </a:extLst>
          </p:cNvPr>
          <p:cNvPicPr>
            <a:picLocks noChangeAspect="1"/>
          </p:cNvPicPr>
          <p:nvPr/>
        </p:nvPicPr>
        <p:blipFill>
          <a:blip r:embed="rId3"/>
          <a:stretch>
            <a:fillRect/>
          </a:stretch>
        </p:blipFill>
        <p:spPr>
          <a:xfrm>
            <a:off x="6142400" y="2810334"/>
            <a:ext cx="2372950" cy="3180243"/>
          </a:xfrm>
          <a:prstGeom prst="rect">
            <a:avLst/>
          </a:prstGeom>
        </p:spPr>
      </p:pic>
    </p:spTree>
    <p:extLst>
      <p:ext uri="{BB962C8B-B14F-4D97-AF65-F5344CB8AC3E}">
        <p14:creationId xmlns:p14="http://schemas.microsoft.com/office/powerpoint/2010/main" val="83263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F5BA7-3EFC-419F-A603-D29ACB06FEE8}"/>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DF5B7516-8A68-41B7-B456-B2BCBFA11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69EF7-E7FF-4006-8F35-19DB04A18B8B}"/>
              </a:ext>
            </a:extLst>
          </p:cNvPr>
          <p:cNvSpPr>
            <a:spLocks noGrp="1"/>
          </p:cNvSpPr>
          <p:nvPr>
            <p:ph type="sldNum" sz="quarter" idx="12"/>
          </p:nvPr>
        </p:nvSpPr>
        <p:spPr/>
        <p:txBody>
          <a:bodyPr/>
          <a:lstStyle/>
          <a:p>
            <a:fld id="{143B7719-333B-4A5F-95C8-9D8D967B64BA}" type="slidenum">
              <a:rPr lang="en-US" smtClean="0"/>
              <a:t>2</a:t>
            </a:fld>
            <a:endParaRPr lang="en-US"/>
          </a:p>
        </p:txBody>
      </p:sp>
      <p:pic>
        <p:nvPicPr>
          <p:cNvPr id="8" name="Picture 2">
            <a:extLst>
              <a:ext uri="{FF2B5EF4-FFF2-40B4-BE49-F238E27FC236}">
                <a16:creationId xmlns:a16="http://schemas.microsoft.com/office/drawing/2014/main" id="{C590BAA8-5A20-4196-A085-2AB7D46C5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31" y="1088740"/>
            <a:ext cx="4001195" cy="4680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D6DD9BB-76BF-4565-AA83-820CF4FDF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576" y="1196752"/>
            <a:ext cx="327483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0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A202404-66DD-404C-B163-44A6D2649321}"/>
                  </a:ext>
                </a:extLst>
              </p:cNvPr>
              <p:cNvSpPr>
                <a:spLocks noGrp="1"/>
              </p:cNvSpPr>
              <p:nvPr>
                <p:ph idx="1"/>
              </p:nvPr>
            </p:nvSpPr>
            <p:spPr/>
            <p:txBody>
              <a:bodyPr/>
              <a:lstStyle/>
              <a:p>
                <a:pPr marL="0" indent="0">
                  <a:buNone/>
                </a:pPr>
                <a:r>
                  <a:rPr lang="zh-CN" altLang="en-US" dirty="0"/>
                  <a:t>因此</a:t>
                </a:r>
                <a:r>
                  <a:rPr lang="en-US" altLang="zh-CN" dirty="0"/>
                  <a:t>, </a:t>
                </a:r>
                <a:r>
                  <a:rPr lang="zh-CN" altLang="en-US" dirty="0"/>
                  <a:t>最大跌幅是统计意义上的</a:t>
                </a:r>
                <a:r>
                  <a:rPr lang="en-US" altLang="zh-CN" dirty="0"/>
                  <a:t>.</a:t>
                </a:r>
              </a:p>
              <a:p>
                <a:pPr marL="0" indent="0">
                  <a:buNone/>
                </a:pPr>
                <a:r>
                  <a:rPr lang="en-US" altLang="zh-CN" dirty="0"/>
                  <a:t>VaR</a:t>
                </a:r>
                <a:r>
                  <a:rPr lang="zh-CN" altLang="en-US" dirty="0"/>
                  <a:t>的定义</a:t>
                </a:r>
                <a:r>
                  <a:rPr lang="en-US" altLang="zh-CN" dirty="0"/>
                  <a:t>:</a:t>
                </a:r>
              </a:p>
              <a:p>
                <a:pPr marL="0" indent="0">
                  <a:buNone/>
                </a:pPr>
                <a:r>
                  <a:rPr lang="zh-CN" altLang="en-US" dirty="0"/>
                  <a:t>在一定概率水平</a:t>
                </a:r>
                <a:r>
                  <a:rPr lang="en-US" altLang="zh-CN" dirty="0"/>
                  <a:t>(</a:t>
                </a:r>
                <a:r>
                  <a:rPr lang="zh-CN" altLang="en-US" dirty="0"/>
                  <a:t>置信度</a:t>
                </a:r>
                <a:r>
                  <a:rPr lang="en-US" altLang="zh-CN" dirty="0"/>
                  <a:t>)</a:t>
                </a:r>
                <a:r>
                  <a:rPr lang="zh-CN" altLang="en-US" dirty="0"/>
                  <a:t>下</a:t>
                </a:r>
                <a:r>
                  <a:rPr lang="en-US" altLang="zh-CN" dirty="0"/>
                  <a:t>, </a:t>
                </a:r>
                <a:r>
                  <a:rPr lang="zh-CN" altLang="en-US" dirty="0"/>
                  <a:t>某一金融资产或证券组合价值在未来特定时期内的最大可能损失</a:t>
                </a:r>
                <a:r>
                  <a:rPr lang="en-US" altLang="zh-CN" dirty="0"/>
                  <a:t>. </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calc</m:t>
                      </m:r>
                      <m:r>
                        <a:rPr lang="en-US" b="0" i="0" smtClean="0">
                          <a:latin typeface="Cambria Math" panose="02040503050406030204" pitchFamily="18" charset="0"/>
                        </a:rPr>
                        <m:t> </m:t>
                      </m:r>
                      <m:r>
                        <m:rPr>
                          <m:sty m:val="p"/>
                        </m:rPr>
                        <a:rPr lang="en-US" b="0" i="0" smtClean="0">
                          <a:latin typeface="Cambria Math" panose="02040503050406030204" pitchFamily="18" charset="0"/>
                        </a:rPr>
                        <m:t>VaR</m:t>
                      </m:r>
                    </m:oMath>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m:rPr>
                          <m:sty m:val="p"/>
                        </m:rPr>
                        <a:rPr lang="en-US" b="0" i="0" smtClean="0">
                          <a:latin typeface="Cambria Math" panose="02040503050406030204" pitchFamily="18" charset="0"/>
                        </a:rPr>
                        <m:t>t</m:t>
                      </m:r>
                      <m:r>
                        <a:rPr lang="en-US" b="0" i="0"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nary>
                            <m:naryPr>
                              <m:ctrlPr>
                                <a:rPr lang="en-US" altLang="zh-CN" b="0" i="1" smtClean="0">
                                  <a:latin typeface="Cambria Math" panose="02040503050406030204" pitchFamily="18" charset="0"/>
                                </a:rPr>
                              </m:ctrlPr>
                            </m:naryPr>
                            <m:sub>
                              <m:r>
                                <a:rPr lang="en-US" altLang="zh-CN" i="1" smtClean="0">
                                  <a:latin typeface="Cambria Math" panose="02040503050406030204" pitchFamily="18" charset="0"/>
                                </a:rPr>
                                <m:t>0</m:t>
                              </m:r>
                            </m:sub>
                            <m:sup>
                              <m:r>
                                <m:rPr>
                                  <m:sty m:val="p"/>
                                </m:rPr>
                                <a:rPr lang="en-US" altLang="zh-CN" i="1" smtClean="0">
                                  <a:latin typeface="Cambria Math" panose="02040503050406030204" pitchFamily="18" charset="0"/>
                                </a:rPr>
                                <m:t>T</m:t>
                              </m:r>
                            </m:sup>
                            <m:e>
                              <m:r>
                                <m:rPr>
                                  <m:sty m:val="p"/>
                                </m:rPr>
                                <a:rPr lang="en-US">
                                  <a:latin typeface="Cambria Math" panose="02040503050406030204" pitchFamily="18" charset="0"/>
                                </a:rPr>
                                <m:t>Δr</m:t>
                              </m:r>
                              <m:r>
                                <a:rPr lang="en-US" i="1">
                                  <a:latin typeface="Cambria Math" panose="02040503050406030204" pitchFamily="18" charset="0"/>
                                </a:rPr>
                                <m:t>𝑑𝑡</m:t>
                              </m:r>
                            </m:e>
                          </m:nary>
                          <m:r>
                            <a:rPr lang="en-US" b="0" i="1" smtClean="0">
                              <a:latin typeface="Cambria Math" panose="02040503050406030204" pitchFamily="18" charset="0"/>
                            </a:rPr>
                            <m:t>≤</m:t>
                          </m:r>
                          <m:r>
                            <m:rPr>
                              <m:sty m:val="p"/>
                            </m:rPr>
                            <a:rPr lang="en-US" b="0" i="0" smtClean="0">
                              <a:latin typeface="Cambria Math" panose="02040503050406030204" pitchFamily="18" charset="0"/>
                            </a:rPr>
                            <m:t>VaR</m:t>
                          </m:r>
                        </m:e>
                      </m:d>
                      <m:r>
                        <a:rPr lang="en-US" b="0" i="0"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pPr marL="0" indent="0">
                  <a:buNone/>
                </a:pP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𝑟</m:t>
                    </m:r>
                  </m:oMath>
                </a14:m>
                <a:r>
                  <a:rPr lang="en-US" dirty="0"/>
                  <a:t>: </a:t>
                </a:r>
                <a:r>
                  <a:rPr lang="zh-CN" altLang="en-US" dirty="0"/>
                  <a:t>金融资产的减值</a:t>
                </a:r>
                <a:endParaRPr lang="en-US" altLang="zh-CN" dirty="0"/>
              </a:p>
              <a:p>
                <a:pPr marL="0" indent="0">
                  <a:buNone/>
                </a:pPr>
                <a14:m>
                  <m:oMath xmlns:m="http://schemas.openxmlformats.org/officeDocument/2006/math">
                    <m:r>
                      <a:rPr lang="en-US" b="0" i="1" smtClean="0">
                        <a:latin typeface="Cambria Math" panose="02040503050406030204" pitchFamily="18" charset="0"/>
                      </a:rPr>
                      <m:t>𝑇</m:t>
                    </m:r>
                  </m:oMath>
                </a14:m>
                <a:r>
                  <a:rPr lang="en-US" dirty="0"/>
                  <a:t>: </a:t>
                </a:r>
                <a:r>
                  <a:rPr lang="zh-CN" altLang="en-US" dirty="0"/>
                  <a:t>金融资产的持有期</a:t>
                </a:r>
                <a:endParaRPr lang="en-US" altLang="zh-CN" dirty="0"/>
              </a:p>
              <a:p>
                <a:pPr marL="0" indent="0">
                  <a:buNone/>
                </a:pPr>
                <a14:m>
                  <m:oMath xmlns:m="http://schemas.openxmlformats.org/officeDocument/2006/math">
                    <m:r>
                      <a:rPr lang="en-US" b="0" i="1" smtClean="0">
                        <a:latin typeface="Cambria Math" panose="02040503050406030204" pitchFamily="18" charset="0"/>
                      </a:rPr>
                      <m:t>𝛼</m:t>
                    </m:r>
                  </m:oMath>
                </a14:m>
                <a:r>
                  <a:rPr lang="en-US" dirty="0"/>
                  <a:t>: </a:t>
                </a:r>
                <a:r>
                  <a:rPr lang="zh-CN" altLang="en-US" dirty="0"/>
                  <a:t>置信水平</a:t>
                </a:r>
                <a:r>
                  <a:rPr lang="en-US" altLang="zh-CN" dirty="0"/>
                  <a:t> (</a:t>
                </a:r>
                <a:r>
                  <a:rPr lang="zh-CN" altLang="en-US" dirty="0"/>
                  <a:t>通常为</a:t>
                </a:r>
                <a:r>
                  <a:rPr lang="en-US" altLang="zh-CN" dirty="0"/>
                  <a:t>99%)</a:t>
                </a:r>
              </a:p>
              <a:p>
                <a:pPr marL="0" indent="0">
                  <a:buNone/>
                </a:pPr>
                <a14:m>
                  <m:oMath xmlns:m="http://schemas.openxmlformats.org/officeDocument/2006/math">
                    <m:r>
                      <m:rPr>
                        <m:sty m:val="p"/>
                      </m:rPr>
                      <a:rPr lang="en-US" altLang="zh-CN" i="0" dirty="0" smtClean="0">
                        <a:latin typeface="Cambria Math" panose="02040503050406030204" pitchFamily="18" charset="0"/>
                      </a:rPr>
                      <m:t>VaR</m:t>
                    </m:r>
                  </m:oMath>
                </a14:m>
                <a:r>
                  <a:rPr lang="zh-CN" altLang="en-US" dirty="0"/>
                  <a:t>的经济意义</a:t>
                </a:r>
                <a:r>
                  <a:rPr lang="en-US" altLang="zh-CN" dirty="0"/>
                  <a:t>: </a:t>
                </a:r>
                <a:r>
                  <a:rPr lang="zh-CN" altLang="en-US" dirty="0"/>
                  <a:t>给定持有期中</a:t>
                </a:r>
                <a:r>
                  <a:rPr lang="en-US" altLang="zh-CN" dirty="0"/>
                  <a:t>, </a:t>
                </a:r>
                <a:r>
                  <a:rPr lang="zh-CN" altLang="en-US" dirty="0"/>
                  <a:t>有</a:t>
                </a:r>
                <a14:m>
                  <m:oMath xmlns:m="http://schemas.openxmlformats.org/officeDocument/2006/math">
                    <m:r>
                      <a:rPr lang="en-US" altLang="zh-CN" b="0" i="1" dirty="0" smtClean="0">
                        <a:latin typeface="Cambria Math" panose="02040503050406030204" pitchFamily="18" charset="0"/>
                      </a:rPr>
                      <m:t>𝛼</m:t>
                    </m:r>
                  </m:oMath>
                </a14:m>
                <a:r>
                  <a:rPr lang="en-US" altLang="zh-CN" dirty="0"/>
                  <a:t> (</a:t>
                </a:r>
                <a:r>
                  <a:rPr lang="zh-CN" altLang="en-US" dirty="0"/>
                  <a:t>通常为</a:t>
                </a:r>
                <a:r>
                  <a:rPr lang="en-US" altLang="zh-CN" dirty="0"/>
                  <a:t>99%) </a:t>
                </a:r>
                <a:r>
                  <a:rPr lang="zh-CN" altLang="en-US" dirty="0"/>
                  <a:t>的概率</a:t>
                </a:r>
                <a:r>
                  <a:rPr lang="en-US" altLang="zh-CN" dirty="0"/>
                  <a:t>, </a:t>
                </a:r>
                <a:r>
                  <a:rPr lang="zh-CN" altLang="en-US" dirty="0"/>
                  <a:t>金融资产的减值不超过</a:t>
                </a:r>
                <a14:m>
                  <m:oMath xmlns:m="http://schemas.openxmlformats.org/officeDocument/2006/math">
                    <m:r>
                      <m:rPr>
                        <m:sty m:val="p"/>
                      </m:rPr>
                      <a:rPr lang="en-US" altLang="zh-CN" b="0" i="0" smtClean="0">
                        <a:latin typeface="Cambria Math" panose="02040503050406030204" pitchFamily="18" charset="0"/>
                      </a:rPr>
                      <m:t>VaR</m:t>
                    </m:r>
                  </m:oMath>
                </a14:m>
                <a:r>
                  <a:rPr lang="en-US" dirty="0"/>
                  <a:t>.</a:t>
                </a:r>
              </a:p>
              <a:p>
                <a:pPr marL="0" indent="0">
                  <a:buNone/>
                </a:pPr>
                <a:r>
                  <a:rPr lang="zh-CN" altLang="en-US" dirty="0"/>
                  <a:t>当收益率</a:t>
                </a:r>
                <a14:m>
                  <m:oMath xmlns:m="http://schemas.openxmlformats.org/officeDocument/2006/math">
                    <m:r>
                      <m:rPr>
                        <m:sty m:val="p"/>
                      </m:rPr>
                      <a:rPr lang="en-US" altLang="zh-CN" i="1" dirty="0">
                        <a:latin typeface="Cambria Math" panose="02040503050406030204" pitchFamily="18" charset="0"/>
                      </a:rPr>
                      <m:t>r</m:t>
                    </m:r>
                  </m:oMath>
                </a14:m>
                <a:r>
                  <a:rPr lang="zh-CN" altLang="en-US" dirty="0"/>
                  <a:t>服从均值为</a:t>
                </a:r>
                <a14:m>
                  <m:oMath xmlns:m="http://schemas.openxmlformats.org/officeDocument/2006/math">
                    <m:r>
                      <a:rPr lang="en-US" altLang="zh-CN" b="0" i="1" smtClean="0">
                        <a:latin typeface="Cambria Math" panose="02040503050406030204" pitchFamily="18" charset="0"/>
                      </a:rPr>
                      <m:t>𝜇</m:t>
                    </m:r>
                  </m:oMath>
                </a14:m>
                <a:r>
                  <a:rPr lang="en-US" dirty="0"/>
                  <a:t>, </a:t>
                </a:r>
                <a:r>
                  <a:rPr lang="zh-CN" altLang="en-US" dirty="0"/>
                  <a:t>标准差为</a:t>
                </a:r>
                <a14:m>
                  <m:oMath xmlns:m="http://schemas.openxmlformats.org/officeDocument/2006/math">
                    <m:r>
                      <a:rPr lang="en-US" altLang="zh-CN" b="0" i="1" smtClean="0">
                        <a:latin typeface="Cambria Math" panose="02040503050406030204" pitchFamily="18" charset="0"/>
                      </a:rPr>
                      <m:t>𝜎</m:t>
                    </m:r>
                  </m:oMath>
                </a14:m>
                <a:r>
                  <a:rPr lang="zh-CN" altLang="en-US" dirty="0"/>
                  <a:t>的正态分布时</a:t>
                </a:r>
                <a:r>
                  <a:rPr lang="en-US" altLang="zh-CN" dirty="0"/>
                  <a:t>,  </a:t>
                </a:r>
                <a:r>
                  <a:rPr lang="zh-CN" altLang="en-US" dirty="0"/>
                  <a:t>资产组合在置信水平</a:t>
                </a:r>
                <a14:m>
                  <m:oMath xmlns:m="http://schemas.openxmlformats.org/officeDocument/2006/math">
                    <m:r>
                      <a:rPr lang="en-US" altLang="zh-CN" b="0" i="1" smtClean="0">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rPr>
                      <m:t>𝛼</m:t>
                    </m:r>
                  </m:oMath>
                </a14:m>
                <a:r>
                  <a:rPr lang="zh-CN" altLang="en-US" dirty="0"/>
                  <a:t>下单日</a:t>
                </a:r>
                <a:r>
                  <a:rPr lang="en-US" altLang="zh-CN" dirty="0"/>
                  <a:t>VaR</a:t>
                </a:r>
                <a:r>
                  <a:rPr lang="zh-CN" altLang="en-US" dirty="0"/>
                  <a:t>为</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𝛼</m:t>
                        </m:r>
                      </m:sub>
                    </m:sSub>
                  </m:oMath>
                </a14:m>
                <a:r>
                  <a:rPr lang="en-US" dirty="0">
                    <a:solidFill>
                      <a:srgbClr val="FF0000"/>
                    </a:solidFill>
                  </a:rPr>
                  <a:t>.</a:t>
                </a:r>
              </a:p>
              <a:p>
                <a:pPr marL="0" indent="0">
                  <a:buNone/>
                </a:pP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𝛼</m:t>
                        </m:r>
                      </m:sub>
                    </m:sSub>
                  </m:oMath>
                </a14:m>
                <a:r>
                  <a:rPr lang="zh-CN" altLang="en-US" dirty="0"/>
                  <a:t>是正态分布的</a:t>
                </a:r>
                <a14:m>
                  <m:oMath xmlns:m="http://schemas.openxmlformats.org/officeDocument/2006/math">
                    <m:r>
                      <a:rPr lang="en-US" altLang="zh-CN" b="0" i="1" smtClean="0">
                        <a:latin typeface="Cambria Math" panose="02040503050406030204" pitchFamily="18" charset="0"/>
                      </a:rPr>
                      <m:t>𝛼</m:t>
                    </m:r>
                  </m:oMath>
                </a14:m>
                <a:r>
                  <a:rPr lang="zh-CN" altLang="en-US" dirty="0"/>
                  <a:t>分位数</a:t>
                </a:r>
                <a:r>
                  <a:rPr lang="en-US" altLang="zh-CN" dirty="0"/>
                  <a:t>.</a:t>
                </a:r>
              </a:p>
            </p:txBody>
          </p:sp>
        </mc:Choice>
        <mc:Fallback xmlns="">
          <p:sp>
            <p:nvSpPr>
              <p:cNvPr id="2" name="Content Placeholder 1">
                <a:extLst>
                  <a:ext uri="{FF2B5EF4-FFF2-40B4-BE49-F238E27FC236}">
                    <a16:creationId xmlns:a16="http://schemas.microsoft.com/office/drawing/2014/main" id="{3A202404-66DD-404C-B163-44A6D2649321}"/>
                  </a:ext>
                </a:extLst>
              </p:cNvPr>
              <p:cNvSpPr>
                <a:spLocks noGrp="1" noRot="1" noChangeAspect="1" noMove="1" noResize="1" noEditPoints="1" noAdjustHandles="1" noChangeArrowheads="1" noChangeShapeType="1" noTextEdit="1"/>
              </p:cNvSpPr>
              <p:nvPr>
                <p:ph idx="1"/>
              </p:nvPr>
            </p:nvSpPr>
            <p:spPr>
              <a:blipFill>
                <a:blip r:embed="rId2"/>
                <a:stretch>
                  <a:fillRect l="-618" t="-151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92FD726B-7060-4C29-86DA-19E40329445A}"/>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7201EE45-91DD-4B13-BA85-9038D32F3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EF128-1847-42DC-9A11-A44E420C036E}"/>
              </a:ext>
            </a:extLst>
          </p:cNvPr>
          <p:cNvSpPr>
            <a:spLocks noGrp="1"/>
          </p:cNvSpPr>
          <p:nvPr>
            <p:ph type="sldNum" sz="quarter" idx="12"/>
          </p:nvPr>
        </p:nvSpPr>
        <p:spPr/>
        <p:txBody>
          <a:bodyPr/>
          <a:lstStyle/>
          <a:p>
            <a:fld id="{143B7719-333B-4A5F-95C8-9D8D967B64BA}" type="slidenum">
              <a:rPr lang="en-US" smtClean="0"/>
              <a:t>20</a:t>
            </a:fld>
            <a:endParaRPr lang="en-US"/>
          </a:p>
        </p:txBody>
      </p:sp>
    </p:spTree>
    <p:extLst>
      <p:ext uri="{BB962C8B-B14F-4D97-AF65-F5344CB8AC3E}">
        <p14:creationId xmlns:p14="http://schemas.microsoft.com/office/powerpoint/2010/main" val="280873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ADCA3-6C86-4F9B-9611-758F7B15CF10}"/>
              </a:ext>
            </a:extLst>
          </p:cNvPr>
          <p:cNvSpPr>
            <a:spLocks noGrp="1"/>
          </p:cNvSpPr>
          <p:nvPr>
            <p:ph idx="1"/>
          </p:nvPr>
        </p:nvSpPr>
        <p:spPr/>
        <p:txBody>
          <a:bodyPr/>
          <a:lstStyle/>
          <a:p>
            <a:pPr marL="0" indent="0">
              <a:buNone/>
            </a:pPr>
            <a:r>
              <a:rPr lang="en-US" dirty="0"/>
              <a:t>8.3.3 VaR</a:t>
            </a:r>
            <a:r>
              <a:rPr lang="zh-CN" altLang="en-US" dirty="0"/>
              <a:t>的计算方法</a:t>
            </a:r>
            <a:endParaRPr lang="en-US" altLang="zh-CN" dirty="0"/>
          </a:p>
          <a:p>
            <a:pPr marL="0" indent="0" algn="ctr">
              <a:buNone/>
            </a:pPr>
            <a:r>
              <a:rPr lang="zh-CN" altLang="en-US" dirty="0"/>
              <a:t>教科书上的分类</a:t>
            </a:r>
            <a:endParaRPr lang="en-US" altLang="zh-CN" dirty="0"/>
          </a:p>
          <a:p>
            <a:pPr eaLnBrk="1" hangingPunct="1">
              <a:buFont typeface="Wingdings" panose="05000000000000000000" pitchFamily="2" charset="2"/>
              <a:buNone/>
            </a:pPr>
            <a:r>
              <a:rPr lang="en-US" altLang="zh-CN" dirty="0"/>
              <a:t>A</a:t>
            </a:r>
            <a:r>
              <a:rPr lang="zh-CN" altLang="en-US" dirty="0"/>
              <a:t>类 参数法</a:t>
            </a:r>
          </a:p>
          <a:p>
            <a:pPr eaLnBrk="1" hangingPunct="1">
              <a:buFont typeface="Wingdings" panose="05000000000000000000" pitchFamily="2" charset="2"/>
              <a:buNone/>
            </a:pPr>
            <a:r>
              <a:rPr lang="zh-CN" altLang="en-US" dirty="0"/>
              <a:t>    直接法； 移动平均； 指数移动平均</a:t>
            </a:r>
          </a:p>
          <a:p>
            <a:pPr eaLnBrk="1" hangingPunct="1">
              <a:buFont typeface="Wingdings" panose="05000000000000000000" pitchFamily="2" charset="2"/>
              <a:buNone/>
            </a:pPr>
            <a:r>
              <a:rPr lang="en-US" altLang="zh-CN" dirty="0"/>
              <a:t>B</a:t>
            </a:r>
            <a:r>
              <a:rPr lang="zh-CN" altLang="en-US" dirty="0"/>
              <a:t>类 历史模拟法</a:t>
            </a:r>
          </a:p>
          <a:p>
            <a:pPr eaLnBrk="1" hangingPunct="1">
              <a:buFont typeface="Wingdings" panose="05000000000000000000" pitchFamily="2" charset="2"/>
              <a:buNone/>
            </a:pPr>
            <a:r>
              <a:rPr lang="zh-CN" altLang="en-US" dirty="0"/>
              <a:t>    一般法； 拔靴法； 改进拔靴法</a:t>
            </a:r>
          </a:p>
          <a:p>
            <a:pPr eaLnBrk="1" hangingPunct="1">
              <a:buFont typeface="Wingdings" panose="05000000000000000000" pitchFamily="2" charset="2"/>
              <a:buNone/>
            </a:pPr>
            <a:r>
              <a:rPr lang="en-US" altLang="zh-CN" dirty="0"/>
              <a:t>C</a:t>
            </a:r>
            <a:r>
              <a:rPr lang="zh-CN" altLang="en-US" dirty="0"/>
              <a:t>类 蒙特卡罗模拟法</a:t>
            </a:r>
          </a:p>
          <a:p>
            <a:pPr eaLnBrk="1" hangingPunct="1">
              <a:buFont typeface="Wingdings" panose="05000000000000000000" pitchFamily="2" charset="2"/>
              <a:buNone/>
            </a:pPr>
            <a:r>
              <a:rPr lang="zh-CN" altLang="en-US" dirty="0"/>
              <a:t>    </a:t>
            </a:r>
            <a:r>
              <a:rPr lang="en-US" altLang="zh-CN" dirty="0"/>
              <a:t>GARCH</a:t>
            </a:r>
            <a:r>
              <a:rPr lang="zh-CN" altLang="en-US" dirty="0"/>
              <a:t>模型（正态分布、</a:t>
            </a:r>
            <a:r>
              <a:rPr lang="en-US" altLang="zh-CN" dirty="0"/>
              <a:t>T</a:t>
            </a:r>
            <a:r>
              <a:rPr lang="zh-CN" altLang="en-US" dirty="0"/>
              <a:t>分布）</a:t>
            </a:r>
          </a:p>
          <a:p>
            <a:pPr eaLnBrk="1" hangingPunct="1">
              <a:buFont typeface="Wingdings" panose="05000000000000000000" pitchFamily="2" charset="2"/>
              <a:buNone/>
            </a:pPr>
            <a:r>
              <a:rPr lang="zh-CN" altLang="en-US" dirty="0"/>
              <a:t>    </a:t>
            </a:r>
            <a:r>
              <a:rPr lang="en-US" altLang="zh-CN" dirty="0"/>
              <a:t>GJR</a:t>
            </a:r>
            <a:r>
              <a:rPr lang="zh-CN" altLang="en-US" dirty="0"/>
              <a:t>模型（正态分布、</a:t>
            </a:r>
            <a:r>
              <a:rPr lang="en-US" altLang="zh-CN" dirty="0"/>
              <a:t>T</a:t>
            </a:r>
            <a:r>
              <a:rPr lang="zh-CN" altLang="en-US" dirty="0"/>
              <a:t>分布）</a:t>
            </a:r>
          </a:p>
          <a:p>
            <a:pPr eaLnBrk="1" hangingPunct="1">
              <a:buFont typeface="Wingdings" panose="05000000000000000000" pitchFamily="2" charset="2"/>
              <a:buNone/>
            </a:pPr>
            <a:r>
              <a:rPr lang="zh-CN" altLang="en-US" dirty="0"/>
              <a:t>    </a:t>
            </a:r>
            <a:r>
              <a:rPr lang="en-US" altLang="zh-CN" dirty="0"/>
              <a:t>EGARCH</a:t>
            </a:r>
            <a:r>
              <a:rPr lang="zh-CN" altLang="en-US" dirty="0"/>
              <a:t>模型（正态分布、</a:t>
            </a:r>
            <a:r>
              <a:rPr lang="en-US" altLang="zh-CN" dirty="0"/>
              <a:t>T</a:t>
            </a:r>
            <a:r>
              <a:rPr lang="zh-CN" altLang="en-US" dirty="0"/>
              <a:t>分布）</a:t>
            </a:r>
            <a:endParaRPr lang="en-US" altLang="zh-CN" dirty="0"/>
          </a:p>
          <a:p>
            <a:pPr algn="ctr" eaLnBrk="1" hangingPunct="1">
              <a:buFont typeface="Wingdings" panose="05000000000000000000" pitchFamily="2" charset="2"/>
              <a:buNone/>
            </a:pPr>
            <a:r>
              <a:rPr lang="zh-CN" altLang="en-US" dirty="0"/>
              <a:t>本质的分类</a:t>
            </a:r>
            <a:endParaRPr lang="en-US" altLang="zh-CN" dirty="0"/>
          </a:p>
          <a:p>
            <a:pPr marL="342900" indent="-342900" eaLnBrk="1" hangingPunct="1">
              <a:buFont typeface="Wingdings" panose="05000000000000000000" pitchFamily="2" charset="2"/>
              <a:buAutoNum type="arabicPeriod"/>
            </a:pPr>
            <a:r>
              <a:rPr lang="zh-CN" altLang="en-US" dirty="0"/>
              <a:t>根据什么历史数据</a:t>
            </a:r>
            <a:r>
              <a:rPr lang="en-US" altLang="zh-CN" dirty="0"/>
              <a:t>? </a:t>
            </a:r>
            <a:r>
              <a:rPr lang="zh-CN" altLang="en-US" dirty="0"/>
              <a:t>预测未来多久</a:t>
            </a:r>
            <a:r>
              <a:rPr lang="en-US" altLang="zh-CN" dirty="0"/>
              <a:t>?</a:t>
            </a:r>
          </a:p>
          <a:p>
            <a:pPr marL="342900" indent="-342900" eaLnBrk="1" hangingPunct="1">
              <a:buFont typeface="Wingdings" panose="05000000000000000000" pitchFamily="2" charset="2"/>
              <a:buAutoNum type="arabicPeriod"/>
            </a:pPr>
            <a:r>
              <a:rPr lang="zh-CN" altLang="en-US" dirty="0"/>
              <a:t>以什么方法预测</a:t>
            </a:r>
            <a:r>
              <a:rPr lang="en-US" altLang="zh-CN" dirty="0"/>
              <a:t>?</a:t>
            </a:r>
          </a:p>
          <a:p>
            <a:pPr marL="342900" indent="-342900" eaLnBrk="1" hangingPunct="1">
              <a:buFont typeface="Wingdings" panose="05000000000000000000" pitchFamily="2" charset="2"/>
              <a:buAutoNum type="arabicPeriod"/>
            </a:pPr>
            <a:r>
              <a:rPr lang="zh-CN" altLang="en-US" dirty="0"/>
              <a:t>以什么概率分布选择分位数</a:t>
            </a:r>
            <a:r>
              <a:rPr lang="en-US" altLang="zh-CN" dirty="0"/>
              <a:t>?</a:t>
            </a:r>
            <a:endParaRPr lang="zh-CN" altLang="en-US" dirty="0"/>
          </a:p>
        </p:txBody>
      </p:sp>
      <p:sp>
        <p:nvSpPr>
          <p:cNvPr id="3" name="Date Placeholder 2">
            <a:extLst>
              <a:ext uri="{FF2B5EF4-FFF2-40B4-BE49-F238E27FC236}">
                <a16:creationId xmlns:a16="http://schemas.microsoft.com/office/drawing/2014/main" id="{89A8D78D-F6C3-4F12-8045-949DBDA8FC74}"/>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60A68599-C4A3-4C17-96B7-26A34FEFA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5F94D-B8C2-4932-B963-2D7816E91E60}"/>
              </a:ext>
            </a:extLst>
          </p:cNvPr>
          <p:cNvSpPr>
            <a:spLocks noGrp="1"/>
          </p:cNvSpPr>
          <p:nvPr>
            <p:ph type="sldNum" sz="quarter" idx="12"/>
          </p:nvPr>
        </p:nvSpPr>
        <p:spPr/>
        <p:txBody>
          <a:bodyPr/>
          <a:lstStyle/>
          <a:p>
            <a:fld id="{143B7719-333B-4A5F-95C8-9D8D967B64BA}" type="slidenum">
              <a:rPr lang="en-US" smtClean="0"/>
              <a:t>21</a:t>
            </a:fld>
            <a:endParaRPr lang="en-US"/>
          </a:p>
        </p:txBody>
      </p:sp>
    </p:spTree>
    <p:extLst>
      <p:ext uri="{BB962C8B-B14F-4D97-AF65-F5344CB8AC3E}">
        <p14:creationId xmlns:p14="http://schemas.microsoft.com/office/powerpoint/2010/main" val="594669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D379C5-83E5-4F4D-BED7-C6536698CE79}"/>
                  </a:ext>
                </a:extLst>
              </p:cNvPr>
              <p:cNvSpPr>
                <a:spLocks noGrp="1"/>
              </p:cNvSpPr>
              <p:nvPr>
                <p:ph idx="1"/>
              </p:nvPr>
            </p:nvSpPr>
            <p:spPr/>
            <p:txBody>
              <a:bodyPr/>
              <a:lstStyle/>
              <a:p>
                <a:pPr marL="0" indent="0">
                  <a:buNone/>
                </a:pPr>
                <a:r>
                  <a:rPr lang="en-US" dirty="0"/>
                  <a:t>8.3.4 </a:t>
                </a:r>
                <a:r>
                  <a:rPr lang="zh-CN" altLang="en-US" dirty="0"/>
                  <a:t>金融风险模型评价</a:t>
                </a:r>
                <a:endParaRPr lang="en-US" altLang="zh-CN" dirty="0"/>
              </a:p>
              <a:p>
                <a:pPr marL="0" indent="0">
                  <a:buNone/>
                </a:pPr>
                <a:r>
                  <a:rPr lang="zh-CN" altLang="en-US" dirty="0"/>
                  <a:t>超限的概念</a:t>
                </a:r>
                <a:r>
                  <a:rPr lang="en-US" altLang="zh-CN" dirty="0"/>
                  <a:t>: </a:t>
                </a:r>
                <a:r>
                  <a:rPr lang="zh-CN" altLang="en-US" dirty="0"/>
                  <a:t>金融资产的损失超过了</a:t>
                </a:r>
                <a:r>
                  <a:rPr lang="en-US" altLang="zh-CN" dirty="0"/>
                  <a:t>VaR</a:t>
                </a:r>
              </a:p>
              <a:p>
                <a:pPr marL="0" indent="0">
                  <a:buNone/>
                </a:pPr>
                <a14:m>
                  <m:oMathPara xmlns:m="http://schemas.openxmlformats.org/officeDocument/2006/math">
                    <m:oMathParaPr>
                      <m:jc m:val="centerGroup"/>
                    </m:oMathParaPr>
                    <m:oMath xmlns:m="http://schemas.openxmlformats.org/officeDocument/2006/math">
                      <m:nary>
                        <m:naryPr>
                          <m:ctrlPr>
                            <a:rPr lang="en-US" altLang="zh-CN" i="1">
                              <a:latin typeface="Cambria Math" panose="02040503050406030204" pitchFamily="18" charset="0"/>
                            </a:rPr>
                          </m:ctrlPr>
                        </m:naryPr>
                        <m:sub>
                          <m:r>
                            <a:rPr lang="en-US" altLang="zh-CN" i="1">
                              <a:latin typeface="Cambria Math" panose="02040503050406030204" pitchFamily="18" charset="0"/>
                            </a:rPr>
                            <m:t>0</m:t>
                          </m:r>
                        </m:sub>
                        <m:sup>
                          <m:r>
                            <m:rPr>
                              <m:sty m:val="p"/>
                            </m:rPr>
                            <a:rPr lang="en-US" altLang="zh-CN" i="1">
                              <a:latin typeface="Cambria Math" panose="02040503050406030204" pitchFamily="18" charset="0"/>
                            </a:rPr>
                            <m:t>T</m:t>
                          </m:r>
                        </m:sup>
                        <m:e>
                          <m:r>
                            <m:rPr>
                              <m:sty m:val="p"/>
                            </m:rPr>
                            <a:rPr lang="en-US">
                              <a:latin typeface="Cambria Math" panose="02040503050406030204" pitchFamily="18" charset="0"/>
                            </a:rPr>
                            <m:t>Δr</m:t>
                          </m:r>
                          <m:r>
                            <a:rPr lang="en-US" i="1">
                              <a:latin typeface="Cambria Math" panose="02040503050406030204" pitchFamily="18" charset="0"/>
                            </a:rPr>
                            <m:t>𝑑𝑡</m:t>
                          </m:r>
                        </m:e>
                      </m:nary>
                      <m:r>
                        <a:rPr lang="en-US" i="1">
                          <a:latin typeface="Cambria Math" panose="02040503050406030204" pitchFamily="18" charset="0"/>
                        </a:rPr>
                        <m:t>≤</m:t>
                      </m:r>
                      <m:r>
                        <m:rPr>
                          <m:sty m:val="p"/>
                        </m:rPr>
                        <a:rPr lang="en-US">
                          <a:latin typeface="Cambria Math" panose="02040503050406030204" pitchFamily="18" charset="0"/>
                        </a:rPr>
                        <m:t>VaR</m:t>
                      </m:r>
                    </m:oMath>
                  </m:oMathPara>
                </a14:m>
                <a:endParaRPr lang="en-US" dirty="0"/>
              </a:p>
              <a:p>
                <a:pPr marL="0" indent="0">
                  <a:buNone/>
                </a:pPr>
                <a:r>
                  <a:rPr lang="zh-CN" altLang="en-US" dirty="0"/>
                  <a:t>巴塞尔金融风险协议对超限次数的规定</a:t>
                </a:r>
                <a:r>
                  <a:rPr lang="en-US" altLang="zh-CN" dirty="0"/>
                  <a:t>:</a:t>
                </a:r>
              </a:p>
              <a:p>
                <a:pPr marL="0" indent="0">
                  <a:buNone/>
                </a:pPr>
                <a:r>
                  <a:rPr lang="zh-CN" altLang="en-US" dirty="0"/>
                  <a:t>置信水平</a:t>
                </a:r>
                <a:r>
                  <a:rPr lang="en-US" altLang="zh-CN" dirty="0"/>
                  <a:t>99%, </a:t>
                </a:r>
                <a:r>
                  <a:rPr lang="zh-CN" altLang="en-US" dirty="0"/>
                  <a:t>样本容量</a:t>
                </a:r>
                <a:r>
                  <a:rPr lang="en-US" altLang="zh-CN" dirty="0"/>
                  <a:t>250 (</a:t>
                </a:r>
                <a:r>
                  <a:rPr lang="zh-CN" altLang="en-US" dirty="0"/>
                  <a:t>即一年所有交易日</a:t>
                </a:r>
                <a:r>
                  <a:rPr lang="en-US" altLang="zh-CN" dirty="0"/>
                  <a:t>, </a:t>
                </a:r>
                <a:r>
                  <a:rPr lang="zh-CN" altLang="en-US" dirty="0"/>
                  <a:t>每日跌幅</a:t>
                </a:r>
                <a:r>
                  <a:rPr lang="en-US" altLang="zh-CN" dirty="0"/>
                  <a:t>VaR)</a:t>
                </a:r>
              </a:p>
            </p:txBody>
          </p:sp>
        </mc:Choice>
        <mc:Fallback xmlns="">
          <p:sp>
            <p:nvSpPr>
              <p:cNvPr id="2" name="Content Placeholder 1">
                <a:extLst>
                  <a:ext uri="{FF2B5EF4-FFF2-40B4-BE49-F238E27FC236}">
                    <a16:creationId xmlns:a16="http://schemas.microsoft.com/office/drawing/2014/main" id="{60D379C5-83E5-4F4D-BED7-C6536698CE79}"/>
                  </a:ext>
                </a:extLst>
              </p:cNvPr>
              <p:cNvSpPr>
                <a:spLocks noGrp="1" noRot="1" noChangeAspect="1" noMove="1" noResize="1" noEditPoints="1" noAdjustHandles="1" noChangeArrowheads="1" noChangeShapeType="1" noTextEdit="1"/>
              </p:cNvSpPr>
              <p:nvPr>
                <p:ph idx="1"/>
              </p:nvPr>
            </p:nvSpPr>
            <p:spPr>
              <a:blipFill>
                <a:blip r:embed="rId2"/>
                <a:stretch>
                  <a:fillRect l="-618" t="-151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FE5F80BD-8DED-43D6-AA85-3B88EBA2C5F8}"/>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01E00672-1837-46C9-9BCD-CFC1DC4469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B2648-3BCF-4317-A80F-451A691C44A5}"/>
              </a:ext>
            </a:extLst>
          </p:cNvPr>
          <p:cNvSpPr>
            <a:spLocks noGrp="1"/>
          </p:cNvSpPr>
          <p:nvPr>
            <p:ph type="sldNum" sz="quarter" idx="12"/>
          </p:nvPr>
        </p:nvSpPr>
        <p:spPr/>
        <p:txBody>
          <a:bodyPr/>
          <a:lstStyle/>
          <a:p>
            <a:fld id="{143B7719-333B-4A5F-95C8-9D8D967B64BA}" type="slidenum">
              <a:rPr lang="en-US" smtClean="0"/>
              <a:t>22</a:t>
            </a:fld>
            <a:endParaRPr lang="en-US"/>
          </a:p>
        </p:txBody>
      </p:sp>
      <p:graphicFrame>
        <p:nvGraphicFramePr>
          <p:cNvPr id="6" name="Group 4">
            <a:extLst>
              <a:ext uri="{FF2B5EF4-FFF2-40B4-BE49-F238E27FC236}">
                <a16:creationId xmlns:a16="http://schemas.microsoft.com/office/drawing/2014/main" id="{8F29A204-7BFC-4C3F-BFCB-3E4ADA25E205}"/>
              </a:ext>
            </a:extLst>
          </p:cNvPr>
          <p:cNvGraphicFramePr>
            <a:graphicFrameLocks noGrp="1"/>
          </p:cNvGraphicFramePr>
          <p:nvPr>
            <p:extLst>
              <p:ext uri="{D42A27DB-BD31-4B8C-83A1-F6EECF244321}">
                <p14:modId xmlns:p14="http://schemas.microsoft.com/office/powerpoint/2010/main" val="3066081884"/>
              </p:ext>
            </p:extLst>
          </p:nvPr>
        </p:nvGraphicFramePr>
        <p:xfrm>
          <a:off x="1244054" y="3208337"/>
          <a:ext cx="6655892" cy="3058320"/>
        </p:xfrm>
        <a:graphic>
          <a:graphicData uri="http://schemas.openxmlformats.org/drawingml/2006/table">
            <a:tbl>
              <a:tblPr/>
              <a:tblGrid>
                <a:gridCol w="1991008">
                  <a:extLst>
                    <a:ext uri="{9D8B030D-6E8A-4147-A177-3AD203B41FA5}">
                      <a16:colId xmlns:a16="http://schemas.microsoft.com/office/drawing/2014/main" val="20000"/>
                    </a:ext>
                  </a:extLst>
                </a:gridCol>
                <a:gridCol w="2239199">
                  <a:extLst>
                    <a:ext uri="{9D8B030D-6E8A-4147-A177-3AD203B41FA5}">
                      <a16:colId xmlns:a16="http://schemas.microsoft.com/office/drawing/2014/main" val="20001"/>
                    </a:ext>
                  </a:extLst>
                </a:gridCol>
                <a:gridCol w="2425685">
                  <a:extLst>
                    <a:ext uri="{9D8B030D-6E8A-4147-A177-3AD203B41FA5}">
                      <a16:colId xmlns:a16="http://schemas.microsoft.com/office/drawing/2014/main" val="20002"/>
                    </a:ext>
                  </a:extLst>
                </a:gridCol>
              </a:tblGrid>
              <a:tr h="498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区  域</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超限次数</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扩大因子提高比例</a:t>
                      </a:r>
                      <a:endParaRPr kumimoji="0" lang="zh-CN" alt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8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rgbClr val="00CC00"/>
                          </a:solidFill>
                          <a:effectLst/>
                          <a:latin typeface="宋体" pitchFamily="2" charset="-122"/>
                          <a:ea typeface="宋体" pitchFamily="2" charset="-122"/>
                          <a:cs typeface="Times New Roman" pitchFamily="18" charset="0"/>
                        </a:rPr>
                        <a:t>绿灯区</a:t>
                      </a:r>
                      <a:endParaRPr kumimoji="0" lang="zh-CN" altLang="en-US" sz="1800" b="1" i="0" u="none" strike="noStrike" cap="none" normalizeH="0" baseline="0" dirty="0">
                        <a:ln>
                          <a:noFill/>
                        </a:ln>
                        <a:solidFill>
                          <a:srgbClr val="00CC00"/>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4</a:t>
                      </a:r>
                      <a:r>
                        <a:rPr kumimoji="0" lang="en-US" altLang="zh-CN"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0.00</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888">
                <a:tc rowSpan="5">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accent2"/>
                          </a:solidFill>
                          <a:effectLst/>
                          <a:latin typeface="宋体" pitchFamily="2" charset="-122"/>
                          <a:ea typeface="宋体" pitchFamily="2" charset="-122"/>
                          <a:cs typeface="Times New Roman" pitchFamily="18" charset="0"/>
                        </a:rPr>
                        <a:t>黄灯区</a:t>
                      </a:r>
                      <a:endParaRPr kumimoji="0" lang="zh-CN" altLang="en-US" sz="1800" b="1" i="0" u="none" strike="noStrike" cap="none" normalizeH="0" baseline="0" dirty="0">
                        <a:ln>
                          <a:noFill/>
                        </a:ln>
                        <a:solidFill>
                          <a:schemeClr val="accent2"/>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5</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0.40</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6</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0.50</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7</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0.65</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8</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0.75</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9</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宋体" pitchFamily="2" charset="-122"/>
                          <a:ea typeface="宋体" pitchFamily="2" charset="-122"/>
                          <a:cs typeface="Times New Roman" pitchFamily="18" charset="0"/>
                        </a:rPr>
                        <a:t>0.85</a:t>
                      </a:r>
                      <a:endParaRPr kumimoji="0" 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8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rgbClr val="FF0000"/>
                          </a:solidFill>
                          <a:effectLst/>
                          <a:latin typeface="宋体" pitchFamily="2" charset="-122"/>
                          <a:ea typeface="宋体" pitchFamily="2" charset="-122"/>
                          <a:cs typeface="Times New Roman" pitchFamily="18" charset="0"/>
                        </a:rPr>
                        <a:t>红灯区</a:t>
                      </a:r>
                      <a:endParaRPr kumimoji="0" lang="zh-CN" altLang="en-US" sz="1800" b="1" i="0" u="none" strike="noStrike" cap="none" normalizeH="0" baseline="0" dirty="0">
                        <a:ln>
                          <a:noFill/>
                        </a:ln>
                        <a:solidFill>
                          <a:srgbClr val="FF0000"/>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10</a:t>
                      </a:r>
                      <a:r>
                        <a:rPr kumimoji="0" lang="en-US" altLang="zh-CN"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1.00</a:t>
                      </a:r>
                      <a:endParaRPr kumimoji="0" 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1944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A4B7F9-2EC6-4599-AE0B-DD707C8C74A8}"/>
              </a:ext>
            </a:extLst>
          </p:cNvPr>
          <p:cNvSpPr>
            <a:spLocks noGrp="1"/>
          </p:cNvSpPr>
          <p:nvPr>
            <p:ph type="title"/>
          </p:nvPr>
        </p:nvSpPr>
        <p:spPr/>
        <p:txBody>
          <a:bodyPr/>
          <a:lstStyle/>
          <a:p>
            <a:r>
              <a:rPr lang="en-US" dirty="0"/>
              <a:t>8.4 </a:t>
            </a:r>
            <a:r>
              <a:rPr lang="zh-CN" altLang="en-US" dirty="0"/>
              <a:t>资产组合的有效前沿</a:t>
            </a:r>
            <a:r>
              <a:rPr lang="en-US" dirty="0"/>
              <a:t> </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B288F99-F629-406C-BC70-EA9EFEDCB4EB}"/>
                  </a:ext>
                </a:extLst>
              </p:cNvPr>
              <p:cNvSpPr>
                <a:spLocks noGrp="1"/>
              </p:cNvSpPr>
              <p:nvPr>
                <p:ph idx="1"/>
              </p:nvPr>
            </p:nvSpPr>
            <p:spPr/>
            <p:txBody>
              <a:bodyPr/>
              <a:lstStyle/>
              <a:p>
                <a:pPr marL="0" indent="0">
                  <a:buNone/>
                </a:pPr>
                <a:r>
                  <a:rPr lang="zh-CN" dirty="0"/>
                  <a:t>记</a:t>
                </a:r>
                <a14:m>
                  <m:oMath xmlns:m="http://schemas.openxmlformats.org/officeDocument/2006/math">
                    <m:r>
                      <m:rPr>
                        <m:sty m:val="p"/>
                      </m:rPr>
                      <a:rPr lang="en-US">
                        <a:latin typeface="Cambria Math" panose="02040503050406030204" pitchFamily="18" charset="0"/>
                      </a:rPr>
                      <m:t>Σ</m:t>
                    </m:r>
                    <m:r>
                      <a:rPr lang="en-US">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a:latin typeface="Cambria Math" panose="02040503050406030204" pitchFamily="18" charset="0"/>
                                    </a:rPr>
                                    <m:t>𝜎</m:t>
                                  </m:r>
                                </m:e>
                                <m:sub>
                                  <m:r>
                                    <a:rPr lang="en-US">
                                      <a:latin typeface="Cambria Math" panose="02040503050406030204" pitchFamily="18" charset="0"/>
                                    </a:rPr>
                                    <m:t>1</m:t>
                                  </m:r>
                                </m:sub>
                                <m:sup>
                                  <m:r>
                                    <a:rPr lang="en-US">
                                      <a:latin typeface="Cambria Math" panose="02040503050406030204" pitchFamily="18" charset="0"/>
                                    </a:rPr>
                                    <m:t>2</m:t>
                                  </m:r>
                                </m:sup>
                              </m:sSubSup>
                            </m:e>
                            <m:e>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12</m:t>
                                  </m:r>
                                </m:sub>
                              </m:sSub>
                            </m:e>
                          </m:mr>
                          <m:mr>
                            <m:e>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21</m:t>
                                  </m:r>
                                </m:sub>
                              </m:sSub>
                            </m:e>
                            <m:e>
                              <m:sSubSup>
                                <m:sSubSupPr>
                                  <m:ctrlPr>
                                    <a:rPr lang="en-US" i="1">
                                      <a:latin typeface="Cambria Math" panose="02040503050406030204" pitchFamily="18" charset="0"/>
                                    </a:rPr>
                                  </m:ctrlPr>
                                </m:sSubSupPr>
                                <m:e>
                                  <m:r>
                                    <a:rPr lang="en-US">
                                      <a:latin typeface="Cambria Math" panose="02040503050406030204" pitchFamily="18" charset="0"/>
                                    </a:rPr>
                                    <m:t>𝜎</m:t>
                                  </m:r>
                                </m:e>
                                <m:sub>
                                  <m:r>
                                    <a:rPr lang="en-US">
                                      <a:latin typeface="Cambria Math" panose="02040503050406030204" pitchFamily="18" charset="0"/>
                                    </a:rPr>
                                    <m:t>2</m:t>
                                  </m:r>
                                </m:sub>
                                <m:sup>
                                  <m:r>
                                    <a:rPr lang="en-US">
                                      <a:latin typeface="Cambria Math" panose="02040503050406030204" pitchFamily="18" charset="0"/>
                                    </a:rPr>
                                    <m:t>2</m:t>
                                  </m:r>
                                </m:sup>
                              </m:sSubSup>
                            </m:e>
                          </m:mr>
                        </m:m>
                      </m:e>
                    </m:d>
                  </m:oMath>
                </a14:m>
                <a:r>
                  <a:rPr lang="en-US" dirty="0"/>
                  <a:t>. </a:t>
                </a:r>
                <a:r>
                  <a:rPr lang="zh-CN" dirty="0"/>
                  <a:t>投资组合的风险</a:t>
                </a:r>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sz="1800" i="1" kern="100" smtClean="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𝑝</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sup>
                      </m:sSubSup>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2</m:t>
                          </m:r>
                        </m:sup>
                      </m:sSubSup>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oMath>
                    <m:oMath xmlns:m="http://schemas.openxmlformats.org/officeDocument/2006/math">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21</m:t>
                                    </m:r>
                                  </m:sub>
                                </m:sSub>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1"/>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oMath>
                    <m:oMath xmlns:m="http://schemas.openxmlformats.org/officeDocument/2006/math">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2"/>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12</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21</m:t>
                                    </m:r>
                                  </m:sub>
                                </m:sSub>
                              </m:e>
                              <m:e>
                                <m:sSubSup>
                                  <m:sSub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p>
                                </m:sSubSup>
                              </m:e>
                            </m:mr>
                          </m:m>
                        </m:e>
                      </m:d>
                      <m:d>
                        <m:d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dPr>
                        <m:e>
                          <m:m>
                            <m:mPr>
                              <m:mcs>
                                <m:mc>
                                  <m:mcPr>
                                    <m:count m:val="1"/>
                                    <m:mcJc m:val="center"/>
                                  </m:mcPr>
                                </m:mc>
                              </m:mcs>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mP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mr>
                            <m:mr>
                              <m:e>
                                <m:sSub>
                                  <m:sSub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mr>
                          </m:m>
                        </m:e>
                      </m:d>
                    </m:oMath>
                    <m:oMath xmlns:m="http://schemas.openxmlformats.org/officeDocument/2006/math">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等线" panose="02010600030101010101" pitchFamily="2" charset="-122"/>
                              <a:cs typeface="Times New Roman" panose="02020603050405020304" pitchFamily="18" charset="0"/>
                            </a:rPr>
                          </m:ctrlPr>
                        </m:sSupPr>
                        <m:e>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𝑊</m:t>
                          </m:r>
                        </m:e>
                        <m:sup>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r>
                        <m:rPr>
                          <m:sty m:val="p"/>
                        </m:rPr>
                        <a:rPr lang="en-US" sz="1800" kern="100">
                          <a:effectLst/>
                          <a:latin typeface="Cambria Math" panose="02040503050406030204" pitchFamily="18" charset="0"/>
                          <a:ea typeface="等线" panose="02010600030101010101" pitchFamily="2" charset="-122"/>
                          <a:cs typeface="Times New Roman" panose="02020603050405020304" pitchFamily="18" charset="0"/>
                        </a:rPr>
                        <m:t>Σ</m:t>
                      </m:r>
                      <m:r>
                        <a:rPr lang="en-US" sz="1800" i="1" kern="100">
                          <a:effectLst/>
                          <a:latin typeface="Cambria Math" panose="02040503050406030204" pitchFamily="18" charset="0"/>
                          <a:ea typeface="等线" panose="02010600030101010101" pitchFamily="2" charset="-122"/>
                          <a:cs typeface="Times New Roman" panose="02020603050405020304" pitchFamily="18" charset="0"/>
                        </a:rPr>
                        <m:t>𝑊</m:t>
                      </m:r>
                    </m:oMath>
                  </m:oMathPara>
                </a14:m>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dirty="0"/>
              </a:p>
            </p:txBody>
          </p:sp>
        </mc:Choice>
        <mc:Fallback xmlns="">
          <p:sp>
            <p:nvSpPr>
              <p:cNvPr id="7" name="Content Placeholder 6">
                <a:extLst>
                  <a:ext uri="{FF2B5EF4-FFF2-40B4-BE49-F238E27FC236}">
                    <a16:creationId xmlns:a16="http://schemas.microsoft.com/office/drawing/2014/main" id="{7B288F99-F629-406C-BC70-EA9EFEDCB4EB}"/>
                  </a:ext>
                </a:extLst>
              </p:cNvPr>
              <p:cNvSpPr>
                <a:spLocks noGrp="1" noRot="1" noChangeAspect="1" noMove="1" noResize="1" noEditPoints="1" noAdjustHandles="1" noChangeArrowheads="1" noChangeShapeType="1" noTextEdit="1"/>
              </p:cNvSpPr>
              <p:nvPr>
                <p:ph idx="1"/>
              </p:nvPr>
            </p:nvSpPr>
            <p:spPr>
              <a:blipFill>
                <a:blip r:embed="rId2"/>
                <a:stretch>
                  <a:fillRect l="-618"/>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EF9641A6-EFA0-4573-B1B3-FD6437D79465}"/>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783774E6-D3B3-47F7-8E44-C0ABCBADF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7F3C4A-C801-45B7-963A-B6640FCA02AE}"/>
              </a:ext>
            </a:extLst>
          </p:cNvPr>
          <p:cNvSpPr>
            <a:spLocks noGrp="1"/>
          </p:cNvSpPr>
          <p:nvPr>
            <p:ph type="sldNum" sz="quarter" idx="12"/>
          </p:nvPr>
        </p:nvSpPr>
        <p:spPr/>
        <p:txBody>
          <a:bodyPr/>
          <a:lstStyle/>
          <a:p>
            <a:fld id="{143B7719-333B-4A5F-95C8-9D8D967B64BA}" type="slidenum">
              <a:rPr lang="en-US" smtClean="0"/>
              <a:t>23</a:t>
            </a:fld>
            <a:endParaRPr lang="en-US"/>
          </a:p>
        </p:txBody>
      </p:sp>
    </p:spTree>
    <p:extLst>
      <p:ext uri="{BB962C8B-B14F-4D97-AF65-F5344CB8AC3E}">
        <p14:creationId xmlns:p14="http://schemas.microsoft.com/office/powerpoint/2010/main" val="158124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9E0053BE-5C51-4156-B130-5723D374C15F}"/>
                  </a:ext>
                </a:extLst>
              </p:cNvPr>
              <p:cNvSpPr>
                <a:spLocks noGrp="1"/>
              </p:cNvSpPr>
              <p:nvPr>
                <p:ph idx="1"/>
              </p:nvPr>
            </p:nvSpPr>
            <p:spPr/>
            <p:txBody>
              <a:bodyPr/>
              <a:lstStyle/>
              <a:p>
                <a:pPr marL="0" indent="0">
                  <a:buNone/>
                </a:pPr>
                <a:r>
                  <a:rPr lang="zh-CN" altLang="en-US" dirty="0"/>
                  <a:t>求解优化问题</a:t>
                </a:r>
                <a:endParaRPr lang="en-US" altLang="zh-CN" dirty="0"/>
              </a:p>
              <a:p>
                <a:pPr marL="0" indent="0">
                  <a:buNone/>
                </a:pPr>
                <a:r>
                  <a:rPr lang="zh-CN" altLang="en-US" dirty="0"/>
                  <a:t>固定收益率</a:t>
                </a:r>
                <a:r>
                  <a:rPr lang="en-US" altLang="zh-CN" dirty="0"/>
                  <a:t>, </a:t>
                </a:r>
                <a:r>
                  <a:rPr lang="zh-CN" altLang="en-US" dirty="0"/>
                  <a:t>要获得最小风险</a:t>
                </a:r>
                <a:r>
                  <a:rPr lang="en-US" altLang="zh-CN" dirty="0"/>
                  <a:t>, </a:t>
                </a:r>
                <a:r>
                  <a:rPr lang="zh-CN" altLang="en-US" dirty="0"/>
                  <a:t>如何配置资产组合</a:t>
                </a:r>
                <a:r>
                  <a:rPr lang="en-US" altLang="zh-CN" dirty="0"/>
                  <a:t>?</a:t>
                </a:r>
              </a:p>
              <a:p>
                <a:pPr marL="0" indent="0">
                  <a:buNone/>
                </a:pPr>
                <a14:m>
                  <m:oMath xmlns:m="http://schemas.openxmlformats.org/officeDocument/2006/math">
                    <m:r>
                      <m:rPr>
                        <m:sty m:val="p"/>
                      </m:rPr>
                      <a:rPr lang="en-US" altLang="zh-CN" i="0" dirty="0" smtClean="0">
                        <a:latin typeface="Cambria Math" panose="02040503050406030204" pitchFamily="18" charset="0"/>
                      </a:rPr>
                      <m:t>Σ</m:t>
                    </m:r>
                  </m:oMath>
                </a14:m>
                <a:r>
                  <a:rPr lang="zh-CN" altLang="en-US" dirty="0"/>
                  <a:t>协方差矩阵</a:t>
                </a:r>
                <a:r>
                  <a:rPr lang="en-US" altLang="zh-CN" dirty="0"/>
                  <a:t>, </a:t>
                </a:r>
                <a14:m>
                  <m:oMath xmlns:m="http://schemas.openxmlformats.org/officeDocument/2006/math">
                    <m:r>
                      <a:rPr lang="en-US" altLang="zh-CN" b="0" i="1" smtClean="0">
                        <a:latin typeface="Cambria Math" panose="02040503050406030204" pitchFamily="18" charset="0"/>
                      </a:rPr>
                      <m:t>𝑅</m:t>
                    </m:r>
                  </m:oMath>
                </a14:m>
                <a:r>
                  <a:rPr lang="zh-CN" altLang="en-US" dirty="0"/>
                  <a:t>收益率向量</a:t>
                </a:r>
                <a:r>
                  <a:rPr lang="en-US" altLang="zh-CN" dirty="0"/>
                  <a:t>, </a:t>
                </a:r>
                <a14:m>
                  <m:oMath xmlns:m="http://schemas.openxmlformats.org/officeDocument/2006/math">
                    <m:r>
                      <a:rPr lang="en-US" altLang="zh-CN" b="0" i="1" smtClean="0">
                        <a:latin typeface="Cambria Math" panose="02040503050406030204" pitchFamily="18" charset="0"/>
                      </a:rPr>
                      <m:t>𝑊</m:t>
                    </m:r>
                  </m:oMath>
                </a14:m>
                <a:r>
                  <a:rPr lang="zh-CN" altLang="en-US" dirty="0"/>
                  <a:t>权重向量</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𝑝</m:t>
                        </m:r>
                      </m:sub>
                    </m:sSub>
                  </m:oMath>
                </a14:m>
                <a:r>
                  <a:rPr lang="zh-CN" altLang="en-US" dirty="0"/>
                  <a:t>投资组合收益率</a:t>
                </a:r>
                <a:r>
                  <a:rPr lang="en-US" altLang="zh-CN" dirty="0"/>
                  <a:t>.</a:t>
                </a:r>
              </a:p>
              <a:p>
                <a:pPr marL="0" indent="0" algn="r">
                  <a:buNone/>
                </a:pPr>
                <a14:m>
                  <m:oMathPara xmlns:m="http://schemas.openxmlformats.org/officeDocument/2006/math">
                    <m:oMathParaPr>
                      <m:jc m:val="centerGroup"/>
                    </m:oMathParaPr>
                    <m:oMath xmlns:m="http://schemas.openxmlformats.org/officeDocument/2006/math">
                      <m:func>
                        <m:funcPr>
                          <m:ctrlPr>
                            <a:rPr lang="en-US" altLang="zh-CN" b="0" i="1" dirty="0" smtClean="0">
                              <a:latin typeface="Cambria Math" panose="02040503050406030204" pitchFamily="18" charset="0"/>
                            </a:rPr>
                          </m:ctrlPr>
                        </m:funcPr>
                        <m:fName>
                          <m:r>
                            <m:rPr>
                              <m:sty m:val="p"/>
                            </m:rPr>
                            <a:rPr lang="en-US" altLang="zh-CN" i="0" dirty="0">
                              <a:latin typeface="Cambria Math" panose="02040503050406030204" pitchFamily="18" charset="0"/>
                            </a:rPr>
                            <m:t>min</m:t>
                          </m:r>
                        </m:fName>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r>
                            <a:rPr lang="en-US" altLang="zh-CN" b="0" i="1" dirty="0" smtClean="0">
                              <a:latin typeface="Cambria Math" panose="02040503050406030204" pitchFamily="18" charset="0"/>
                            </a:rPr>
                            <m:t>𝑊</m:t>
                          </m:r>
                          <m:r>
                            <a:rPr lang="en-US" altLang="zh-CN" i="1" dirty="0">
                              <a:latin typeface="Cambria Math" panose="02040503050406030204" pitchFamily="18" charset="0"/>
                            </a:rPr>
                            <m:t>′</m:t>
                          </m:r>
                          <m:r>
                            <m:rPr>
                              <m:sty m:val="p"/>
                            </m:rPr>
                            <a:rPr lang="en-US" altLang="zh-CN" b="0" i="0" dirty="0" smtClean="0">
                              <a:latin typeface="Cambria Math" panose="02040503050406030204" pitchFamily="18" charset="0"/>
                            </a:rPr>
                            <m:t>Σ</m:t>
                          </m:r>
                          <m:r>
                            <a:rPr lang="en-US" altLang="zh-CN" b="0" i="1" dirty="0" smtClean="0">
                              <a:latin typeface="Cambria Math" panose="02040503050406030204" pitchFamily="18" charset="0"/>
                            </a:rPr>
                            <m:t>𝑊</m:t>
                          </m:r>
                        </m:e>
                      </m:func>
                    </m:oMath>
                    <m:oMath xmlns:m="http://schemas.openxmlformats.org/officeDocument/2006/math">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𝑊</m:t>
                      </m:r>
                      <m:r>
                        <a:rPr lang="en-US" altLang="zh-CN" i="1" smtClean="0">
                          <a:latin typeface="Cambria Math" panose="02040503050406030204" pitchFamily="18" charset="0"/>
                        </a:rPr>
                        <m:t>’</m:t>
                      </m:r>
                      <m:r>
                        <a:rPr lang="en-US" altLang="zh-CN" b="0" i="1" smtClean="0">
                          <a:latin typeface="Cambria Math" panose="02040503050406030204" pitchFamily="18" charset="0"/>
                        </a:rPr>
                        <m:t>𝑅</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r</m:t>
                          </m:r>
                        </m:e>
                        <m:sub>
                          <m:r>
                            <m:rPr>
                              <m:sty m:val="p"/>
                            </m:rPr>
                            <a:rPr lang="en-US" altLang="zh-CN" b="0" i="0" smtClean="0">
                              <a:latin typeface="Cambria Math" panose="02040503050406030204" pitchFamily="18" charset="0"/>
                            </a:rPr>
                            <m:t>p</m:t>
                          </m:r>
                        </m:sub>
                      </m:sSub>
                      <m:r>
                        <a:rPr lang="en-US" altLang="zh-CN" b="0" i="1" smtClean="0">
                          <a:latin typeface="Cambria Math" panose="02040503050406030204" pitchFamily="18" charset="0"/>
                        </a:rPr>
                        <m:t> </m:t>
                      </m:r>
                    </m:oMath>
                    <m:oMath xmlns:m="http://schemas.openxmlformats.org/officeDocument/2006/math">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=1</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m:oMathPara>
                </a14:m>
                <a:endParaRPr lang="en-US" dirty="0"/>
              </a:p>
              <a:p>
                <a:pPr marL="0" indent="0">
                  <a:buNone/>
                </a:pPr>
                <a:r>
                  <a:rPr lang="zh-CN" altLang="en-US" dirty="0"/>
                  <a:t>非线性规划问题</a:t>
                </a:r>
                <a:r>
                  <a:rPr lang="en-US" altLang="zh-CN" dirty="0"/>
                  <a:t>; </a:t>
                </a:r>
                <a:r>
                  <a:rPr lang="zh-CN" altLang="en-US" dirty="0"/>
                  <a:t>优化问题</a:t>
                </a:r>
                <a:r>
                  <a:rPr lang="en-US" altLang="zh-CN" dirty="0"/>
                  <a:t>.</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dirty="0">
                    <a:solidFill>
                      <a:srgbClr val="FF0000"/>
                    </a:solidFill>
                  </a:rPr>
                  <a:t>课本上的</a:t>
                </a:r>
                <a:r>
                  <a:rPr lang="en-US" altLang="zh-CN" dirty="0" err="1">
                    <a:solidFill>
                      <a:srgbClr val="FF0000"/>
                    </a:solidFill>
                  </a:rPr>
                  <a:t>frontcon</a:t>
                </a:r>
                <a:r>
                  <a:rPr lang="zh-CN" altLang="en-US" dirty="0">
                    <a:solidFill>
                      <a:srgbClr val="FF0000"/>
                    </a:solidFill>
                  </a:rPr>
                  <a:t>函数已经过期</a:t>
                </a:r>
                <a:r>
                  <a:rPr lang="en-US" altLang="zh-CN" dirty="0">
                    <a:solidFill>
                      <a:srgbClr val="FF0000"/>
                    </a:solidFill>
                  </a:rPr>
                  <a:t>, </a:t>
                </a:r>
                <a:r>
                  <a:rPr lang="zh-CN" altLang="en-US" dirty="0">
                    <a:solidFill>
                      <a:srgbClr val="FF0000"/>
                    </a:solidFill>
                  </a:rPr>
                  <a:t>迁移至</a:t>
                </a:r>
                <a:r>
                  <a:rPr lang="en-US" altLang="zh-CN" dirty="0">
                    <a:solidFill>
                      <a:srgbClr val="FF0000"/>
                    </a:solidFill>
                  </a:rPr>
                  <a:t>portfolio</a:t>
                </a:r>
                <a:r>
                  <a:rPr lang="zh-CN" altLang="en-US" dirty="0">
                    <a:solidFill>
                      <a:srgbClr val="FF0000"/>
                    </a:solidFill>
                  </a:rPr>
                  <a:t>对象</a:t>
                </a:r>
                <a:r>
                  <a:rPr lang="en-US" altLang="zh-CN" dirty="0">
                    <a:solidFill>
                      <a:srgbClr val="FF0000"/>
                    </a:solidFill>
                  </a:rPr>
                  <a:t>.</a:t>
                </a:r>
              </a:p>
              <a:p>
                <a:pPr marL="0" indent="0">
                  <a:buNone/>
                </a:pPr>
                <a:r>
                  <a:rPr lang="zh-CN" altLang="en-US" dirty="0">
                    <a:solidFill>
                      <a:srgbClr val="FF0000"/>
                    </a:solidFill>
                  </a:rPr>
                  <a:t>如有和课本上不一致的</a:t>
                </a:r>
                <a:r>
                  <a:rPr lang="en-US" altLang="zh-CN" dirty="0">
                    <a:solidFill>
                      <a:srgbClr val="FF0000"/>
                    </a:solidFill>
                  </a:rPr>
                  <a:t>, </a:t>
                </a:r>
                <a:r>
                  <a:rPr lang="zh-CN" altLang="en-US" dirty="0">
                    <a:solidFill>
                      <a:srgbClr val="FF0000"/>
                    </a:solidFill>
                  </a:rPr>
                  <a:t>按照本课件操作</a:t>
                </a:r>
                <a:r>
                  <a:rPr lang="en-US" altLang="zh-CN" dirty="0">
                    <a:solidFill>
                      <a:srgbClr val="FF0000"/>
                    </a:solidFill>
                  </a:rPr>
                  <a:t>.</a:t>
                </a:r>
              </a:p>
            </p:txBody>
          </p:sp>
        </mc:Choice>
        <mc:Fallback xmlns="">
          <p:sp>
            <p:nvSpPr>
              <p:cNvPr id="9" name="Content Placeholder 8">
                <a:extLst>
                  <a:ext uri="{FF2B5EF4-FFF2-40B4-BE49-F238E27FC236}">
                    <a16:creationId xmlns:a16="http://schemas.microsoft.com/office/drawing/2014/main" id="{9E0053BE-5C51-4156-B130-5723D374C15F}"/>
                  </a:ext>
                </a:extLst>
              </p:cNvPr>
              <p:cNvSpPr>
                <a:spLocks noGrp="1" noRot="1" noChangeAspect="1" noMove="1" noResize="1" noEditPoints="1" noAdjustHandles="1" noChangeArrowheads="1" noChangeShapeType="1" noTextEdit="1"/>
              </p:cNvSpPr>
              <p:nvPr>
                <p:ph idx="1"/>
              </p:nvPr>
            </p:nvSpPr>
            <p:spPr>
              <a:blipFill>
                <a:blip r:embed="rId2"/>
                <a:stretch>
                  <a:fillRect l="-618" t="-15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20C2BD-041B-4F6C-B1FB-81F11992D348}"/>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5949DF57-40C7-4FDC-BB39-53C94D36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F3AA4-33BC-4BB7-9EC7-B94F43CC493A}"/>
              </a:ext>
            </a:extLst>
          </p:cNvPr>
          <p:cNvSpPr>
            <a:spLocks noGrp="1"/>
          </p:cNvSpPr>
          <p:nvPr>
            <p:ph type="sldNum" sz="quarter" idx="12"/>
          </p:nvPr>
        </p:nvSpPr>
        <p:spPr/>
        <p:txBody>
          <a:bodyPr/>
          <a:lstStyle/>
          <a:p>
            <a:fld id="{143B7719-333B-4A5F-95C8-9D8D967B64BA}" type="slidenum">
              <a:rPr lang="en-US" smtClean="0"/>
              <a:t>24</a:t>
            </a:fld>
            <a:endParaRPr lang="en-US"/>
          </a:p>
        </p:txBody>
      </p:sp>
    </p:spTree>
    <p:extLst>
      <p:ext uri="{BB962C8B-B14F-4D97-AF65-F5344CB8AC3E}">
        <p14:creationId xmlns:p14="http://schemas.microsoft.com/office/powerpoint/2010/main" val="268785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F09A9A-9041-44B7-86AF-C213DBF81620}"/>
                  </a:ext>
                </a:extLst>
              </p:cNvPr>
              <p:cNvSpPr>
                <a:spLocks noGrp="1"/>
              </p:cNvSpPr>
              <p:nvPr>
                <p:ph idx="1"/>
              </p:nvPr>
            </p:nvSpPr>
            <p:spPr/>
            <p:txBody>
              <a:bodyPr/>
              <a:lstStyle/>
              <a:p>
                <a:pPr marL="0" indent="0">
                  <a:buNone/>
                </a:pPr>
                <a:r>
                  <a:rPr lang="zh-CN" altLang="en-US" dirty="0"/>
                  <a:t>一个问题</a:t>
                </a:r>
                <a:r>
                  <a:rPr lang="en-US" altLang="zh-CN" dirty="0"/>
                  <a:t>:</a:t>
                </a:r>
                <a:endParaRPr lang="en-US" dirty="0"/>
              </a:p>
              <a:p>
                <a:pPr marL="0" indent="0">
                  <a:buNone/>
                </a:pPr>
                <a:r>
                  <a:rPr lang="zh-CN" altLang="en-US" dirty="0"/>
                  <a:t>通过第</a:t>
                </a:r>
                <a:r>
                  <a:rPr lang="en-US" altLang="zh-CN" dirty="0"/>
                  <a:t>2</a:t>
                </a:r>
                <a:r>
                  <a:rPr lang="zh-CN" altLang="en-US" dirty="0"/>
                  <a:t>节的学习</a:t>
                </a:r>
                <a:r>
                  <a:rPr lang="en-US" altLang="zh-CN" dirty="0"/>
                  <a:t>, </a:t>
                </a:r>
                <a:r>
                  <a:rPr lang="zh-CN" altLang="en-US" dirty="0"/>
                  <a:t>我们也能够手工绘制风险的有效前沿</a:t>
                </a:r>
                <a:r>
                  <a:rPr lang="en-US" altLang="zh-CN" dirty="0"/>
                  <a:t>, </a:t>
                </a:r>
                <a:r>
                  <a:rPr lang="zh-CN" altLang="en-US" dirty="0"/>
                  <a:t>为什么还要学习本节</a:t>
                </a:r>
                <a:r>
                  <a:rPr lang="en-US" altLang="zh-CN" dirty="0"/>
                  <a:t>?</a:t>
                </a:r>
              </a:p>
              <a:p>
                <a:pPr marL="0" indent="0">
                  <a:buNone/>
                </a:pPr>
                <a:endParaRPr lang="en-US" dirty="0"/>
              </a:p>
              <a:p>
                <a:pPr marL="0" indent="0">
                  <a:buNone/>
                </a:pPr>
                <a:r>
                  <a:rPr lang="zh-CN" altLang="en-US" dirty="0"/>
                  <a:t>介绍一个面向对象编的</a:t>
                </a:r>
                <a:r>
                  <a:rPr lang="en-US" altLang="zh-CN" dirty="0"/>
                  <a:t>MATLAB</a:t>
                </a:r>
                <a:r>
                  <a:rPr lang="zh-CN" altLang="en-US" dirty="0"/>
                  <a:t>工具</a:t>
                </a:r>
                <a:r>
                  <a:rPr lang="en-US" altLang="zh-CN" dirty="0"/>
                  <a:t>: </a:t>
                </a:r>
              </a:p>
              <a:p>
                <a:pPr marL="0" indent="0">
                  <a:buNone/>
                </a:pPr>
                <a:r>
                  <a:rPr lang="zh-CN" altLang="en-US" dirty="0"/>
                  <a:t>资产组合 </a:t>
                </a:r>
                <a:r>
                  <a:rPr lang="en-US" altLang="zh-CN" dirty="0"/>
                  <a:t>portfolio object</a:t>
                </a:r>
              </a:p>
              <a:p>
                <a:pPr marL="0" indent="0">
                  <a:buNone/>
                </a:pPr>
                <a:endParaRPr lang="en-US" dirty="0"/>
              </a:p>
              <a:p>
                <a:pPr marL="0" indent="0">
                  <a:buNone/>
                </a:pPr>
                <a:r>
                  <a:rPr lang="en-US" dirty="0"/>
                  <a:t>MATLAB portfolio</a:t>
                </a:r>
                <a:r>
                  <a:rPr lang="zh-CN" altLang="en-US" dirty="0"/>
                  <a:t>的优势</a:t>
                </a:r>
                <a:r>
                  <a:rPr lang="en-US" altLang="zh-CN" dirty="0"/>
                  <a:t>:</a:t>
                </a:r>
              </a:p>
              <a:p>
                <a:r>
                  <a:rPr lang="zh-CN" altLang="en-US" dirty="0"/>
                  <a:t>简洁方便</a:t>
                </a:r>
                <a:endParaRPr lang="en-US" altLang="zh-CN" dirty="0"/>
              </a:p>
              <a:p>
                <a:r>
                  <a:rPr lang="zh-CN" altLang="en-US" dirty="0"/>
                  <a:t>自动绘制</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oMath>
                </a14:m>
                <a:r>
                  <a:rPr lang="zh-CN" altLang="en-US" dirty="0"/>
                  <a:t>图</a:t>
                </a:r>
                <a:endParaRPr lang="en-US" altLang="zh-CN" dirty="0"/>
              </a:p>
              <a:p>
                <a:r>
                  <a:rPr lang="zh-CN" altLang="en-US" dirty="0"/>
                  <a:t>加限制条件而不用另外写运筹学代码</a:t>
                </a:r>
                <a:endParaRPr lang="en-US" altLang="zh-CN" dirty="0"/>
              </a:p>
              <a:p>
                <a:pPr marL="0" indent="0">
                  <a:buNone/>
                </a:pPr>
                <a:endParaRPr lang="en-US" dirty="0"/>
              </a:p>
              <a:p>
                <a:pPr marL="0" indent="0">
                  <a:buNone/>
                </a:pPr>
                <a:r>
                  <a:rPr lang="zh-CN" altLang="en-US" dirty="0"/>
                  <a:t>线性规划下的资产组合将在下一节中讲到</a:t>
                </a:r>
                <a:r>
                  <a:rPr lang="en-US" altLang="zh-CN" dirty="0"/>
                  <a:t>.</a:t>
                </a:r>
                <a:endParaRPr lang="en-US" dirty="0"/>
              </a:p>
            </p:txBody>
          </p:sp>
        </mc:Choice>
        <mc:Fallback xmlns="">
          <p:sp>
            <p:nvSpPr>
              <p:cNvPr id="2" name="Content Placeholder 1">
                <a:extLst>
                  <a:ext uri="{FF2B5EF4-FFF2-40B4-BE49-F238E27FC236}">
                    <a16:creationId xmlns:a16="http://schemas.microsoft.com/office/drawing/2014/main" id="{02F09A9A-9041-44B7-86AF-C213DBF81620}"/>
                  </a:ext>
                </a:extLst>
              </p:cNvPr>
              <p:cNvSpPr>
                <a:spLocks noGrp="1" noRot="1" noChangeAspect="1" noMove="1" noResize="1" noEditPoints="1" noAdjustHandles="1" noChangeArrowheads="1" noChangeShapeType="1" noTextEdit="1"/>
              </p:cNvSpPr>
              <p:nvPr>
                <p:ph idx="1"/>
              </p:nvPr>
            </p:nvSpPr>
            <p:spPr>
              <a:blipFill>
                <a:blip r:embed="rId2"/>
                <a:stretch>
                  <a:fillRect l="-618" t="-1513" r="-1236"/>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75A714A-9A50-458D-B5E0-64D8D7F764BE}"/>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468B4D56-AE7A-430D-AF7E-DCFDDCAFC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BE4ED-CE8F-41D2-9FC3-3CEB43E56D8C}"/>
              </a:ext>
            </a:extLst>
          </p:cNvPr>
          <p:cNvSpPr>
            <a:spLocks noGrp="1"/>
          </p:cNvSpPr>
          <p:nvPr>
            <p:ph type="sldNum" sz="quarter" idx="12"/>
          </p:nvPr>
        </p:nvSpPr>
        <p:spPr/>
        <p:txBody>
          <a:bodyPr/>
          <a:lstStyle/>
          <a:p>
            <a:fld id="{143B7719-333B-4A5F-95C8-9D8D967B64BA}" type="slidenum">
              <a:rPr lang="en-US" smtClean="0"/>
              <a:t>25</a:t>
            </a:fld>
            <a:endParaRPr lang="en-US"/>
          </a:p>
        </p:txBody>
      </p:sp>
    </p:spTree>
    <p:extLst>
      <p:ext uri="{BB962C8B-B14F-4D97-AF65-F5344CB8AC3E}">
        <p14:creationId xmlns:p14="http://schemas.microsoft.com/office/powerpoint/2010/main" val="353924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EBF6AD-ECB5-408A-84AF-702652BCE925}"/>
              </a:ext>
            </a:extLst>
          </p:cNvPr>
          <p:cNvSpPr>
            <a:spLocks noGrp="1"/>
          </p:cNvSpPr>
          <p:nvPr>
            <p:ph idx="1"/>
          </p:nvPr>
        </p:nvSpPr>
        <p:spPr/>
        <p:txBody>
          <a:bodyPr>
            <a:normAutofit fontScale="92500" lnSpcReduction="10000"/>
          </a:bodyPr>
          <a:lstStyle/>
          <a:p>
            <a:pPr marL="0" indent="0">
              <a:buNone/>
            </a:pPr>
            <a:r>
              <a:rPr lang="en-US" dirty="0" err="1"/>
              <a:t>ExpReturn</a:t>
            </a:r>
            <a:r>
              <a:rPr lang="en-US" dirty="0"/>
              <a:t> = [ 0.0054; 0.0531; 0.0779; 0.0934; 0.0130 ];  </a:t>
            </a:r>
            <a:r>
              <a:rPr lang="en-US" altLang="zh-CN" dirty="0"/>
              <a:t>% </a:t>
            </a:r>
            <a:r>
              <a:rPr lang="zh-CN" altLang="en-US" dirty="0"/>
              <a:t>收益率向量</a:t>
            </a:r>
            <a:endParaRPr lang="en-US" dirty="0"/>
          </a:p>
          <a:p>
            <a:pPr marL="0" indent="0">
              <a:buNone/>
            </a:pPr>
            <a:endParaRPr lang="en-US" dirty="0"/>
          </a:p>
          <a:p>
            <a:pPr marL="0" indent="0">
              <a:buNone/>
            </a:pPr>
            <a:r>
              <a:rPr lang="en-US" dirty="0" err="1"/>
              <a:t>ExpCovariance</a:t>
            </a:r>
            <a:r>
              <a:rPr lang="en-US" dirty="0"/>
              <a:t> = [ 0.0569,  0.0092,  0.0039,  0.0070,  0.0022;</a:t>
            </a:r>
          </a:p>
          <a:p>
            <a:pPr marL="0" indent="0">
              <a:buNone/>
            </a:pPr>
            <a:r>
              <a:rPr lang="en-US" dirty="0"/>
              <a:t>	0.0092,  0.0380,  0.0035,  0.0197,  0.0028;</a:t>
            </a:r>
          </a:p>
          <a:p>
            <a:pPr marL="0" indent="0">
              <a:buNone/>
            </a:pPr>
            <a:r>
              <a:rPr lang="en-US" dirty="0"/>
              <a:t>	0.0039,  0.0035,  0.0997,  0.0100,  0.0070;</a:t>
            </a:r>
          </a:p>
          <a:p>
            <a:pPr marL="0" indent="0">
              <a:buNone/>
            </a:pPr>
            <a:r>
              <a:rPr lang="en-US" dirty="0"/>
              <a:t>	0.0070,  0.0197,  0.0100,  0.0461,  0.0050;</a:t>
            </a:r>
          </a:p>
          <a:p>
            <a:pPr marL="0" indent="0">
              <a:buNone/>
            </a:pPr>
            <a:r>
              <a:rPr lang="en-US" dirty="0"/>
              <a:t>	0.0022,  0.0028,  0.0070,  0.0050,  0.0573 ];  </a:t>
            </a:r>
            <a:r>
              <a:rPr lang="en-US" altLang="zh-CN" dirty="0"/>
              <a:t>% </a:t>
            </a:r>
            <a:r>
              <a:rPr lang="zh-CN" altLang="en-US" dirty="0"/>
              <a:t>风险协方差矩阵</a:t>
            </a:r>
            <a:endParaRPr lang="en-US" dirty="0"/>
          </a:p>
          <a:p>
            <a:pPr marL="0" indent="0">
              <a:buNone/>
            </a:pPr>
            <a:endParaRPr lang="en-US" dirty="0"/>
          </a:p>
          <a:p>
            <a:pPr marL="0" indent="0">
              <a:buNone/>
            </a:pPr>
            <a:r>
              <a:rPr lang="en-US" dirty="0" err="1"/>
              <a:t>NumPorts</a:t>
            </a:r>
            <a:r>
              <a:rPr lang="en-US" dirty="0"/>
              <a:t> = 10;  </a:t>
            </a:r>
            <a:r>
              <a:rPr lang="en-US" altLang="zh-CN" dirty="0"/>
              <a:t>% </a:t>
            </a:r>
            <a:r>
              <a:rPr lang="zh-CN" altLang="en-US" dirty="0"/>
              <a:t>画风险边界图时</a:t>
            </a:r>
            <a:r>
              <a:rPr lang="en-US" altLang="zh-CN" dirty="0"/>
              <a:t>, </a:t>
            </a:r>
            <a:r>
              <a:rPr lang="zh-CN" altLang="en-US" dirty="0"/>
              <a:t>折线描点的数量</a:t>
            </a:r>
            <a:endParaRPr lang="en-US" dirty="0"/>
          </a:p>
          <a:p>
            <a:pPr marL="0" indent="0">
              <a:buNone/>
            </a:pPr>
            <a:endParaRPr lang="en-US" dirty="0"/>
          </a:p>
          <a:p>
            <a:pPr marL="0" indent="0">
              <a:buNone/>
            </a:pPr>
            <a:r>
              <a:rPr lang="en-US" dirty="0"/>
              <a:t>p = Portfolio;</a:t>
            </a:r>
          </a:p>
          <a:p>
            <a:pPr marL="0" indent="0">
              <a:buNone/>
            </a:pPr>
            <a:r>
              <a:rPr lang="en-US" dirty="0"/>
              <a:t>p = </a:t>
            </a:r>
            <a:r>
              <a:rPr lang="en-US" dirty="0" err="1"/>
              <a:t>setAssetMoments</a:t>
            </a:r>
            <a:r>
              <a:rPr lang="en-US" dirty="0"/>
              <a:t>(p, </a:t>
            </a:r>
            <a:r>
              <a:rPr lang="en-US" dirty="0" err="1"/>
              <a:t>ExpReturn</a:t>
            </a:r>
            <a:r>
              <a:rPr lang="en-US" dirty="0"/>
              <a:t>, </a:t>
            </a:r>
            <a:r>
              <a:rPr lang="en-US" dirty="0" err="1"/>
              <a:t>ExpCovariance</a:t>
            </a:r>
            <a:r>
              <a:rPr lang="en-US" dirty="0"/>
              <a:t>);</a:t>
            </a:r>
          </a:p>
          <a:p>
            <a:pPr marL="0" indent="0">
              <a:buNone/>
            </a:pPr>
            <a:r>
              <a:rPr lang="en-US" dirty="0"/>
              <a:t>p = </a:t>
            </a:r>
            <a:r>
              <a:rPr lang="en-US" dirty="0" err="1"/>
              <a:t>setDefaultConstraints</a:t>
            </a:r>
            <a:r>
              <a:rPr lang="en-US" dirty="0"/>
              <a:t>(p);</a:t>
            </a:r>
          </a:p>
          <a:p>
            <a:pPr marL="0" indent="0">
              <a:buNone/>
            </a:pPr>
            <a:endParaRPr lang="en-US" dirty="0"/>
          </a:p>
          <a:p>
            <a:pPr marL="0" indent="0">
              <a:buNone/>
            </a:pPr>
            <a:r>
              <a:rPr lang="en-US" dirty="0" err="1"/>
              <a:t>plotFrontier</a:t>
            </a:r>
            <a:r>
              <a:rPr lang="en-US" dirty="0"/>
              <a:t>(p, </a:t>
            </a:r>
            <a:r>
              <a:rPr lang="en-US" dirty="0" err="1"/>
              <a:t>NumPorts</a:t>
            </a:r>
            <a:r>
              <a:rPr lang="en-US" dirty="0"/>
              <a:t>);</a:t>
            </a:r>
          </a:p>
        </p:txBody>
      </p:sp>
      <p:sp>
        <p:nvSpPr>
          <p:cNvPr id="3" name="Date Placeholder 2">
            <a:extLst>
              <a:ext uri="{FF2B5EF4-FFF2-40B4-BE49-F238E27FC236}">
                <a16:creationId xmlns:a16="http://schemas.microsoft.com/office/drawing/2014/main" id="{7408BB68-9346-415D-86AD-4B190E86848D}"/>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A7324C8C-3C00-4E96-9642-F4A4CCBC8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22C55-0F7E-48F3-998D-B2AC43B430BD}"/>
              </a:ext>
            </a:extLst>
          </p:cNvPr>
          <p:cNvSpPr>
            <a:spLocks noGrp="1"/>
          </p:cNvSpPr>
          <p:nvPr>
            <p:ph type="sldNum" sz="quarter" idx="12"/>
          </p:nvPr>
        </p:nvSpPr>
        <p:spPr/>
        <p:txBody>
          <a:bodyPr/>
          <a:lstStyle/>
          <a:p>
            <a:fld id="{143B7719-333B-4A5F-95C8-9D8D967B64BA}" type="slidenum">
              <a:rPr lang="en-US" smtClean="0"/>
              <a:t>26</a:t>
            </a:fld>
            <a:endParaRPr lang="en-US"/>
          </a:p>
        </p:txBody>
      </p:sp>
    </p:spTree>
    <p:extLst>
      <p:ext uri="{BB962C8B-B14F-4D97-AF65-F5344CB8AC3E}">
        <p14:creationId xmlns:p14="http://schemas.microsoft.com/office/powerpoint/2010/main" val="167417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9DAA27-0612-410A-8886-7C72A310CCA6}"/>
              </a:ext>
            </a:extLst>
          </p:cNvPr>
          <p:cNvSpPr>
            <a:spLocks noGrp="1"/>
          </p:cNvSpPr>
          <p:nvPr>
            <p:ph type="title"/>
          </p:nvPr>
        </p:nvSpPr>
        <p:spPr/>
        <p:txBody>
          <a:bodyPr/>
          <a:lstStyle/>
          <a:p>
            <a:r>
              <a:rPr lang="en-US" altLang="zh-CN" dirty="0"/>
              <a:t>8.5 </a:t>
            </a:r>
            <a:r>
              <a:rPr lang="zh-CN" altLang="en-US" dirty="0"/>
              <a:t>线性规划求解资产组合问题</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D4E388B-E55C-42B0-B47B-208D068C2FD2}"/>
                  </a:ext>
                </a:extLst>
              </p:cNvPr>
              <p:cNvSpPr>
                <a:spLocks noGrp="1"/>
              </p:cNvSpPr>
              <p:nvPr>
                <p:ph idx="1"/>
              </p:nvPr>
            </p:nvSpPr>
            <p:spPr/>
            <p:txBody>
              <a:bodyPr/>
              <a:lstStyle/>
              <a:p>
                <a:pPr marL="0" indent="0">
                  <a:buNone/>
                </a:pPr>
                <a:r>
                  <a:rPr lang="zh-CN" altLang="en-US" dirty="0"/>
                  <a:t>例题</a:t>
                </a:r>
                <a:r>
                  <a:rPr lang="en-US" altLang="zh-CN" dirty="0"/>
                  <a:t>: </a:t>
                </a:r>
                <a:r>
                  <a:rPr lang="zh-CN" altLang="en-US" dirty="0"/>
                  <a:t>有</a:t>
                </a:r>
                <a:r>
                  <a:rPr lang="en-US" altLang="zh-CN" dirty="0"/>
                  <a:t>2</a:t>
                </a:r>
                <a:r>
                  <a:rPr lang="zh-CN" altLang="en-US" dirty="0"/>
                  <a:t>种资产构建投资组合</a:t>
                </a:r>
                <a:r>
                  <a:rPr lang="en-US" altLang="zh-CN" dirty="0"/>
                  <a:t>, </a:t>
                </a:r>
                <a:r>
                  <a:rPr lang="zh-CN" altLang="en-US" dirty="0"/>
                  <a:t>回报率分别为</a:t>
                </a:r>
                <a:r>
                  <a:rPr lang="en-US" altLang="zh-CN" dirty="0"/>
                  <a:t>10%</a:t>
                </a:r>
                <a:r>
                  <a:rPr lang="zh-CN" altLang="en-US" dirty="0"/>
                  <a:t>和</a:t>
                </a:r>
                <a:r>
                  <a:rPr lang="en-US" altLang="zh-CN" dirty="0"/>
                  <a:t>30%, </a:t>
                </a:r>
                <a:r>
                  <a:rPr lang="zh-CN" altLang="en-US" dirty="0"/>
                  <a:t>协方差矩阵为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02</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.04</m:t>
                                </m:r>
                              </m:e>
                            </m:mr>
                          </m:m>
                        </m:e>
                      </m:d>
                    </m:oMath>
                  </m:oMathPara>
                </a14:m>
                <a:endParaRPr lang="en-US" dirty="0"/>
              </a:p>
              <a:p>
                <a:pPr marL="0" indent="0">
                  <a:buNone/>
                </a:pPr>
                <a:r>
                  <a:rPr lang="zh-CN" altLang="en-US" dirty="0"/>
                  <a:t>如果你是基金公司的经理</a:t>
                </a:r>
                <a:r>
                  <a:rPr lang="en-US" altLang="zh-CN" dirty="0"/>
                  <a:t>, </a:t>
                </a:r>
                <a:r>
                  <a:rPr lang="zh-CN" altLang="en-US" dirty="0"/>
                  <a:t>需要构建一个投资组合</a:t>
                </a:r>
                <a:r>
                  <a:rPr lang="en-US" altLang="zh-CN" dirty="0"/>
                  <a:t>, </a:t>
                </a:r>
                <a:r>
                  <a:rPr lang="zh-CN" altLang="en-US" dirty="0"/>
                  <a:t>价值</a:t>
                </a:r>
                <a:r>
                  <a:rPr lang="en-US" altLang="zh-CN" dirty="0"/>
                  <a:t>5000</a:t>
                </a:r>
                <a:r>
                  <a:rPr lang="zh-CN" altLang="en-US" dirty="0"/>
                  <a:t>万元</a:t>
                </a:r>
                <a:r>
                  <a:rPr lang="en-US" altLang="zh-CN" dirty="0"/>
                  <a:t>. </a:t>
                </a:r>
                <a:r>
                  <a:rPr lang="zh-CN" altLang="en-US" dirty="0"/>
                  <a:t>但面临</a:t>
                </a:r>
                <a:r>
                  <a:rPr lang="en-US" altLang="zh-CN" dirty="0"/>
                  <a:t>2</a:t>
                </a:r>
                <a:r>
                  <a:rPr lang="zh-CN" altLang="en-US" dirty="0"/>
                  <a:t>个特殊情况</a:t>
                </a:r>
                <a:r>
                  <a:rPr lang="en-US" altLang="zh-CN" dirty="0"/>
                  <a:t>:</a:t>
                </a:r>
              </a:p>
              <a:p>
                <a:r>
                  <a:rPr lang="zh-CN" altLang="en-US" dirty="0"/>
                  <a:t>第</a:t>
                </a:r>
                <a:r>
                  <a:rPr lang="en-US" altLang="zh-CN" dirty="0"/>
                  <a:t>1</a:t>
                </a:r>
                <a:r>
                  <a:rPr lang="zh-CN" altLang="en-US" dirty="0"/>
                  <a:t>种资产的交易量很小</a:t>
                </a:r>
                <a:r>
                  <a:rPr lang="en-US" altLang="zh-CN" dirty="0"/>
                  <a:t>, 1</a:t>
                </a:r>
                <a:r>
                  <a:rPr lang="zh-CN" altLang="en-US" dirty="0"/>
                  <a:t>天时间最多买得到</a:t>
                </a:r>
                <a:r>
                  <a:rPr lang="en-US" altLang="zh-CN" dirty="0"/>
                  <a:t>1000</a:t>
                </a:r>
                <a:r>
                  <a:rPr lang="zh-CN" altLang="en-US" dirty="0"/>
                  <a:t>万元的股票</a:t>
                </a:r>
                <a:r>
                  <a:rPr lang="en-US" altLang="zh-CN" dirty="0"/>
                  <a:t>.</a:t>
                </a:r>
              </a:p>
              <a:p>
                <a:r>
                  <a:rPr lang="zh-CN" altLang="en-US" dirty="0"/>
                  <a:t>为了参加股东大会</a:t>
                </a:r>
                <a:r>
                  <a:rPr lang="en-US" altLang="zh-CN" dirty="0"/>
                  <a:t>, </a:t>
                </a:r>
                <a:r>
                  <a:rPr lang="zh-CN" altLang="en-US" dirty="0"/>
                  <a:t>第</a:t>
                </a:r>
                <a:r>
                  <a:rPr lang="en-US" altLang="zh-CN" dirty="0"/>
                  <a:t>2</a:t>
                </a:r>
                <a:r>
                  <a:rPr lang="zh-CN" altLang="en-US" dirty="0"/>
                  <a:t>种资产必须购买</a:t>
                </a:r>
                <a:r>
                  <a:rPr lang="en-US" altLang="zh-CN" dirty="0"/>
                  <a:t>1500</a:t>
                </a:r>
                <a:r>
                  <a:rPr lang="zh-CN" altLang="en-US" dirty="0"/>
                  <a:t>万元以上</a:t>
                </a:r>
                <a:r>
                  <a:rPr lang="en-US" altLang="zh-CN" dirty="0"/>
                  <a:t>.</a:t>
                </a:r>
                <a:endParaRPr lang="en-US" dirty="0"/>
              </a:p>
            </p:txBody>
          </p:sp>
        </mc:Choice>
        <mc:Fallback xmlns="">
          <p:sp>
            <p:nvSpPr>
              <p:cNvPr id="7" name="Content Placeholder 6">
                <a:extLst>
                  <a:ext uri="{FF2B5EF4-FFF2-40B4-BE49-F238E27FC236}">
                    <a16:creationId xmlns:a16="http://schemas.microsoft.com/office/drawing/2014/main" id="{8D4E388B-E55C-42B0-B47B-208D068C2FD2}"/>
                  </a:ext>
                </a:extLst>
              </p:cNvPr>
              <p:cNvSpPr>
                <a:spLocks noGrp="1" noRot="1" noChangeAspect="1" noMove="1" noResize="1" noEditPoints="1" noAdjustHandles="1" noChangeArrowheads="1" noChangeShapeType="1" noTextEdit="1"/>
              </p:cNvSpPr>
              <p:nvPr>
                <p:ph idx="1"/>
              </p:nvPr>
            </p:nvSpPr>
            <p:spPr>
              <a:blipFill>
                <a:blip r:embed="rId2"/>
                <a:stretch>
                  <a:fillRect l="-618" t="-1821"/>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F3496A06-5DFB-4651-8485-0455CD1A41F2}"/>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D63FF713-CEF4-4074-A63C-AF3B32699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8A0604-F41C-481E-9703-6F136EE4CA4C}"/>
              </a:ext>
            </a:extLst>
          </p:cNvPr>
          <p:cNvSpPr>
            <a:spLocks noGrp="1"/>
          </p:cNvSpPr>
          <p:nvPr>
            <p:ph type="sldNum" sz="quarter" idx="12"/>
          </p:nvPr>
        </p:nvSpPr>
        <p:spPr/>
        <p:txBody>
          <a:bodyPr/>
          <a:lstStyle/>
          <a:p>
            <a:fld id="{143B7719-333B-4A5F-95C8-9D8D967B64BA}" type="slidenum">
              <a:rPr lang="en-US" smtClean="0"/>
              <a:t>27</a:t>
            </a:fld>
            <a:endParaRPr lang="en-US"/>
          </a:p>
        </p:txBody>
      </p:sp>
    </p:spTree>
    <p:extLst>
      <p:ext uri="{BB962C8B-B14F-4D97-AF65-F5344CB8AC3E}">
        <p14:creationId xmlns:p14="http://schemas.microsoft.com/office/powerpoint/2010/main" val="351178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3712F2EC-9C73-4975-AC41-EB38224C7AC0}"/>
                  </a:ext>
                </a:extLst>
              </p:cNvPr>
              <p:cNvSpPr>
                <a:spLocks noGrp="1"/>
              </p:cNvSpPr>
              <p:nvPr>
                <p:ph idx="1"/>
              </p:nvPr>
            </p:nvSpPr>
            <p:spPr/>
            <p:txBody>
              <a:bodyPr>
                <a:normAutofit fontScale="92500" lnSpcReduction="10000"/>
              </a:bodyPr>
              <a:lstStyle/>
              <a:p>
                <a:pPr marL="0" indent="0">
                  <a:buNone/>
                </a:pPr>
                <a:r>
                  <a:rPr lang="zh-CN" altLang="en-US" dirty="0"/>
                  <a:t>转化为资产小分组的形式</a:t>
                </a:r>
                <a:r>
                  <a:rPr lang="en-US" altLang="zh-CN" dirty="0"/>
                  <a:t>, </a:t>
                </a:r>
                <a:r>
                  <a:rPr lang="zh-CN" altLang="en-US" dirty="0"/>
                  <a:t>语句</a:t>
                </a:r>
                <a:r>
                  <a:rPr lang="en-US" altLang="zh-CN" dirty="0"/>
                  <a:t>:</a:t>
                </a:r>
              </a:p>
              <a:p>
                <a:pPr marL="0" indent="0">
                  <a:buNone/>
                </a:pPr>
                <a:r>
                  <a:rPr lang="zh-CN" altLang="en-US" dirty="0"/>
                  <a:t>由</a:t>
                </a:r>
                <a:r>
                  <a:rPr lang="en-US" altLang="zh-CN" dirty="0"/>
                  <a:t>___</a:t>
                </a:r>
                <a:r>
                  <a:rPr lang="zh-CN" altLang="en-US" dirty="0"/>
                  <a:t>资产的线性组合构成的小分组</a:t>
                </a:r>
                <a:r>
                  <a:rPr lang="en-US" altLang="zh-CN" dirty="0"/>
                  <a:t>, </a:t>
                </a:r>
                <a:r>
                  <a:rPr lang="zh-CN" altLang="en-US" dirty="0"/>
                  <a:t>最少占总资产组合的</a:t>
                </a:r>
                <a:r>
                  <a:rPr lang="en-US" altLang="zh-CN" dirty="0"/>
                  <a:t>__%, </a:t>
                </a:r>
                <a:r>
                  <a:rPr lang="zh-CN" altLang="en-US" dirty="0"/>
                  <a:t>最大占</a:t>
                </a:r>
                <a:r>
                  <a:rPr lang="en-US" altLang="zh-CN" dirty="0"/>
                  <a:t>__%.</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altLang="zh-CN" i="1">
                          <a:latin typeface="Cambria Math" panose="02040503050406030204" pitchFamily="18" charset="0"/>
                        </a:rPr>
                        <m:t>=</m:t>
                      </m:r>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≤0.2</m:t>
                      </m:r>
                    </m:oMath>
                    <m:oMath xmlns:m="http://schemas.openxmlformats.org/officeDocument/2006/math">
                      <m:r>
                        <a:rPr lang="en-US" b="0" i="1" smtClean="0">
                          <a:latin typeface="Cambria Math" panose="02040503050406030204" pitchFamily="18" charset="0"/>
                        </a:rPr>
                        <m:t>0.3≤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a:p>
                <a:pPr marL="0" indent="0">
                  <a:buNone/>
                </a:pPr>
                <a:r>
                  <a:rPr lang="en-US" dirty="0"/>
                  <a:t>MATLAB</a:t>
                </a:r>
                <a:r>
                  <a:rPr lang="zh-CN" altLang="en-US" dirty="0"/>
                  <a:t>程序设计</a:t>
                </a:r>
                <a:r>
                  <a:rPr lang="en-US" altLang="zh-CN" dirty="0"/>
                  <a:t>:</a:t>
                </a:r>
              </a:p>
              <a:p>
                <a:pPr marL="0" indent="0">
                  <a:buNone/>
                </a:pPr>
                <a:r>
                  <a:rPr lang="en-US" dirty="0"/>
                  <a:t>Groups = [1 0; 0 1];</a:t>
                </a:r>
              </a:p>
              <a:p>
                <a:pPr marL="0" indent="0">
                  <a:buNone/>
                </a:pPr>
                <a:r>
                  <a:rPr lang="en-US" dirty="0" err="1"/>
                  <a:t>LowerGroup</a:t>
                </a:r>
                <a:r>
                  <a:rPr lang="en-US" dirty="0"/>
                  <a:t> = [0</a:t>
                </a:r>
                <a:r>
                  <a:rPr lang="en-US"/>
                  <a:t>; 0.</a:t>
                </a:r>
                <a:r>
                  <a:rPr lang="en-US" altLang="zh-CN"/>
                  <a:t>3</a:t>
                </a:r>
                <a:r>
                  <a:rPr lang="en-US"/>
                  <a:t>];</a:t>
                </a:r>
                <a:endParaRPr lang="en-US" dirty="0"/>
              </a:p>
              <a:p>
                <a:pPr marL="0" indent="0">
                  <a:buNone/>
                </a:pPr>
                <a:r>
                  <a:rPr lang="en-US" dirty="0" err="1"/>
                  <a:t>UpperGroup</a:t>
                </a:r>
                <a:r>
                  <a:rPr lang="en-US" dirty="0"/>
                  <a:t> = [0</a:t>
                </a:r>
                <a:r>
                  <a:rPr lang="en-US" altLang="zh-CN" dirty="0"/>
                  <a:t>.2</a:t>
                </a:r>
                <a:r>
                  <a:rPr lang="en-US" dirty="0"/>
                  <a:t>; 1];</a:t>
                </a:r>
              </a:p>
              <a:p>
                <a:pPr marL="0" indent="0">
                  <a:buNone/>
                </a:pPr>
                <a:r>
                  <a:rPr lang="en-US" dirty="0" err="1"/>
                  <a:t>ConSet</a:t>
                </a:r>
                <a:r>
                  <a:rPr lang="en-US" dirty="0"/>
                  <a:t> = </a:t>
                </a:r>
                <a:r>
                  <a:rPr lang="en-US" dirty="0" err="1"/>
                  <a:t>portcons</a:t>
                </a:r>
                <a:r>
                  <a:rPr lang="en-US" dirty="0"/>
                  <a:t>(‘default’, 2, ‘</a:t>
                </a:r>
                <a:r>
                  <a:rPr lang="en-US" dirty="0" err="1"/>
                  <a:t>grouplims</a:t>
                </a:r>
                <a:r>
                  <a:rPr lang="en-US" dirty="0"/>
                  <a:t>’, Group, </a:t>
                </a:r>
                <a:r>
                  <a:rPr lang="en-US" dirty="0" err="1"/>
                  <a:t>LowerGroup</a:t>
                </a:r>
                <a:r>
                  <a:rPr lang="en-US" dirty="0"/>
                  <a:t>, </a:t>
                </a:r>
                <a:r>
                  <a:rPr lang="en-US" dirty="0" err="1"/>
                  <a:t>UpperGroup</a:t>
                </a:r>
                <a:r>
                  <a:rPr lang="en-US" dirty="0"/>
                  <a:t>);</a:t>
                </a:r>
              </a:p>
              <a:p>
                <a:pPr marL="0" indent="0">
                  <a:buNone/>
                </a:pPr>
                <a:endParaRPr lang="en-US" dirty="0"/>
              </a:p>
              <a:p>
                <a:pPr marL="0" indent="0">
                  <a:buNone/>
                </a:pPr>
                <a:r>
                  <a:rPr lang="en-US" dirty="0"/>
                  <a:t>A = </a:t>
                </a:r>
                <a:r>
                  <a:rPr lang="en-US" dirty="0" err="1"/>
                  <a:t>ConSet</a:t>
                </a:r>
                <a:r>
                  <a:rPr lang="en-US" dirty="0"/>
                  <a:t>(:,1:end-1);</a:t>
                </a:r>
              </a:p>
              <a:p>
                <a:pPr marL="0" indent="0">
                  <a:buNone/>
                </a:pPr>
                <a:r>
                  <a:rPr lang="en-US" dirty="0"/>
                  <a:t>b = </a:t>
                </a:r>
                <a:r>
                  <a:rPr lang="en-US" dirty="0" err="1"/>
                  <a:t>ConSet</a:t>
                </a:r>
                <a:r>
                  <a:rPr lang="en-US" dirty="0"/>
                  <a:t>(:,end);</a:t>
                </a:r>
              </a:p>
              <a:p>
                <a:pPr marL="0" indent="0">
                  <a:buNone/>
                </a:pPr>
                <a:r>
                  <a:rPr lang="en-US" dirty="0"/>
                  <a:t>p = Portfolio;</a:t>
                </a:r>
              </a:p>
              <a:p>
                <a:pPr marL="0" indent="0">
                  <a:buNone/>
                </a:pPr>
                <a:r>
                  <a:rPr lang="en-US" dirty="0"/>
                  <a:t>p = </a:t>
                </a:r>
                <a:r>
                  <a:rPr lang="en-US" dirty="0" err="1"/>
                  <a:t>setAssetMoments</a:t>
                </a:r>
                <a:r>
                  <a:rPr lang="en-US" dirty="0"/>
                  <a:t>(p, </a:t>
                </a:r>
                <a:r>
                  <a:rPr lang="en-US" dirty="0" err="1"/>
                  <a:t>ExpReturn</a:t>
                </a:r>
                <a:r>
                  <a:rPr lang="en-US" dirty="0"/>
                  <a:t>, </a:t>
                </a:r>
                <a:r>
                  <a:rPr lang="en-US" dirty="0" err="1"/>
                  <a:t>ExpCovariance</a:t>
                </a:r>
                <a:r>
                  <a:rPr lang="en-US" dirty="0"/>
                  <a:t>);</a:t>
                </a:r>
              </a:p>
              <a:p>
                <a:pPr marL="0" indent="0">
                  <a:buNone/>
                </a:pPr>
                <a:r>
                  <a:rPr lang="en-US" dirty="0"/>
                  <a:t>p = </a:t>
                </a:r>
                <a:r>
                  <a:rPr lang="en-US" dirty="0" err="1"/>
                  <a:t>setInequality</a:t>
                </a:r>
                <a:r>
                  <a:rPr lang="en-US" dirty="0"/>
                  <a:t>(p, A, b);		% implement group constraints here</a:t>
                </a:r>
              </a:p>
            </p:txBody>
          </p:sp>
        </mc:Choice>
        <mc:Fallback>
          <p:sp>
            <p:nvSpPr>
              <p:cNvPr id="7" name="Content Placeholder 6">
                <a:extLst>
                  <a:ext uri="{FF2B5EF4-FFF2-40B4-BE49-F238E27FC236}">
                    <a16:creationId xmlns:a16="http://schemas.microsoft.com/office/drawing/2014/main" id="{3712F2EC-9C73-4975-AC41-EB38224C7AC0}"/>
                  </a:ext>
                </a:extLst>
              </p:cNvPr>
              <p:cNvSpPr>
                <a:spLocks noGrp="1" noRot="1" noChangeAspect="1" noMove="1" noResize="1" noEditPoints="1" noAdjustHandles="1" noChangeArrowheads="1" noChangeShapeType="1" noTextEdit="1"/>
              </p:cNvSpPr>
              <p:nvPr>
                <p:ph idx="1"/>
              </p:nvPr>
            </p:nvSpPr>
            <p:spPr>
              <a:blipFill>
                <a:blip r:embed="rId2"/>
                <a:stretch>
                  <a:fillRect l="-464" t="-15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6BFEA5-8BF5-4704-A53D-EC4690DE431C}"/>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6B975F38-FFFB-4F42-837F-1673D67B9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F29B3-74A7-4D7B-9EC1-8D2BC2CA7A2B}"/>
              </a:ext>
            </a:extLst>
          </p:cNvPr>
          <p:cNvSpPr>
            <a:spLocks noGrp="1"/>
          </p:cNvSpPr>
          <p:nvPr>
            <p:ph type="sldNum" sz="quarter" idx="12"/>
          </p:nvPr>
        </p:nvSpPr>
        <p:spPr/>
        <p:txBody>
          <a:bodyPr/>
          <a:lstStyle/>
          <a:p>
            <a:fld id="{143B7719-333B-4A5F-95C8-9D8D967B64BA}" type="slidenum">
              <a:rPr lang="en-US" smtClean="0"/>
              <a:t>28</a:t>
            </a:fld>
            <a:endParaRPr lang="en-US"/>
          </a:p>
        </p:txBody>
      </p:sp>
    </p:spTree>
    <p:extLst>
      <p:ext uri="{BB962C8B-B14F-4D97-AF65-F5344CB8AC3E}">
        <p14:creationId xmlns:p14="http://schemas.microsoft.com/office/powerpoint/2010/main" val="4238579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7459BE4-E0B7-497D-82EE-2371956128BB}"/>
              </a:ext>
            </a:extLst>
          </p:cNvPr>
          <p:cNvSpPr>
            <a:spLocks noGrp="1"/>
          </p:cNvSpPr>
          <p:nvPr>
            <p:ph type="title"/>
          </p:nvPr>
        </p:nvSpPr>
        <p:spPr/>
        <p:txBody>
          <a:bodyPr/>
          <a:lstStyle/>
          <a:p>
            <a:r>
              <a:rPr lang="en-US" dirty="0"/>
              <a:t>8.6 </a:t>
            </a:r>
            <a:r>
              <a:rPr lang="zh-CN" altLang="en-US" dirty="0"/>
              <a:t>资本资产定价模型</a:t>
            </a:r>
            <a:endParaRPr lang="en-US" dirty="0"/>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7510FC3F-D682-4F26-84AD-4088D79286F6}"/>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ea"/>
                    <a:cs typeface="Arial" panose="020B0604020202020204" pitchFamily="34" charset="0"/>
                  </a:rPr>
                  <a:t>CAPM模型的公式是:</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本节将利用CAPM模型</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通过</a:t>
                </a:r>
                <a14:m>
                  <m:oMath xmlns:m="http://schemas.openxmlformats.org/officeDocument/2006/math">
                    <m:r>
                      <a:rPr kumimoji="0" lang="en-US" altLang="en-US" sz="2400" b="0" i="1" u="none" strike="noStrike" cap="none" normalizeH="0" baseline="0" smtClean="0">
                        <a:ln>
                          <a:noFill/>
                        </a:ln>
                        <a:solidFill>
                          <a:schemeClr val="tx1"/>
                        </a:solidFill>
                        <a:effectLst/>
                        <a:latin typeface="Cambria Math" panose="02040503050406030204" pitchFamily="18" charset="0"/>
                        <a:cs typeface="Arial" panose="020B0604020202020204" pitchFamily="34" charset="0"/>
                      </a:rPr>
                      <m:t>𝛽</m:t>
                    </m:r>
                  </m:oMath>
                </a14:m>
                <a:r>
                  <a:rPr kumimoji="0" lang="en-US" altLang="en-US" sz="2400" b="0" i="0" u="none" strike="noStrike" cap="none" normalizeH="0" baseline="0" dirty="0" err="1">
                    <a:ln>
                      <a:noFill/>
                    </a:ln>
                    <a:solidFill>
                      <a:schemeClr val="tx1"/>
                    </a:solidFill>
                    <a:effectLst/>
                    <a:latin typeface="+mn-ea"/>
                    <a:cs typeface="Arial" panose="020B0604020202020204" pitchFamily="34" charset="0"/>
                  </a:rPr>
                  <a:t>值和股票市场收益率</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估计股票月收益率</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且与真实值比较</a:t>
                </a:r>
                <a:r>
                  <a:rPr kumimoji="0" lang="en-US" altLang="en-US" sz="2400" b="0" i="0" u="none" strike="noStrike" cap="none" normalizeH="0" baseline="0" dirty="0">
                    <a:ln>
                      <a:noFill/>
                    </a:ln>
                    <a:solidFill>
                      <a:schemeClr val="tx1"/>
                    </a:solidFill>
                    <a:effectLst/>
                    <a:latin typeface="+mn-ea"/>
                    <a:cs typeface="Arial" panose="020B0604020202020204" pitchFamily="34" charset="0"/>
                  </a:rPr>
                  <a:t>.</a:t>
                </a:r>
              </a:p>
              <a:p>
                <a:endParaRPr lang="en-US" sz="2400" dirty="0">
                  <a:latin typeface="+mn-ea"/>
                  <a:cs typeface="Arial" panose="020B0604020202020204" pitchFamily="34" charset="0"/>
                </a:endParaRPr>
              </a:p>
            </p:txBody>
          </p:sp>
        </mc:Choice>
        <mc:Fallback xmlns="">
          <p:sp>
            <p:nvSpPr>
              <p:cNvPr id="12" name="Content Placeholder 11">
                <a:extLst>
                  <a:ext uri="{FF2B5EF4-FFF2-40B4-BE49-F238E27FC236}">
                    <a16:creationId xmlns:a16="http://schemas.microsoft.com/office/drawing/2014/main" id="{7510FC3F-D682-4F26-84AD-4088D79286F6}"/>
                  </a:ext>
                </a:extLst>
              </p:cNvPr>
              <p:cNvSpPr>
                <a:spLocks noGrp="1" noRot="1" noChangeAspect="1" noMove="1" noResize="1" noEditPoints="1" noAdjustHandles="1" noChangeArrowheads="1" noChangeShapeType="1" noTextEdit="1"/>
              </p:cNvSpPr>
              <p:nvPr>
                <p:ph idx="1"/>
              </p:nvPr>
            </p:nvSpPr>
            <p:spPr>
              <a:blipFill>
                <a:blip r:embed="rId2"/>
                <a:stretch>
                  <a:fillRect l="-1159" t="-1120"/>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4EAFF8A-9ACE-441F-810C-2A8CE5EC1C2E}"/>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48F1E01C-3A86-47D5-A35E-539B0F038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E15A1-6D72-4962-A4D3-787809FED278}"/>
              </a:ext>
            </a:extLst>
          </p:cNvPr>
          <p:cNvSpPr>
            <a:spLocks noGrp="1"/>
          </p:cNvSpPr>
          <p:nvPr>
            <p:ph type="sldNum" sz="quarter" idx="12"/>
          </p:nvPr>
        </p:nvSpPr>
        <p:spPr/>
        <p:txBody>
          <a:bodyPr/>
          <a:lstStyle/>
          <a:p>
            <a:fld id="{143B7719-333B-4A5F-95C8-9D8D967B64BA}" type="slidenum">
              <a:rPr lang="en-US" smtClean="0"/>
              <a:t>29</a:t>
            </a:fld>
            <a:endParaRPr lang="en-US"/>
          </a:p>
        </p:txBody>
      </p:sp>
      <p:pic>
        <p:nvPicPr>
          <p:cNvPr id="2050" name="Picture 2">
            <a:extLst>
              <a:ext uri="{FF2B5EF4-FFF2-40B4-BE49-F238E27FC236}">
                <a16:creationId xmlns:a16="http://schemas.microsoft.com/office/drawing/2014/main" id="{B32880E2-6937-4B89-8303-AE3991AE4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6" y="2233615"/>
            <a:ext cx="2568807" cy="3402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3637522F-81EA-4473-83DC-B0C968B2D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66" y="2684066"/>
            <a:ext cx="5628885" cy="5387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2A5DE6A-96C0-4D2E-8273-804E8C2F83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57213"/>
            <a:ext cx="142875"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14613-5E92-4110-99D8-66231F816060}"/>
              </a:ext>
            </a:extLst>
          </p:cNvPr>
          <p:cNvSpPr>
            <a:spLocks noGrp="1"/>
          </p:cNvSpPr>
          <p:nvPr>
            <p:ph type="title"/>
          </p:nvPr>
        </p:nvSpPr>
        <p:spPr/>
        <p:txBody>
          <a:bodyPr/>
          <a:lstStyle/>
          <a:p>
            <a:r>
              <a:rPr lang="zh-CN" altLang="en-US" dirty="0"/>
              <a:t>第八章 资产组合计算</a:t>
            </a:r>
            <a:endParaRPr lang="en-US" dirty="0"/>
          </a:p>
        </p:txBody>
      </p:sp>
      <p:sp>
        <p:nvSpPr>
          <p:cNvPr id="6" name="Text Placeholder 5">
            <a:extLst>
              <a:ext uri="{FF2B5EF4-FFF2-40B4-BE49-F238E27FC236}">
                <a16:creationId xmlns:a16="http://schemas.microsoft.com/office/drawing/2014/main" id="{A0D4D96B-856A-4F35-B2D5-76D0C4C5CE54}"/>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37F22A9B-9EC3-40CD-BE3D-FB3BD0D14D63}"/>
              </a:ext>
            </a:extLst>
          </p:cNvPr>
          <p:cNvSpPr>
            <a:spLocks noGrp="1"/>
          </p:cNvSpPr>
          <p:nvPr>
            <p:ph type="dt" sz="half" idx="10"/>
          </p:nvPr>
        </p:nvSpPr>
        <p:spPr/>
        <p:txBody>
          <a:bodyPr/>
          <a:lstStyle/>
          <a:p>
            <a:fld id="{5F7495B6-810D-4CC4-8A53-22B6AFBB70DE}" type="datetime1">
              <a:rPr lang="en-US" smtClean="0"/>
              <a:t>6/18/2020</a:t>
            </a:fld>
            <a:endParaRPr lang="en-US"/>
          </a:p>
        </p:txBody>
      </p:sp>
      <p:sp>
        <p:nvSpPr>
          <p:cNvPr id="3" name="Footer Placeholder 2">
            <a:extLst>
              <a:ext uri="{FF2B5EF4-FFF2-40B4-BE49-F238E27FC236}">
                <a16:creationId xmlns:a16="http://schemas.microsoft.com/office/drawing/2014/main" id="{295E518C-F1BF-45FE-A3EA-BC97B41ECD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040641-7543-4F6D-BAC5-C8513A176782}"/>
              </a:ext>
            </a:extLst>
          </p:cNvPr>
          <p:cNvSpPr>
            <a:spLocks noGrp="1"/>
          </p:cNvSpPr>
          <p:nvPr>
            <p:ph type="sldNum" sz="quarter" idx="12"/>
          </p:nvPr>
        </p:nvSpPr>
        <p:spPr/>
        <p:txBody>
          <a:bodyPr/>
          <a:lstStyle/>
          <a:p>
            <a:fld id="{143B7719-333B-4A5F-95C8-9D8D967B64BA}" type="slidenum">
              <a:rPr lang="en-US" smtClean="0"/>
              <a:t>3</a:t>
            </a:fld>
            <a:endParaRPr lang="en-US"/>
          </a:p>
        </p:txBody>
      </p:sp>
    </p:spTree>
    <p:extLst>
      <p:ext uri="{BB962C8B-B14F-4D97-AF65-F5344CB8AC3E}">
        <p14:creationId xmlns:p14="http://schemas.microsoft.com/office/powerpoint/2010/main" val="354776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3EDDB-6997-4094-B070-CC493A713C4D}"/>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ea"/>
                    <a:cs typeface="Arial" panose="020B0604020202020204" pitchFamily="34" charset="0"/>
                  </a:rPr>
                  <a:t>[</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字段解释</a:t>
                </a:r>
                <a:r>
                  <a:rPr kumimoji="0" lang="en-US" altLang="en-US" sz="2400" b="0" i="0" u="none" strike="noStrike" cap="none" normalizeH="0" baseline="0" dirty="0">
                    <a:ln>
                      <a:noFill/>
                    </a:ln>
                    <a:solidFill>
                      <a:schemeClr val="tx1"/>
                    </a:solidFill>
                    <a:effectLst/>
                    <a:latin typeface="+mn-ea"/>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Stkcd</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股票代码</a:t>
                </a:r>
                <a:r>
                  <a:rPr kumimoji="0" lang="en-US" altLang="en-US" sz="2400" b="0" i="0" u="none" strike="noStrike" cap="none" normalizeH="0" baseline="0" dirty="0">
                    <a:ln>
                      <a:noFill/>
                    </a:ln>
                    <a:solidFill>
                      <a:schemeClr val="tx1"/>
                    </a:solidFill>
                    <a:effectLst/>
                    <a:latin typeface="+mn-ea"/>
                    <a:cs typeface="Arial" panose="020B0604020202020204" pitchFamily="34" charset="0"/>
                  </a:rPr>
                  <a:t> (选择2001年行业分类标准中的能源行业,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删除数据库无法下载的</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和收益率与</a:t>
                </a:r>
                <a14:m>
                  <m:oMath xmlns:m="http://schemas.openxmlformats.org/officeDocument/2006/math">
                    <m:r>
                      <a:rPr kumimoji="0" lang="en-US" altLang="en-US" sz="2400" b="0" i="1" u="none" strike="noStrike" cap="none" normalizeH="0" baseline="0" smtClean="0">
                        <a:ln>
                          <a:noFill/>
                        </a:ln>
                        <a:solidFill>
                          <a:schemeClr val="tx1"/>
                        </a:solidFill>
                        <a:effectLst/>
                        <a:latin typeface="Cambria Math" panose="02040503050406030204" pitchFamily="18" charset="0"/>
                        <a:cs typeface="Arial" panose="020B0604020202020204" pitchFamily="34" charset="0"/>
                      </a:rPr>
                      <m:t>𝛽</m:t>
                    </m:r>
                  </m:oMath>
                </a14:m>
                <a:r>
                  <a:rPr kumimoji="0" lang="en-US" altLang="en-US" sz="2400" b="0" i="0" u="none" strike="noStrike" cap="none" normalizeH="0" baseline="0" dirty="0" err="1">
                    <a:ln>
                      <a:noFill/>
                    </a:ln>
                    <a:solidFill>
                      <a:schemeClr val="tx1"/>
                    </a:solidFill>
                    <a:effectLst/>
                    <a:latin typeface="+mn-ea"/>
                    <a:cs typeface="Arial" panose="020B0604020202020204" pitchFamily="34" charset="0"/>
                  </a:rPr>
                  <a:t>值不对齐的股票</a:t>
                </a:r>
                <a:r>
                  <a:rPr kumimoji="0" lang="en-US" altLang="en-US" sz="2400" b="0" i="0" u="none" strike="noStrike" cap="none" normalizeH="0" baseline="0" dirty="0">
                    <a:ln>
                      <a:noFill/>
                    </a:ln>
                    <a:solidFill>
                      <a:schemeClr val="tx1"/>
                    </a:solidFill>
                    <a:effectLst/>
                    <a:latin typeface="+mn-ea"/>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Trdmnt</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交易月份</a:t>
                </a:r>
                <a:r>
                  <a:rPr kumimoji="0" lang="en-US" altLang="en-US" sz="2400" b="0" i="0" u="none" strike="noStrike" cap="none" normalizeH="0" baseline="0" dirty="0">
                    <a:ln>
                      <a:noFill/>
                    </a:ln>
                    <a:solidFill>
                      <a:schemeClr val="tx1"/>
                    </a:solidFill>
                    <a:effectLst/>
                    <a:latin typeface="+mn-ea"/>
                    <a:cs typeface="Arial" panose="020B0604020202020204" pitchFamily="34" charset="0"/>
                  </a:rPr>
                  <a:t> (2016年)</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Betaval</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股票每个月的</a:t>
                </a:r>
                <a14:m>
                  <m:oMath xmlns:m="http://schemas.openxmlformats.org/officeDocument/2006/math">
                    <m:r>
                      <a:rPr kumimoji="0" lang="en-US" altLang="en-US" sz="2400" b="0" i="1" u="none" strike="noStrike" cap="none" normalizeH="0" baseline="0" smtClean="0">
                        <a:ln>
                          <a:noFill/>
                        </a:ln>
                        <a:solidFill>
                          <a:schemeClr val="tx1"/>
                        </a:solidFill>
                        <a:effectLst/>
                        <a:latin typeface="Cambria Math" panose="02040503050406030204" pitchFamily="18" charset="0"/>
                        <a:cs typeface="Arial" panose="020B0604020202020204" pitchFamily="34" charset="0"/>
                      </a:rPr>
                      <m:t>𝛽</m:t>
                    </m:r>
                  </m:oMath>
                </a14:m>
                <a:r>
                  <a:rPr kumimoji="0" lang="en-US" altLang="en-US" sz="2400" b="0" i="0" u="none" strike="noStrike" cap="none" normalizeH="0" baseline="0" dirty="0">
                    <a:ln>
                      <a:noFill/>
                    </a:ln>
                    <a:solidFill>
                      <a:schemeClr val="tx1"/>
                    </a:solidFill>
                    <a:effectLst/>
                    <a:latin typeface="+mn-ea"/>
                    <a:cs typeface="Arial" panose="020B0604020202020204" pitchFamily="34" charset="0"/>
                  </a:rPr>
                  <a:t>值 (CSMAR数据库中只有2013~2016年)</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Idxrtn</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中证细分能源产业主题指数每个月的回报率</a:t>
                </a:r>
                <a:endParaRPr kumimoji="0" lang="en-US" altLang="en-US" sz="2400" b="0" i="0" u="none" strike="noStrike" cap="none" normalizeH="0" baseline="0" dirty="0">
                  <a:ln>
                    <a:noFill/>
                  </a:ln>
                  <a:solidFill>
                    <a:schemeClr val="tx1"/>
                  </a:solidFill>
                  <a:effectLst/>
                  <a:latin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ea"/>
                    <a:cs typeface="Arial" panose="020B0604020202020204" pitchFamily="34" charset="0"/>
                  </a:rPr>
                  <a:t>Mretwd</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股票每个月的收益率</a:t>
                </a:r>
                <a:r>
                  <a:rPr kumimoji="0" lang="en-US" altLang="en-US" sz="2400" b="0" i="0" u="none" strike="noStrike" cap="none" normalizeH="0" baseline="0" dirty="0">
                    <a:ln>
                      <a:noFill/>
                    </a:ln>
                    <a:solidFill>
                      <a:schemeClr val="tx1"/>
                    </a:solidFill>
                    <a:effectLst/>
                    <a:latin typeface="+mn-ea"/>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mn-ea"/>
                    <a:cs typeface="Arial" panose="020B0604020202020204" pitchFamily="34" charset="0"/>
                  </a:rPr>
                  <a:t>现金股利再投资</a:t>
                </a:r>
                <a:r>
                  <a:rPr kumimoji="0" lang="en-US" altLang="en-US" sz="2400" b="0" i="0" u="none" strike="noStrike" cap="none" normalizeH="0" baseline="0" dirty="0">
                    <a:ln>
                      <a:noFill/>
                    </a:ln>
                    <a:solidFill>
                      <a:schemeClr val="tx1"/>
                    </a:solidFill>
                    <a:effectLst/>
                    <a:latin typeface="+mn-ea"/>
                    <a:cs typeface="Arial" panose="020B0604020202020204" pitchFamily="34" charset="0"/>
                  </a:rPr>
                  <a:t>)</a:t>
                </a:r>
              </a:p>
              <a:p>
                <a:endParaRPr lang="en-US" sz="2400" dirty="0"/>
              </a:p>
            </p:txBody>
          </p:sp>
        </mc:Choice>
        <mc:Fallback xmlns="">
          <p:sp>
            <p:nvSpPr>
              <p:cNvPr id="3" name="Content Placeholder 2">
                <a:extLst>
                  <a:ext uri="{FF2B5EF4-FFF2-40B4-BE49-F238E27FC236}">
                    <a16:creationId xmlns:a16="http://schemas.microsoft.com/office/drawing/2014/main" id="{4D13EDDB-6997-4094-B070-CC493A713C4D}"/>
                  </a:ext>
                </a:extLst>
              </p:cNvPr>
              <p:cNvSpPr>
                <a:spLocks noGrp="1" noRot="1" noChangeAspect="1" noMove="1" noResize="1" noEditPoints="1" noAdjustHandles="1" noChangeArrowheads="1" noChangeShapeType="1" noTextEdit="1"/>
              </p:cNvSpPr>
              <p:nvPr>
                <p:ph idx="1"/>
              </p:nvPr>
            </p:nvSpPr>
            <p:spPr>
              <a:blipFill>
                <a:blip r:embed="rId2"/>
                <a:stretch>
                  <a:fillRect l="-1159" t="-9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2B41BE6-819E-4A48-BFEB-26BE6766F8E4}"/>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E601C590-3342-4412-BCF7-D0E70FD11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668C-57DA-4AE6-8818-3EC370F34288}"/>
              </a:ext>
            </a:extLst>
          </p:cNvPr>
          <p:cNvSpPr>
            <a:spLocks noGrp="1"/>
          </p:cNvSpPr>
          <p:nvPr>
            <p:ph type="sldNum" sz="quarter" idx="12"/>
          </p:nvPr>
        </p:nvSpPr>
        <p:spPr/>
        <p:txBody>
          <a:bodyPr/>
          <a:lstStyle/>
          <a:p>
            <a:fld id="{143B7719-333B-4A5F-95C8-9D8D967B64BA}" type="slidenum">
              <a:rPr lang="en-US" smtClean="0"/>
              <a:t>30</a:t>
            </a:fld>
            <a:endParaRPr lang="en-US"/>
          </a:p>
        </p:txBody>
      </p:sp>
    </p:spTree>
    <p:extLst>
      <p:ext uri="{BB962C8B-B14F-4D97-AF65-F5344CB8AC3E}">
        <p14:creationId xmlns:p14="http://schemas.microsoft.com/office/powerpoint/2010/main" val="258636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FBA764-7FBF-4724-9103-8D7872E1B618}"/>
              </a:ext>
            </a:extLst>
          </p:cNvPr>
          <p:cNvSpPr>
            <a:spLocks noGrp="1"/>
          </p:cNvSpPr>
          <p:nvPr>
            <p:ph type="title"/>
          </p:nvPr>
        </p:nvSpPr>
        <p:spPr/>
        <p:txBody>
          <a:bodyPr/>
          <a:lstStyle/>
          <a:p>
            <a:r>
              <a:rPr lang="en-US" altLang="zh-CN" dirty="0"/>
              <a:t>8.7 Monte-Carlo</a:t>
            </a:r>
            <a:r>
              <a:rPr lang="zh-CN" altLang="en-US" dirty="0"/>
              <a:t>模拟多资产组合</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C2BC676D-6488-4EEB-B59F-BD87A6CC4300}"/>
                  </a:ext>
                </a:extLst>
              </p:cNvPr>
              <p:cNvSpPr>
                <a:spLocks noGrp="1"/>
              </p:cNvSpPr>
              <p:nvPr>
                <p:ph idx="1"/>
              </p:nvPr>
            </p:nvSpPr>
            <p:spPr/>
            <p:txBody>
              <a:bodyPr/>
              <a:lstStyle/>
              <a:p>
                <a:pPr marL="0" indent="0">
                  <a:buNone/>
                </a:pPr>
                <a:r>
                  <a:rPr lang="en-US" altLang="zh-CN" dirty="0"/>
                  <a:t>8.7.1 Monte-Carlo</a:t>
                </a:r>
                <a:r>
                  <a:rPr lang="zh-CN" altLang="en-US"/>
                  <a:t>模拟法</a:t>
                </a:r>
                <a:endParaRPr lang="en-US" altLang="zh-CN"/>
              </a:p>
              <a:p>
                <a:pPr marL="0" indent="0">
                  <a:buNone/>
                </a:pPr>
                <a:r>
                  <a:rPr lang="zh-CN" altLang="en-US" dirty="0"/>
                  <a:t>蒙特卡罗模拟法假设总体服从某种概率分布，根据历史数据估计其参数，然后利用总体服从的概率分布，模拟未来一段时间的变化情况。</a:t>
                </a:r>
                <a:endParaRPr lang="en-US" altLang="zh-CN" dirty="0"/>
              </a:p>
              <a:p>
                <a:pPr marL="0" indent="0">
                  <a:buNone/>
                </a:pPr>
                <a:r>
                  <a:rPr lang="zh-CN" altLang="en-US" dirty="0"/>
                  <a:t>例如，假设总体服从正态分布</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，根据历史数据采用不同的方法估计其参数和，则形成不同的蒙特卡罗模拟法。</a:t>
                </a:r>
              </a:p>
              <a:p>
                <a:pPr marL="0" indent="0">
                  <a:buNone/>
                </a:pPr>
                <a:r>
                  <a:rPr lang="zh-CN" altLang="en-US" dirty="0"/>
                  <a:t>同样也可假设总体服从</a:t>
                </a:r>
                <a:r>
                  <a:rPr lang="en-US" altLang="zh-CN" dirty="0"/>
                  <a:t>T</a:t>
                </a:r>
                <a:r>
                  <a:rPr lang="zh-CN" altLang="en-US" dirty="0"/>
                  <a:t>分布。</a:t>
                </a:r>
                <a:endParaRPr lang="en-US" altLang="zh-CN" dirty="0"/>
              </a:p>
              <a:p>
                <a:pPr marL="0" indent="0">
                  <a:buNone/>
                </a:pPr>
                <a:r>
                  <a:rPr lang="zh-CN" altLang="en-US" dirty="0"/>
                  <a:t>实验中可以选择多个不同的移动窗口宽度、不同的置信水平，不同的模拟次数等参数进行计算，进行探索性实验，比较分析计算结果，找出你认为比较好参数。</a:t>
                </a:r>
              </a:p>
            </p:txBody>
          </p:sp>
        </mc:Choice>
        <mc:Fallback xmlns="">
          <p:sp>
            <p:nvSpPr>
              <p:cNvPr id="7" name="Content Placeholder 6">
                <a:extLst>
                  <a:ext uri="{FF2B5EF4-FFF2-40B4-BE49-F238E27FC236}">
                    <a16:creationId xmlns:a16="http://schemas.microsoft.com/office/drawing/2014/main" id="{C2BC676D-6488-4EEB-B59F-BD87A6CC4300}"/>
                  </a:ext>
                </a:extLst>
              </p:cNvPr>
              <p:cNvSpPr>
                <a:spLocks noGrp="1" noRot="1" noChangeAspect="1" noMove="1" noResize="1" noEditPoints="1" noAdjustHandles="1" noChangeArrowheads="1" noChangeShapeType="1" noTextEdit="1"/>
              </p:cNvSpPr>
              <p:nvPr>
                <p:ph idx="1"/>
              </p:nvPr>
            </p:nvSpPr>
            <p:spPr>
              <a:blipFill>
                <a:blip r:embed="rId2"/>
                <a:stretch>
                  <a:fillRect l="-618" t="-1821" r="-696"/>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B03A2C49-60C0-413E-B7CC-BD5890F1B75A}"/>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608CE73D-3694-40FE-A303-61076A807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8BAC4-7568-48AE-801C-5420C6032B65}"/>
              </a:ext>
            </a:extLst>
          </p:cNvPr>
          <p:cNvSpPr>
            <a:spLocks noGrp="1"/>
          </p:cNvSpPr>
          <p:nvPr>
            <p:ph type="sldNum" sz="quarter" idx="12"/>
          </p:nvPr>
        </p:nvSpPr>
        <p:spPr/>
        <p:txBody>
          <a:bodyPr/>
          <a:lstStyle/>
          <a:p>
            <a:fld id="{143B7719-333B-4A5F-95C8-9D8D967B64BA}" type="slidenum">
              <a:rPr lang="en-US" smtClean="0"/>
              <a:t>31</a:t>
            </a:fld>
            <a:endParaRPr lang="en-US"/>
          </a:p>
        </p:txBody>
      </p:sp>
    </p:spTree>
    <p:extLst>
      <p:ext uri="{BB962C8B-B14F-4D97-AF65-F5344CB8AC3E}">
        <p14:creationId xmlns:p14="http://schemas.microsoft.com/office/powerpoint/2010/main" val="1491852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38836C-64DA-40C2-B392-05B010EA5744}"/>
              </a:ext>
            </a:extLst>
          </p:cNvPr>
          <p:cNvSpPr>
            <a:spLocks noGrp="1"/>
          </p:cNvSpPr>
          <p:nvPr>
            <p:ph idx="1"/>
          </p:nvPr>
        </p:nvSpPr>
        <p:spPr/>
        <p:txBody>
          <a:bodyPr/>
          <a:lstStyle/>
          <a:p>
            <a:pPr marL="0" indent="0">
              <a:buNone/>
            </a:pPr>
            <a:r>
              <a:rPr lang="en-US" altLang="zh-CN" dirty="0"/>
              <a:t>8.7.2 </a:t>
            </a:r>
            <a:r>
              <a:rPr lang="zh-CN" altLang="en-US" dirty="0"/>
              <a:t>用</a:t>
            </a:r>
            <a:r>
              <a:rPr lang="en-US" altLang="zh-CN" dirty="0"/>
              <a:t>Monte-Carlo</a:t>
            </a:r>
            <a:r>
              <a:rPr lang="zh-CN" altLang="en-US" dirty="0"/>
              <a:t>模拟法计算</a:t>
            </a:r>
            <a:r>
              <a:rPr lang="en-US" altLang="zh-CN" dirty="0"/>
              <a:t>VaR</a:t>
            </a:r>
          </a:p>
          <a:p>
            <a:pPr marL="0" indent="0">
              <a:buNone/>
            </a:pPr>
            <a:endParaRPr lang="en-US" altLang="zh-CN" dirty="0"/>
          </a:p>
          <a:p>
            <a:pPr marL="342900" indent="-342900">
              <a:buFont typeface="+mj-lt"/>
              <a:buAutoNum type="alphaUcPeriod"/>
            </a:pPr>
            <a:r>
              <a:rPr lang="zh-CN" altLang="en-US" dirty="0"/>
              <a:t>通过历史规律</a:t>
            </a:r>
            <a:r>
              <a:rPr lang="en-US" altLang="zh-CN" dirty="0"/>
              <a:t>, </a:t>
            </a:r>
            <a:r>
              <a:rPr lang="zh-CN" altLang="en-US" dirty="0"/>
              <a:t>预测下一日股票收益率</a:t>
            </a:r>
            <a:r>
              <a:rPr lang="en-US" altLang="zh-CN" dirty="0"/>
              <a:t>. </a:t>
            </a:r>
          </a:p>
          <a:p>
            <a:pPr marL="342900" indent="-342900">
              <a:buFont typeface="+mj-lt"/>
              <a:buAutoNum type="alphaUcPeriod"/>
            </a:pPr>
            <a:r>
              <a:rPr lang="zh-CN" altLang="en-US" dirty="0"/>
              <a:t>将预测结果添加到历史数据中</a:t>
            </a:r>
            <a:r>
              <a:rPr lang="en-US" altLang="zh-CN" dirty="0"/>
              <a:t>, </a:t>
            </a:r>
            <a:r>
              <a:rPr lang="zh-CN" altLang="en-US" dirty="0"/>
              <a:t>继续预测下一日</a:t>
            </a:r>
            <a:r>
              <a:rPr lang="en-US" altLang="zh-CN" dirty="0"/>
              <a:t>, </a:t>
            </a:r>
            <a:r>
              <a:rPr lang="zh-CN" altLang="en-US" dirty="0"/>
              <a:t>直至预测完所有日期的股票收益率</a:t>
            </a:r>
            <a:r>
              <a:rPr lang="en-US" altLang="zh-CN" dirty="0"/>
              <a:t>.</a:t>
            </a:r>
          </a:p>
          <a:p>
            <a:pPr marL="342900" indent="-342900">
              <a:buFont typeface="+mj-lt"/>
              <a:buAutoNum type="alphaUcPeriod"/>
            </a:pPr>
            <a:r>
              <a:rPr lang="zh-CN" altLang="en-US" dirty="0"/>
              <a:t>以上收益率预测的结果称为</a:t>
            </a:r>
            <a:r>
              <a:rPr lang="en-US" altLang="zh-CN" dirty="0"/>
              <a:t>1</a:t>
            </a:r>
            <a:r>
              <a:rPr lang="zh-CN" altLang="en-US" dirty="0"/>
              <a:t>条模拟路径</a:t>
            </a:r>
            <a:r>
              <a:rPr lang="en-US" altLang="zh-CN" dirty="0"/>
              <a:t>, </a:t>
            </a:r>
            <a:r>
              <a:rPr lang="zh-CN" altLang="en-US" dirty="0"/>
              <a:t>重复模拟</a:t>
            </a:r>
            <a:r>
              <a:rPr lang="en-US" altLang="zh-CN" dirty="0"/>
              <a:t>1</a:t>
            </a:r>
            <a:r>
              <a:rPr lang="zh-CN" altLang="en-US" dirty="0"/>
              <a:t>万次</a:t>
            </a:r>
            <a:r>
              <a:rPr lang="en-US" altLang="zh-CN" dirty="0"/>
              <a:t>.</a:t>
            </a:r>
          </a:p>
          <a:p>
            <a:pPr marL="342900" indent="-342900">
              <a:buFont typeface="+mj-lt"/>
              <a:buAutoNum type="alphaUcPeriod"/>
            </a:pPr>
            <a:r>
              <a:rPr lang="zh-CN" altLang="en-US" dirty="0"/>
              <a:t>拟合每日的</a:t>
            </a:r>
            <a:r>
              <a:rPr lang="en-US" altLang="zh-CN" dirty="0"/>
              <a:t>1</a:t>
            </a:r>
            <a:r>
              <a:rPr lang="zh-CN" altLang="en-US" dirty="0"/>
              <a:t>万个预测值的概率分布</a:t>
            </a:r>
            <a:r>
              <a:rPr lang="en-US" altLang="zh-CN" dirty="0"/>
              <a:t>, </a:t>
            </a:r>
            <a:r>
              <a:rPr lang="zh-CN" altLang="en-US" dirty="0"/>
              <a:t>计算分位数并求出每日</a:t>
            </a:r>
            <a:r>
              <a:rPr lang="en-US" altLang="zh-CN" dirty="0"/>
              <a:t>VaR</a:t>
            </a:r>
            <a:r>
              <a:rPr lang="zh-CN" altLang="en-US" dirty="0"/>
              <a:t>数值</a:t>
            </a:r>
            <a:r>
              <a:rPr lang="en-US" altLang="zh-CN" dirty="0"/>
              <a:t>.</a:t>
            </a:r>
          </a:p>
          <a:p>
            <a:pPr marL="342900" indent="-342900">
              <a:buFont typeface="+mj-lt"/>
              <a:buAutoNum type="alphaUcPeriod"/>
            </a:pPr>
            <a:r>
              <a:rPr lang="zh-CN" altLang="en-US" dirty="0"/>
              <a:t>把所有的</a:t>
            </a:r>
            <a:r>
              <a:rPr lang="en-US" altLang="zh-CN" dirty="0"/>
              <a:t>VaR</a:t>
            </a:r>
            <a:r>
              <a:rPr lang="zh-CN" altLang="en-US" dirty="0"/>
              <a:t>数值连起来</a:t>
            </a:r>
            <a:r>
              <a:rPr lang="en-US" altLang="zh-CN" dirty="0"/>
              <a:t>, </a:t>
            </a:r>
            <a:r>
              <a:rPr lang="zh-CN" altLang="en-US" dirty="0"/>
              <a:t>就是未来一段时间的</a:t>
            </a:r>
            <a:r>
              <a:rPr lang="en-US" altLang="zh-CN" dirty="0"/>
              <a:t>VaR</a:t>
            </a:r>
            <a:r>
              <a:rPr lang="zh-CN" altLang="en-US" dirty="0"/>
              <a:t>曲线</a:t>
            </a:r>
            <a:r>
              <a:rPr lang="en-US" altLang="zh-CN" dirty="0"/>
              <a:t>.</a:t>
            </a:r>
          </a:p>
        </p:txBody>
      </p:sp>
      <p:sp>
        <p:nvSpPr>
          <p:cNvPr id="4" name="Date Placeholder 3">
            <a:extLst>
              <a:ext uri="{FF2B5EF4-FFF2-40B4-BE49-F238E27FC236}">
                <a16:creationId xmlns:a16="http://schemas.microsoft.com/office/drawing/2014/main" id="{3A9D8159-36BC-4A08-B5F7-75BAAEDCECF4}"/>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0C5B5F81-D73D-4FC1-9337-25297C2D5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3EECF-AC24-4B75-8475-45D83B2C385A}"/>
              </a:ext>
            </a:extLst>
          </p:cNvPr>
          <p:cNvSpPr>
            <a:spLocks noGrp="1"/>
          </p:cNvSpPr>
          <p:nvPr>
            <p:ph type="sldNum" sz="quarter" idx="12"/>
          </p:nvPr>
        </p:nvSpPr>
        <p:spPr/>
        <p:txBody>
          <a:bodyPr/>
          <a:lstStyle/>
          <a:p>
            <a:fld id="{143B7719-333B-4A5F-95C8-9D8D967B64BA}" type="slidenum">
              <a:rPr lang="en-US" smtClean="0"/>
              <a:t>32</a:t>
            </a:fld>
            <a:endParaRPr lang="en-US"/>
          </a:p>
        </p:txBody>
      </p:sp>
    </p:spTree>
    <p:extLst>
      <p:ext uri="{BB962C8B-B14F-4D97-AF65-F5344CB8AC3E}">
        <p14:creationId xmlns:p14="http://schemas.microsoft.com/office/powerpoint/2010/main" val="407664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C7A0-6BCF-4A3F-ABE9-5A12ED9A26FC}"/>
              </a:ext>
            </a:extLst>
          </p:cNvPr>
          <p:cNvSpPr>
            <a:spLocks noGrp="1"/>
          </p:cNvSpPr>
          <p:nvPr>
            <p:ph type="title"/>
          </p:nvPr>
        </p:nvSpPr>
        <p:spPr/>
        <p:txBody>
          <a:bodyPr/>
          <a:lstStyle/>
          <a:p>
            <a:pPr algn="ctr"/>
            <a:r>
              <a:rPr lang="zh-CN" altLang="en-US" dirty="0"/>
              <a:t>要点</a:t>
            </a:r>
            <a:endParaRPr lang="en-US" dirty="0"/>
          </a:p>
        </p:txBody>
      </p:sp>
      <p:sp>
        <p:nvSpPr>
          <p:cNvPr id="3" name="Content Placeholder 2">
            <a:extLst>
              <a:ext uri="{FF2B5EF4-FFF2-40B4-BE49-F238E27FC236}">
                <a16:creationId xmlns:a16="http://schemas.microsoft.com/office/drawing/2014/main" id="{74585456-7B09-46A2-8299-46FF70B51844}"/>
              </a:ext>
            </a:extLst>
          </p:cNvPr>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资产组合基本原理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资产组合评价指标</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资产组合最大跌幅</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资产组合有效前沿</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非线性规划求解资产组合问题</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资产定价理论</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Monte-Carlo</a:t>
            </a:r>
            <a:r>
              <a:rPr lang="zh-CN" altLang="en-US" dirty="0">
                <a:latin typeface="楷体" panose="02010609060101010101" pitchFamily="49" charset="-122"/>
                <a:ea typeface="楷体" panose="02010609060101010101" pitchFamily="49" charset="-122"/>
              </a:rPr>
              <a:t>模拟多资产组合</a:t>
            </a:r>
            <a:endParaRPr lang="en-US" dirty="0">
              <a:latin typeface="楷体" panose="02010609060101010101" pitchFamily="49" charset="-122"/>
              <a:ea typeface="楷体" panose="02010609060101010101" pitchFamily="49" charset="-122"/>
            </a:endParaRPr>
          </a:p>
        </p:txBody>
      </p:sp>
      <p:sp>
        <p:nvSpPr>
          <p:cNvPr id="4" name="Date Placeholder 3">
            <a:extLst>
              <a:ext uri="{FF2B5EF4-FFF2-40B4-BE49-F238E27FC236}">
                <a16:creationId xmlns:a16="http://schemas.microsoft.com/office/drawing/2014/main" id="{919C710D-1666-491B-AB02-ED4F2B3CA5AB}"/>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234AE873-DB66-4489-8EB2-B7BE776BA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9BB7A-4255-4D25-BE50-33980D0EBE46}"/>
              </a:ext>
            </a:extLst>
          </p:cNvPr>
          <p:cNvSpPr>
            <a:spLocks noGrp="1"/>
          </p:cNvSpPr>
          <p:nvPr>
            <p:ph type="sldNum" sz="quarter" idx="12"/>
          </p:nvPr>
        </p:nvSpPr>
        <p:spPr/>
        <p:txBody>
          <a:bodyPr/>
          <a:lstStyle/>
          <a:p>
            <a:fld id="{143B7719-333B-4A5F-95C8-9D8D967B64BA}" type="slidenum">
              <a:rPr lang="en-US" smtClean="0"/>
              <a:t>4</a:t>
            </a:fld>
            <a:endParaRPr lang="en-US"/>
          </a:p>
        </p:txBody>
      </p:sp>
    </p:spTree>
    <p:extLst>
      <p:ext uri="{BB962C8B-B14F-4D97-AF65-F5344CB8AC3E}">
        <p14:creationId xmlns:p14="http://schemas.microsoft.com/office/powerpoint/2010/main" val="364367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03604-D52D-4A27-8F07-90087FD93C88}"/>
              </a:ext>
            </a:extLst>
          </p:cNvPr>
          <p:cNvSpPr>
            <a:spLocks noGrp="1"/>
          </p:cNvSpPr>
          <p:nvPr>
            <p:ph type="title"/>
          </p:nvPr>
        </p:nvSpPr>
        <p:spPr>
          <a:xfrm>
            <a:off x="628650" y="365126"/>
            <a:ext cx="7886700" cy="1325563"/>
          </a:xfrm>
        </p:spPr>
        <p:txBody>
          <a:bodyPr anchor="ctr">
            <a:normAutofit/>
          </a:bodyPr>
          <a:lstStyle/>
          <a:p>
            <a:r>
              <a:rPr lang="en-US" altLang="zh-CN" dirty="0"/>
              <a:t>8.1 </a:t>
            </a:r>
            <a:r>
              <a:rPr lang="zh-CN" altLang="en-US" dirty="0"/>
              <a:t>资产组合基本原理</a:t>
            </a:r>
            <a:endParaRPr lang="en-US" dirty="0"/>
          </a:p>
        </p:txBody>
      </p:sp>
      <p:sp>
        <p:nvSpPr>
          <p:cNvPr id="4" name="Date Placeholder 3">
            <a:extLst>
              <a:ext uri="{FF2B5EF4-FFF2-40B4-BE49-F238E27FC236}">
                <a16:creationId xmlns:a16="http://schemas.microsoft.com/office/drawing/2014/main" id="{52531823-B044-4457-AB4E-89785B2729D3}"/>
              </a:ext>
            </a:extLst>
          </p:cNvPr>
          <p:cNvSpPr>
            <a:spLocks noGrp="1"/>
          </p:cNvSpPr>
          <p:nvPr>
            <p:ph type="dt" sz="half" idx="10"/>
          </p:nvPr>
        </p:nvSpPr>
        <p:spPr>
          <a:xfrm>
            <a:off x="628650" y="6356351"/>
            <a:ext cx="2057400" cy="365125"/>
          </a:xfrm>
        </p:spPr>
        <p:txBody>
          <a:bodyPr anchor="ctr">
            <a:normAutofit/>
          </a:bodyPr>
          <a:lstStyle/>
          <a:p>
            <a:pPr>
              <a:spcAft>
                <a:spcPts val="600"/>
              </a:spcAft>
            </a:pPr>
            <a:fld id="{9EF1C94F-B786-40D6-AE14-28BF03D03DE6}" type="datetime1">
              <a:rPr lang="en-US" smtClean="0"/>
              <a:pPr>
                <a:spcAft>
                  <a:spcPts val="600"/>
                </a:spcAft>
              </a:pPr>
              <a:t>6/18/2020</a:t>
            </a:fld>
            <a:endParaRPr lang="en-US"/>
          </a:p>
        </p:txBody>
      </p:sp>
      <p:sp>
        <p:nvSpPr>
          <p:cNvPr id="14" name="Footer Placeholder 4">
            <a:extLst>
              <a:ext uri="{FF2B5EF4-FFF2-40B4-BE49-F238E27FC236}">
                <a16:creationId xmlns:a16="http://schemas.microsoft.com/office/drawing/2014/main" id="{0AD5CF1B-52D9-4DAF-9BF5-5C0C37186F27}"/>
              </a:ext>
            </a:extLst>
          </p:cNvPr>
          <p:cNvSpPr>
            <a:spLocks noGrp="1"/>
          </p:cNvSpPr>
          <p:nvPr>
            <p:ph type="ftr" sz="quarter" idx="11"/>
          </p:nvPr>
        </p:nvSpPr>
        <p:spPr>
          <a:xfrm>
            <a:off x="3028950" y="6356351"/>
            <a:ext cx="3086100" cy="365125"/>
          </a:xfrm>
        </p:spPr>
        <p:txBody>
          <a:bodyPr/>
          <a:lstStyle/>
          <a:p>
            <a:endParaRPr lang="en-US"/>
          </a:p>
        </p:txBody>
      </p:sp>
      <p:sp>
        <p:nvSpPr>
          <p:cNvPr id="6" name="Slide Number Placeholder 5">
            <a:extLst>
              <a:ext uri="{FF2B5EF4-FFF2-40B4-BE49-F238E27FC236}">
                <a16:creationId xmlns:a16="http://schemas.microsoft.com/office/drawing/2014/main" id="{FD30BBE3-2BC0-4622-9B6A-1BFD4C33E371}"/>
              </a:ext>
            </a:extLst>
          </p:cNvPr>
          <p:cNvSpPr>
            <a:spLocks noGrp="1"/>
          </p:cNvSpPr>
          <p:nvPr>
            <p:ph type="sldNum" sz="quarter" idx="12"/>
          </p:nvPr>
        </p:nvSpPr>
        <p:spPr>
          <a:xfrm>
            <a:off x="6457950" y="6356351"/>
            <a:ext cx="2057400" cy="365125"/>
          </a:xfrm>
        </p:spPr>
        <p:txBody>
          <a:bodyPr anchor="ctr">
            <a:normAutofit/>
          </a:bodyPr>
          <a:lstStyle/>
          <a:p>
            <a:pPr>
              <a:spcAft>
                <a:spcPts val="600"/>
              </a:spcAft>
            </a:pPr>
            <a:fld id="{143B7719-333B-4A5F-95C8-9D8D967B64BA}" type="slidenum">
              <a:rPr lang="en-US" smtClean="0"/>
              <a:pPr>
                <a:spcAft>
                  <a:spcPts val="600"/>
                </a:spcAft>
              </a:pPr>
              <a:t>5</a:t>
            </a:fld>
            <a:endParaRPr lang="en-US"/>
          </a:p>
        </p:txBody>
      </p:sp>
      <p:sp>
        <p:nvSpPr>
          <p:cNvPr id="11" name="Content Placeholder 10">
            <a:extLst>
              <a:ext uri="{FF2B5EF4-FFF2-40B4-BE49-F238E27FC236}">
                <a16:creationId xmlns:a16="http://schemas.microsoft.com/office/drawing/2014/main" id="{BEEF8932-4D27-4277-83CE-D447184FA4BF}"/>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8.1.1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资产组合的基本概念</a:t>
            </a:r>
            <a:endParaRPr kumimoji="0" lang="en-US" altLang="zh-CN"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现代投资组合理论</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归纳了理性投资者如何利用</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分散</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投资来优化他们的投资组合。</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现代投资组合理论（</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MPT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）或均值</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方差分析是用于组合资产组合的数学框架，使得对于</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给定的</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风险水平，预期收益</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最大化</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在理论中，资产的报酬是一个</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随机变量</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Sylfaen"/>
                <a:ea typeface="Times New Roman" panose="02020603050405020304" pitchFamily="18" charset="0"/>
                <a:cs typeface="+mn-cs"/>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既然一个投资组合是资产的加权组合，投资组合的报酬也应该是一个随机变量，投资组合的回报因此有一个</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期望值</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和一个</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变异数</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在模型中，风险为投资组合报酬的</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标准差</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Sylfaen"/>
                <a:ea typeface="Times New Roman" panose="02020603050405020304" pitchFamily="18" charset="0"/>
                <a:cs typeface="+mn-cs"/>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近些年来</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MPT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的基本假设受到了行为经济学的广泛挑战。</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184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59C3887-1F4F-427A-AEEC-444D4DDB00D3}"/>
              </a:ext>
            </a:extLst>
          </p:cNvPr>
          <p:cNvSpPr>
            <a:spLocks noGrp="1"/>
          </p:cNvSpPr>
          <p:nvPr>
            <p:ph idx="1"/>
          </p:nvPr>
        </p:nvSpPr>
        <p:spPr/>
        <p:txBody>
          <a:bodyPr/>
          <a:lstStyle/>
          <a:p>
            <a:r>
              <a:rPr lang="zh-CN" altLang="en-US" dirty="0"/>
              <a:t>如何构建资产组合</a:t>
            </a:r>
            <a:endParaRPr lang="en-US" altLang="zh-CN" dirty="0"/>
          </a:p>
          <a:p>
            <a:endParaRPr lang="en-US" altLang="zh-CN" dirty="0"/>
          </a:p>
          <a:p>
            <a:pPr marL="0" indent="0">
              <a:buNone/>
            </a:pPr>
            <a:r>
              <a:rPr lang="zh-CN" altLang="en-US" dirty="0">
                <a:hlinkClick r:id="rId2" action="ppaction://hlinksldjump"/>
              </a:rPr>
              <a:t>返回</a:t>
            </a:r>
            <a:r>
              <a:rPr lang="en-US" altLang="zh-CN" dirty="0">
                <a:hlinkClick r:id="rId2" action="ppaction://hlinksldjump"/>
              </a:rPr>
              <a:t>8.2</a:t>
            </a:r>
            <a:endParaRPr lang="en-US" altLang="zh-CN" dirty="0"/>
          </a:p>
          <a:p>
            <a:endParaRPr lang="en-US" dirty="0"/>
          </a:p>
        </p:txBody>
      </p:sp>
      <p:sp>
        <p:nvSpPr>
          <p:cNvPr id="4" name="Date Placeholder 3">
            <a:extLst>
              <a:ext uri="{FF2B5EF4-FFF2-40B4-BE49-F238E27FC236}">
                <a16:creationId xmlns:a16="http://schemas.microsoft.com/office/drawing/2014/main" id="{07A451FA-63F8-44A2-8779-B54F890D5077}"/>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5" name="Footer Placeholder 4">
            <a:extLst>
              <a:ext uri="{FF2B5EF4-FFF2-40B4-BE49-F238E27FC236}">
                <a16:creationId xmlns:a16="http://schemas.microsoft.com/office/drawing/2014/main" id="{61CF5518-056D-4AB9-B453-3CB5217EE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984CB-D89F-490F-B580-99984D28882A}"/>
              </a:ext>
            </a:extLst>
          </p:cNvPr>
          <p:cNvSpPr>
            <a:spLocks noGrp="1"/>
          </p:cNvSpPr>
          <p:nvPr>
            <p:ph type="sldNum" sz="quarter" idx="12"/>
          </p:nvPr>
        </p:nvSpPr>
        <p:spPr/>
        <p:txBody>
          <a:bodyPr/>
          <a:lstStyle/>
          <a:p>
            <a:fld id="{143B7719-333B-4A5F-95C8-9D8D967B64BA}" type="slidenum">
              <a:rPr lang="en-US" smtClean="0"/>
              <a:t>6</a:t>
            </a:fld>
            <a:endParaRPr lang="en-US"/>
          </a:p>
        </p:txBody>
      </p:sp>
      <p:pic>
        <p:nvPicPr>
          <p:cNvPr id="8" name="Content Placeholder 6" descr="Image result for é©¬ç§ç»´è¨æèµç»å">
            <a:extLst>
              <a:ext uri="{FF2B5EF4-FFF2-40B4-BE49-F238E27FC236}">
                <a16:creationId xmlns:a16="http://schemas.microsoft.com/office/drawing/2014/main" id="{FD989649-66A2-4A48-ADA4-7BAE2D1D7CC8}"/>
              </a:ext>
            </a:extLst>
          </p:cNvPr>
          <p:cNvPicPr>
            <a:picLocks/>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tretch/>
        </p:blipFill>
        <p:spPr bwMode="auto">
          <a:xfrm>
            <a:off x="1391955" y="2323241"/>
            <a:ext cx="6360090" cy="38537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58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AE5B63-7832-45F5-9441-B1D03D0CAE3F}"/>
              </a:ext>
            </a:extLst>
          </p:cNvPr>
          <p:cNvSpPr>
            <a:spLocks noGrp="1"/>
          </p:cNvSpPr>
          <p:nvPr>
            <p:ph idx="1"/>
          </p:nvPr>
        </p:nvSpPr>
        <p:spPr/>
        <p:txBody>
          <a:bodyPr/>
          <a:lstStyle/>
          <a:p>
            <a:r>
              <a:rPr lang="en-US" altLang="zh-CN" dirty="0"/>
              <a:t>8.1.2 </a:t>
            </a:r>
            <a:r>
              <a:rPr lang="zh-CN" altLang="en-US" dirty="0"/>
              <a:t>风险与回报</a:t>
            </a:r>
            <a:endParaRPr lang="en-US" altLang="zh-CN" dirty="0"/>
          </a:p>
          <a:p>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现代投资组合理论假定投资者为</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规避风险</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Risk Averse</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）的投资者。如果两个资产拥有相同预期回报，投资者会选择其中风险小的那一个。</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只有在获得更高预期回报的前提下，投资者才会承担更大风险。换句话说，如果一个投资者想要获取更大回报，他（她）就必须接受更大的风险。</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一个理性投资者会在几个拥有相同预期回报的投资组合中间选择其中</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风险最小</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的那一个投资组合。另一种情况是如果几个投资组合拥有相同的投资风险，投资者会选择</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预期回报最高</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的那一个。</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这样的投资组合被称为</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最佳投资组合</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Efficient Portfolio</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D2D5D660-1527-4FA8-B193-E97084A2265C}"/>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D53E4163-720B-48E8-8681-0A2C589F93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1EC26-F130-4F7B-BDBF-1029272069E0}"/>
              </a:ext>
            </a:extLst>
          </p:cNvPr>
          <p:cNvSpPr>
            <a:spLocks noGrp="1"/>
          </p:cNvSpPr>
          <p:nvPr>
            <p:ph type="sldNum" sz="quarter" idx="12"/>
          </p:nvPr>
        </p:nvSpPr>
        <p:spPr/>
        <p:txBody>
          <a:bodyPr/>
          <a:lstStyle/>
          <a:p>
            <a:fld id="{143B7719-333B-4A5F-95C8-9D8D967B64BA}" type="slidenum">
              <a:rPr lang="en-US" smtClean="0"/>
              <a:t>7</a:t>
            </a:fld>
            <a:endParaRPr lang="en-US"/>
          </a:p>
        </p:txBody>
      </p:sp>
    </p:spTree>
    <p:extLst>
      <p:ext uri="{BB962C8B-B14F-4D97-AF65-F5344CB8AC3E}">
        <p14:creationId xmlns:p14="http://schemas.microsoft.com/office/powerpoint/2010/main" val="118764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77F1C7-8D50-4E5C-BB5B-404124F64231}"/>
              </a:ext>
            </a:extLst>
          </p:cNvPr>
          <p:cNvSpPr>
            <a:spLocks noGrp="1"/>
          </p:cNvSpPr>
          <p:nvPr>
            <p:ph idx="1"/>
          </p:nvPr>
        </p:nvSpPr>
        <p:spPr/>
        <p:txBody>
          <a:bodyPr/>
          <a:lstStyle/>
          <a:p>
            <a:r>
              <a:rPr lang="en-US" altLang="zh-CN" dirty="0"/>
              <a:t>8.1.3 </a:t>
            </a:r>
            <a:r>
              <a:rPr lang="zh-CN" altLang="en-US" dirty="0"/>
              <a:t>资产组合是时间序列</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Sylfaen"/>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收盘价是一个时间序列</a:t>
            </a:r>
            <a:endParaRPr kumimoji="0" lang="en-US" sz="2000" b="0" i="0" u="none" strike="noStrike" kern="1200" cap="none" spc="0" normalizeH="0" baseline="0" noProof="0" dirty="0">
              <a:ln>
                <a:noFill/>
              </a:ln>
              <a:solidFill>
                <a:prstClr val="black"/>
              </a:solidFill>
              <a:effectLst/>
              <a:uLnTx/>
              <a:uFillTx/>
              <a:latin typeface="Sylfaen"/>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收益率是一个时间序列</a:t>
            </a:r>
            <a:endParaRPr kumimoji="0" lang="en-US" sz="2000" b="0" i="0" u="none" strike="noStrike" kern="1200" cap="none" spc="0" normalizeH="0" baseline="0" noProof="0" dirty="0">
              <a:ln>
                <a:noFill/>
              </a:ln>
              <a:solidFill>
                <a:prstClr val="black"/>
              </a:solidFill>
              <a:effectLst/>
              <a:uLnTx/>
              <a:uFillTx/>
              <a:latin typeface="Sylfaen"/>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收益率是价格的一阶差分</a:t>
            </a:r>
            <a:endParaRPr kumimoji="0" lang="en-US" altLang="zh-CN" sz="2000" b="0" i="0" u="none" strike="noStrike" kern="1200" cap="none" spc="0" normalizeH="0" baseline="0" noProof="0" dirty="0">
              <a:ln>
                <a:noFill/>
              </a:ln>
              <a:solidFill>
                <a:prstClr val="black"/>
              </a:solidFill>
              <a:effectLst/>
              <a:uLnTx/>
              <a:uFillTx/>
              <a:latin typeface="Sylfaen"/>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Sylfaen"/>
              <a:ea typeface="宋体"/>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前沿算法</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LSTM,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小波分析</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随机过程</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HMM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ylfaen"/>
                <a:ea typeface="宋体"/>
                <a:cs typeface="+mn-cs"/>
              </a:rPr>
              <a:t>LSTM</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是通过循环神经网络</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实现时间序列的非线性预测</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小波分析是利用</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FFT</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变换</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将收益率序列近似为不同正弦波的叠加</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将价格看成几何布朗运动</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计算未来价格状态的概率</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ylfaen"/>
                <a:ea typeface="宋体"/>
                <a:cs typeface="+mn-cs"/>
              </a:rPr>
              <a:t>HMM</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假设股票存在几种内在状态</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 </a:t>
            </a:r>
            <a:r>
              <a:rPr kumimoji="0" lang="zh-CN" altLang="en-US" sz="2000" b="0" i="0" u="none" strike="noStrike" kern="1200" cap="none" spc="0" normalizeH="0" baseline="0" noProof="0" dirty="0">
                <a:ln>
                  <a:noFill/>
                </a:ln>
                <a:solidFill>
                  <a:prstClr val="black"/>
                </a:solidFill>
                <a:effectLst/>
                <a:uLnTx/>
                <a:uFillTx/>
                <a:latin typeface="Sylfaen"/>
                <a:ea typeface="宋体"/>
                <a:cs typeface="+mn-cs"/>
              </a:rPr>
              <a:t>预测最可能的观测状态</a:t>
            </a:r>
            <a:r>
              <a:rPr kumimoji="0" lang="en-US" altLang="zh-CN" sz="2000" b="0" i="0" u="none" strike="noStrike" kern="1200" cap="none" spc="0" normalizeH="0" baseline="0" noProof="0" dirty="0">
                <a:ln>
                  <a:noFill/>
                </a:ln>
                <a:solidFill>
                  <a:prstClr val="black"/>
                </a:solidFill>
                <a:effectLst/>
                <a:uLnTx/>
                <a:uFillTx/>
                <a:latin typeface="Sylfaen"/>
                <a:ea typeface="宋体"/>
                <a:cs typeface="+mn-cs"/>
              </a:rPr>
              <a:t>.</a:t>
            </a:r>
            <a:endParaRPr kumimoji="0" lang="en-US" sz="2000" b="0" i="0" u="none" strike="noStrike" kern="1200" cap="none" spc="0" normalizeH="0" baseline="0" noProof="0" dirty="0">
              <a:ln>
                <a:noFill/>
              </a:ln>
              <a:solidFill>
                <a:prstClr val="black"/>
              </a:solidFill>
              <a:effectLst/>
              <a:uLnTx/>
              <a:uFillTx/>
              <a:latin typeface="Sylfaen"/>
              <a:ea typeface="宋体"/>
              <a:cs typeface="+mn-cs"/>
            </a:endParaRPr>
          </a:p>
          <a:p>
            <a:endParaRPr lang="en-US" dirty="0"/>
          </a:p>
        </p:txBody>
      </p:sp>
      <p:sp>
        <p:nvSpPr>
          <p:cNvPr id="3" name="Date Placeholder 2">
            <a:extLst>
              <a:ext uri="{FF2B5EF4-FFF2-40B4-BE49-F238E27FC236}">
                <a16:creationId xmlns:a16="http://schemas.microsoft.com/office/drawing/2014/main" id="{278C65C5-3F62-474A-B44B-A9883769980F}"/>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253575AD-C259-4384-854F-20C85FACF5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C520A-EB46-4933-9E77-BAC5ABF20CB0}"/>
              </a:ext>
            </a:extLst>
          </p:cNvPr>
          <p:cNvSpPr>
            <a:spLocks noGrp="1"/>
          </p:cNvSpPr>
          <p:nvPr>
            <p:ph type="sldNum" sz="quarter" idx="12"/>
          </p:nvPr>
        </p:nvSpPr>
        <p:spPr/>
        <p:txBody>
          <a:bodyPr/>
          <a:lstStyle/>
          <a:p>
            <a:fld id="{143B7719-333B-4A5F-95C8-9D8D967B64BA}" type="slidenum">
              <a:rPr lang="en-US" smtClean="0"/>
              <a:t>8</a:t>
            </a:fld>
            <a:endParaRPr lang="en-US"/>
          </a:p>
        </p:txBody>
      </p:sp>
    </p:spTree>
    <p:extLst>
      <p:ext uri="{BB962C8B-B14F-4D97-AF65-F5344CB8AC3E}">
        <p14:creationId xmlns:p14="http://schemas.microsoft.com/office/powerpoint/2010/main" val="123871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EB5768-D8D4-44E9-B829-BF158450373E}"/>
              </a:ext>
            </a:extLst>
          </p:cNvPr>
          <p:cNvSpPr>
            <a:spLocks noGrp="1"/>
          </p:cNvSpPr>
          <p:nvPr>
            <p:ph idx="1"/>
          </p:nvPr>
        </p:nvSpPr>
        <p:spPr/>
        <p:txBody>
          <a:bodyPr/>
          <a:lstStyle/>
          <a:p>
            <a:r>
              <a:rPr lang="zh-CN" altLang="en-US" dirty="0"/>
              <a:t>为什么要分散化</a:t>
            </a:r>
            <a:r>
              <a:rPr lang="en-US" altLang="zh-CN" dirty="0"/>
              <a:t>?</a:t>
            </a:r>
          </a:p>
          <a:p>
            <a:endParaRPr lang="en-US" dirty="0"/>
          </a:p>
        </p:txBody>
      </p:sp>
      <p:sp>
        <p:nvSpPr>
          <p:cNvPr id="3" name="Date Placeholder 2">
            <a:extLst>
              <a:ext uri="{FF2B5EF4-FFF2-40B4-BE49-F238E27FC236}">
                <a16:creationId xmlns:a16="http://schemas.microsoft.com/office/drawing/2014/main" id="{B39456B5-572E-4E85-8A51-C217F051D6FD}"/>
              </a:ext>
            </a:extLst>
          </p:cNvPr>
          <p:cNvSpPr>
            <a:spLocks noGrp="1"/>
          </p:cNvSpPr>
          <p:nvPr>
            <p:ph type="dt" sz="half" idx="10"/>
          </p:nvPr>
        </p:nvSpPr>
        <p:spPr/>
        <p:txBody>
          <a:bodyPr/>
          <a:lstStyle/>
          <a:p>
            <a:fld id="{063EC19C-2EED-4B0C-BB29-592B2CB2F220}" type="datetime1">
              <a:rPr lang="en-US" smtClean="0"/>
              <a:t>6/18/2020</a:t>
            </a:fld>
            <a:endParaRPr lang="en-US"/>
          </a:p>
        </p:txBody>
      </p:sp>
      <p:sp>
        <p:nvSpPr>
          <p:cNvPr id="4" name="Footer Placeholder 3">
            <a:extLst>
              <a:ext uri="{FF2B5EF4-FFF2-40B4-BE49-F238E27FC236}">
                <a16:creationId xmlns:a16="http://schemas.microsoft.com/office/drawing/2014/main" id="{51A73217-A57B-45BF-9A42-A45A23EED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7274C-B86D-4100-B922-25E15E69C1D8}"/>
              </a:ext>
            </a:extLst>
          </p:cNvPr>
          <p:cNvSpPr>
            <a:spLocks noGrp="1"/>
          </p:cNvSpPr>
          <p:nvPr>
            <p:ph type="sldNum" sz="quarter" idx="12"/>
          </p:nvPr>
        </p:nvSpPr>
        <p:spPr/>
        <p:txBody>
          <a:bodyPr/>
          <a:lstStyle/>
          <a:p>
            <a:fld id="{143B7719-333B-4A5F-95C8-9D8D967B64BA}" type="slidenum">
              <a:rPr lang="en-US" smtClean="0"/>
              <a:t>9</a:t>
            </a:fld>
            <a:endParaRPr lang="en-US"/>
          </a:p>
        </p:txBody>
      </p:sp>
      <p:pic>
        <p:nvPicPr>
          <p:cNvPr id="6" name="Picture 2" descr="网络课件">
            <a:extLst>
              <a:ext uri="{FF2B5EF4-FFF2-40B4-BE49-F238E27FC236}">
                <a16:creationId xmlns:a16="http://schemas.microsoft.com/office/drawing/2014/main" id="{5C845C76-4B2D-4475-A327-52BA4CF3C0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9096" y="1825625"/>
            <a:ext cx="6205807" cy="4351338"/>
          </a:xfrm>
          <a:prstGeom prst="rect">
            <a:avLst/>
          </a:prstGeom>
          <a:solidFill>
            <a:srgbClr val="FFFFFF"/>
          </a:solidFill>
        </p:spPr>
      </p:pic>
    </p:spTree>
    <p:extLst>
      <p:ext uri="{BB962C8B-B14F-4D97-AF65-F5344CB8AC3E}">
        <p14:creationId xmlns:p14="http://schemas.microsoft.com/office/powerpoint/2010/main" val="3664564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Sylfaen"/>
        <a:ea typeface="黑体"/>
        <a:cs typeface=""/>
      </a:majorFont>
      <a:minorFont>
        <a:latin typeface="Sylfaen"/>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amer-SuperBrief - Copy.potx" id="{0FE05E5E-4F23-46EF-9A36-8C6041D7ECCC}" vid="{1B2A811E-A3E9-43F8-87FB-9613213EC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Lixin</Template>
  <TotalTime>1103</TotalTime>
  <Words>3547</Words>
  <Application>Microsoft Office PowerPoint</Application>
  <PresentationFormat>On-screen Show (4:3)</PresentationFormat>
  <Paragraphs>294</Paragraphs>
  <Slides>32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32</vt:i4>
      </vt:variant>
      <vt:variant>
        <vt:lpstr>Custom Shows</vt:lpstr>
      </vt:variant>
      <vt:variant>
        <vt:i4>5</vt:i4>
      </vt:variant>
    </vt:vector>
  </HeadingPairs>
  <TitlesOfParts>
    <vt:vector size="48" baseType="lpstr">
      <vt:lpstr>等线</vt:lpstr>
      <vt:lpstr>楷体</vt:lpstr>
      <vt:lpstr>宋体</vt:lpstr>
      <vt:lpstr>Arial</vt:lpstr>
      <vt:lpstr>Calibri</vt:lpstr>
      <vt:lpstr>Cambria Math</vt:lpstr>
      <vt:lpstr>Sylfaen</vt:lpstr>
      <vt:lpstr>Tahoma</vt:lpstr>
      <vt:lpstr>Times New Roman</vt:lpstr>
      <vt:lpstr>Wingdings</vt:lpstr>
      <vt:lpstr>Office Theme</vt:lpstr>
      <vt:lpstr>《Matlab金融计算与金融数据处理》</vt:lpstr>
      <vt:lpstr>PowerPoint Presentation</vt:lpstr>
      <vt:lpstr>第八章 资产组合计算</vt:lpstr>
      <vt:lpstr>要点</vt:lpstr>
      <vt:lpstr>8.1 资产组合基本原理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8.2 资产组合评价指标</vt:lpstr>
      <vt:lpstr>PowerPoint Presentation</vt:lpstr>
      <vt:lpstr>PowerPoint Presentation</vt:lpstr>
      <vt:lpstr>PowerPoint Presentation</vt:lpstr>
      <vt:lpstr>8.3 资产组合的最大跌幅</vt:lpstr>
      <vt:lpstr>PowerPoint Presentation</vt:lpstr>
      <vt:lpstr>PowerPoint Presentation</vt:lpstr>
      <vt:lpstr>PowerPoint Presentation</vt:lpstr>
      <vt:lpstr>PowerPoint Presentation</vt:lpstr>
      <vt:lpstr>8.4 资产组合的有效前沿 </vt:lpstr>
      <vt:lpstr>PowerPoint Presentation</vt:lpstr>
      <vt:lpstr>PowerPoint Presentation</vt:lpstr>
      <vt:lpstr>PowerPoint Presentation</vt:lpstr>
      <vt:lpstr>8.5 线性规划求解资产组合问题</vt:lpstr>
      <vt:lpstr>PowerPoint Presentation</vt:lpstr>
      <vt:lpstr>8.6 资本资产定价模型</vt:lpstr>
      <vt:lpstr>PowerPoint Presentation</vt:lpstr>
      <vt:lpstr>8.7 Monte-Carlo模拟多资产组合</vt:lpstr>
      <vt:lpstr>PowerPoint Presentation</vt:lpstr>
      <vt:lpstr>Custom Show 1</vt:lpstr>
      <vt:lpstr>Custom Show 2</vt:lpstr>
      <vt:lpstr>Custom Show 3</vt:lpstr>
      <vt:lpstr>Custom Show 4</vt:lpstr>
      <vt:lpstr>Custom Show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《Matlab金融计算与金融数据处理》</dc:title>
  <dc:creator>Lu Cloudy</dc:creator>
  <cp:lastModifiedBy>Lu Cloudy</cp:lastModifiedBy>
  <cp:revision>20</cp:revision>
  <dcterms:created xsi:type="dcterms:W3CDTF">2020-05-11T14:43:08Z</dcterms:created>
  <dcterms:modified xsi:type="dcterms:W3CDTF">2020-06-18T02:58:53Z</dcterms:modified>
</cp:coreProperties>
</file>