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3" r:id="rId3"/>
    <p:sldId id="418" r:id="rId4"/>
    <p:sldId id="450" r:id="rId5"/>
    <p:sldId id="451" r:id="rId6"/>
    <p:sldId id="444" r:id="rId7"/>
    <p:sldId id="440" r:id="rId8"/>
    <p:sldId id="398" r:id="rId9"/>
    <p:sldId id="423" r:id="rId10"/>
    <p:sldId id="447" r:id="rId11"/>
    <p:sldId id="394" r:id="rId12"/>
    <p:sldId id="413" r:id="rId13"/>
    <p:sldId id="445" r:id="rId14"/>
    <p:sldId id="446" r:id="rId15"/>
    <p:sldId id="432" r:id="rId16"/>
    <p:sldId id="430" r:id="rId17"/>
    <p:sldId id="431" r:id="rId18"/>
    <p:sldId id="438" r:id="rId19"/>
    <p:sldId id="422" r:id="rId20"/>
    <p:sldId id="390" r:id="rId21"/>
    <p:sldId id="420" r:id="rId22"/>
    <p:sldId id="421" r:id="rId23"/>
    <p:sldId id="419" r:id="rId24"/>
    <p:sldId id="356" r:id="rId25"/>
    <p:sldId id="449" r:id="rId26"/>
    <p:sldId id="359" r:id="rId27"/>
    <p:sldId id="358" r:id="rId28"/>
    <p:sldId id="357" r:id="rId29"/>
    <p:sldId id="415" r:id="rId30"/>
    <p:sldId id="428" r:id="rId31"/>
    <p:sldId id="399" r:id="rId32"/>
    <p:sldId id="452" r:id="rId33"/>
    <p:sldId id="45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9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3" autoAdjust="0"/>
    <p:restoredTop sz="63857" autoAdjust="0"/>
  </p:normalViewPr>
  <p:slideViewPr>
    <p:cSldViewPr snapToGrid="0">
      <p:cViewPr>
        <p:scale>
          <a:sx n="65" d="100"/>
          <a:sy n="65" d="100"/>
        </p:scale>
        <p:origin x="-230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ushikv:Desktop:SOSP:SOSP11_throughpu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ushikv:Desktop:SOSP:SOSP11_throughpu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180880798991"/>
          <c:y val="5.57122708039492E-2"/>
          <c:w val="0.87341795343763895"/>
          <c:h val="0.68671856779538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Graph!$C$50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Graph!$E$51:$E$54</c:f>
                <c:numCache>
                  <c:formatCode>General</c:formatCode>
                  <c:ptCount val="4"/>
                  <c:pt idx="0">
                    <c:v>0.14000000000000001</c:v>
                  </c:pt>
                  <c:pt idx="1">
                    <c:v>0.47</c:v>
                  </c:pt>
                  <c:pt idx="2">
                    <c:v>0</c:v>
                  </c:pt>
                  <c:pt idx="3">
                    <c:v>0.22</c:v>
                  </c:pt>
                </c:numCache>
              </c:numRef>
            </c:plus>
            <c:minus>
              <c:numRef>
                <c:f>Graph!$E$51:$E$54</c:f>
                <c:numCache>
                  <c:formatCode>General</c:formatCode>
                  <c:ptCount val="4"/>
                  <c:pt idx="0">
                    <c:v>0.14000000000000001</c:v>
                  </c:pt>
                  <c:pt idx="1">
                    <c:v>0.47</c:v>
                  </c:pt>
                  <c:pt idx="2">
                    <c:v>0</c:v>
                  </c:pt>
                  <c:pt idx="3">
                    <c:v>0.22</c:v>
                  </c:pt>
                </c:numCache>
              </c:numRef>
            </c:minus>
          </c:errBars>
          <c:cat>
            <c:strRef>
              <c:f>Graph!$A$51:$B$54</c:f>
              <c:strCache>
                <c:ptCount val="4"/>
                <c:pt idx="0">
                  <c:v>pbzip2</c:v>
                </c:pt>
                <c:pt idx="1">
                  <c:v>pfscan</c:v>
                </c:pt>
                <c:pt idx="2">
                  <c:v>apache</c:v>
                </c:pt>
                <c:pt idx="3">
                  <c:v>mysql</c:v>
                </c:pt>
              </c:strCache>
            </c:strRef>
          </c:cat>
          <c:val>
            <c:numRef>
              <c:f>Graph!$C$51:$C$54</c:f>
              <c:numCache>
                <c:formatCode>General</c:formatCode>
                <c:ptCount val="4"/>
                <c:pt idx="0" formatCode="0.00">
                  <c:v>57.85</c:v>
                </c:pt>
                <c:pt idx="1">
                  <c:v>105.81</c:v>
                </c:pt>
                <c:pt idx="2">
                  <c:v>32.54</c:v>
                </c:pt>
                <c:pt idx="3">
                  <c:v>31.73</c:v>
                </c:pt>
              </c:numCache>
            </c:numRef>
          </c:val>
        </c:ser>
        <c:ser>
          <c:idx val="1"/>
          <c:order val="1"/>
          <c:tx>
            <c:strRef>
              <c:f>Graph!$D$50</c:f>
              <c:strCache>
                <c:ptCount val="1"/>
                <c:pt idx="0">
                  <c:v>Frost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Graph!$F$51:$F$54</c:f>
                <c:numCache>
                  <c:formatCode>General</c:formatCode>
                  <c:ptCount val="4"/>
                  <c:pt idx="0">
                    <c:v>0.43</c:v>
                  </c:pt>
                  <c:pt idx="1">
                    <c:v>0.86</c:v>
                  </c:pt>
                  <c:pt idx="2">
                    <c:v>0.05</c:v>
                  </c:pt>
                  <c:pt idx="3">
                    <c:v>0.32</c:v>
                  </c:pt>
                </c:numCache>
              </c:numRef>
            </c:plus>
            <c:minus>
              <c:numRef>
                <c:f>Graph!$F$51:$F$54</c:f>
                <c:numCache>
                  <c:formatCode>General</c:formatCode>
                  <c:ptCount val="4"/>
                  <c:pt idx="0">
                    <c:v>0.43</c:v>
                  </c:pt>
                  <c:pt idx="1">
                    <c:v>0.86</c:v>
                  </c:pt>
                  <c:pt idx="2">
                    <c:v>0.05</c:v>
                  </c:pt>
                  <c:pt idx="3">
                    <c:v>0.32</c:v>
                  </c:pt>
                </c:numCache>
              </c:numRef>
            </c:minus>
          </c:errBars>
          <c:cat>
            <c:strRef>
              <c:f>Graph!$A$51:$B$54</c:f>
              <c:strCache>
                <c:ptCount val="4"/>
                <c:pt idx="0">
                  <c:v>pbzip2</c:v>
                </c:pt>
                <c:pt idx="1">
                  <c:v>pfscan</c:v>
                </c:pt>
                <c:pt idx="2">
                  <c:v>apache</c:v>
                </c:pt>
                <c:pt idx="3">
                  <c:v>mysql</c:v>
                </c:pt>
              </c:strCache>
            </c:strRef>
          </c:cat>
          <c:val>
            <c:numRef>
              <c:f>Graph!$D$51:$D$54</c:f>
              <c:numCache>
                <c:formatCode>General</c:formatCode>
                <c:ptCount val="4"/>
                <c:pt idx="0">
                  <c:v>62.73</c:v>
                </c:pt>
                <c:pt idx="1">
                  <c:v>117.97</c:v>
                </c:pt>
                <c:pt idx="2">
                  <c:v>32.56</c:v>
                </c:pt>
                <c:pt idx="3">
                  <c:v>35.119999999999997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026496"/>
        <c:axId val="75895936"/>
      </c:barChart>
      <c:catAx>
        <c:axId val="880264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75895936"/>
        <c:crosses val="autoZero"/>
        <c:auto val="1"/>
        <c:lblAlgn val="ctr"/>
        <c:lblOffset val="100"/>
        <c:noMultiLvlLbl val="0"/>
      </c:catAx>
      <c:valAx>
        <c:axId val="75895936"/>
        <c:scaling>
          <c:orientation val="minMax"/>
          <c:max val="1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Runtime (seconds)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88026496"/>
        <c:crosses val="autoZero"/>
        <c:crossBetween val="between"/>
        <c:majorUnit val="25"/>
      </c:valAx>
    </c:plotArea>
    <c:legend>
      <c:legendPos val="b"/>
      <c:layout>
        <c:manualLayout>
          <c:xMode val="edge"/>
          <c:yMode val="edge"/>
          <c:x val="0.39285069691777502"/>
          <c:y val="0.86107314572404103"/>
          <c:w val="0.24512458367826301"/>
          <c:h val="9.4011865773415498E-2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879336028942"/>
          <c:y val="4.8585485854858501E-2"/>
          <c:w val="0.85657820812938901"/>
          <c:h val="0.72679392935661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Graph!$C$87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Graph!$E$88:$E$89</c:f>
                <c:numCache>
                  <c:formatCode>General</c:formatCode>
                  <c:ptCount val="2"/>
                  <c:pt idx="0">
                    <c:v>7.0000000000000007E-2</c:v>
                  </c:pt>
                  <c:pt idx="1">
                    <c:v>0.08</c:v>
                  </c:pt>
                </c:numCache>
              </c:numRef>
            </c:plus>
            <c:minus>
              <c:numRef>
                <c:f>Graph!$E$88:$E$89</c:f>
                <c:numCache>
                  <c:formatCode>General</c:formatCode>
                  <c:ptCount val="2"/>
                  <c:pt idx="0">
                    <c:v>7.0000000000000007E-2</c:v>
                  </c:pt>
                  <c:pt idx="1">
                    <c:v>0.08</c:v>
                  </c:pt>
                </c:numCache>
              </c:numRef>
            </c:minus>
          </c:errBars>
          <c:cat>
            <c:strRef>
              <c:f>Graph!$B$88:$B$89</c:f>
              <c:strCache>
                <c:ptCount val="2"/>
                <c:pt idx="0">
                  <c:v>pbzip2</c:v>
                </c:pt>
                <c:pt idx="1">
                  <c:v>pfscan</c:v>
                </c:pt>
              </c:strCache>
            </c:strRef>
          </c:cat>
          <c:val>
            <c:numRef>
              <c:f>Graph!$C$88:$C$89</c:f>
              <c:numCache>
                <c:formatCode>General</c:formatCode>
                <c:ptCount val="2"/>
                <c:pt idx="0" formatCode="0.00">
                  <c:v>15.9</c:v>
                </c:pt>
                <c:pt idx="1">
                  <c:v>30.54</c:v>
                </c:pt>
              </c:numCache>
            </c:numRef>
          </c:val>
        </c:ser>
        <c:ser>
          <c:idx val="1"/>
          <c:order val="1"/>
          <c:tx>
            <c:strRef>
              <c:f>Graph!$D$87</c:f>
              <c:strCache>
                <c:ptCount val="1"/>
                <c:pt idx="0">
                  <c:v>Frost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errBars>
            <c:errBarType val="both"/>
            <c:errValType val="cust"/>
            <c:noEndCap val="0"/>
            <c:plus>
              <c:numRef>
                <c:f>Graph!$F$88:$F$89</c:f>
                <c:numCache>
                  <c:formatCode>General</c:formatCode>
                  <c:ptCount val="2"/>
                  <c:pt idx="0">
                    <c:v>0.06</c:v>
                  </c:pt>
                  <c:pt idx="1">
                    <c:v>0.17</c:v>
                  </c:pt>
                </c:numCache>
              </c:numRef>
            </c:plus>
            <c:minus>
              <c:numRef>
                <c:f>Graph!$F$88:$F$89</c:f>
                <c:numCache>
                  <c:formatCode>General</c:formatCode>
                  <c:ptCount val="2"/>
                  <c:pt idx="0">
                    <c:v>0.06</c:v>
                  </c:pt>
                  <c:pt idx="1">
                    <c:v>0.17</c:v>
                  </c:pt>
                </c:numCache>
              </c:numRef>
            </c:minus>
          </c:errBars>
          <c:cat>
            <c:strRef>
              <c:f>Graph!$B$88:$B$89</c:f>
              <c:strCache>
                <c:ptCount val="2"/>
                <c:pt idx="0">
                  <c:v>pbzip2</c:v>
                </c:pt>
                <c:pt idx="1">
                  <c:v>pfscan</c:v>
                </c:pt>
              </c:strCache>
            </c:strRef>
          </c:cat>
          <c:val>
            <c:numRef>
              <c:f>Graph!$D$88:$D$89</c:f>
              <c:numCache>
                <c:formatCode>General</c:formatCode>
                <c:ptCount val="2"/>
                <c:pt idx="0">
                  <c:v>36.08</c:v>
                </c:pt>
                <c:pt idx="1">
                  <c:v>89.8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077440"/>
        <c:axId val="90083328"/>
      </c:barChart>
      <c:catAx>
        <c:axId val="900774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90083328"/>
        <c:crosses val="autoZero"/>
        <c:auto val="1"/>
        <c:lblAlgn val="ctr"/>
        <c:lblOffset val="100"/>
        <c:noMultiLvlLbl val="0"/>
      </c:catAx>
      <c:valAx>
        <c:axId val="90083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Runtime</a:t>
                </a:r>
                <a:r>
                  <a:rPr lang="en-US" sz="1800" baseline="0"/>
                  <a:t> (seconds)</a:t>
                </a:r>
                <a:endParaRPr lang="en-US" sz="180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90077440"/>
        <c:crosses val="autoZero"/>
        <c:crossBetween val="between"/>
        <c:majorUnit val="25"/>
        <c:minorUnit val="5"/>
      </c:valAx>
    </c:plotArea>
    <c:legend>
      <c:legendPos val="b"/>
      <c:layout>
        <c:manualLayout>
          <c:xMode val="edge"/>
          <c:yMode val="edge"/>
          <c:x val="0.38891242817620802"/>
          <c:y val="0.85625659799905096"/>
          <c:w val="0.24485959763333001"/>
          <c:h val="9.6787111449193303E-2"/>
        </c:manualLayout>
      </c:layout>
      <c:overlay val="0"/>
      <c:txPr>
        <a:bodyPr/>
        <a:lstStyle/>
        <a:p>
          <a:pPr>
            <a:defRPr sz="18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5D26-F1C2-8746-8676-E15C46C83E73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5E866-EF61-3148-A7F6-F9802A664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AB02A-6672-A84D-AD99-DB1DE186D0DD}" type="datetimeFigureOut">
              <a:rPr lang="en-US" smtClean="0"/>
              <a:pPr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822D9-2B18-4C43-AE7C-A256E121A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9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8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9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DF9D4-00E6-2046-9DF8-2C12D6C873B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822D9-2B18-4C43-AE7C-A256E121A3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714"/>
            <a:ext cx="8229600" cy="50834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40794"/>
            <a:ext cx="8229600" cy="1588"/>
          </a:xfrm>
          <a:prstGeom prst="line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8889"/>
            <a:ext cx="4038600" cy="49972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8889"/>
            <a:ext cx="4038600" cy="49972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940794"/>
            <a:ext cx="8229600" cy="1588"/>
          </a:xfrm>
          <a:prstGeom prst="line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52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5300"/>
            <a:ext cx="4040188" cy="436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52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65300"/>
            <a:ext cx="4041775" cy="436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940794"/>
            <a:ext cx="8229600" cy="1588"/>
          </a:xfrm>
          <a:prstGeom prst="line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Kaushik Veeraraghavan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33B6-1535-5542-BC41-31F1B0B21F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ichigan-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6201719"/>
            <a:ext cx="596568" cy="566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2" y="1114425"/>
            <a:ext cx="7992535" cy="2425188"/>
          </a:xfrm>
        </p:spPr>
        <p:txBody>
          <a:bodyPr>
            <a:normAutofit/>
          </a:bodyPr>
          <a:lstStyle/>
          <a:p>
            <a:r>
              <a:rPr lang="en-US" dirty="0" smtClean="0"/>
              <a:t>Detecting and surviving data races using complementary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70457"/>
            <a:ext cx="7010400" cy="212234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Kaushik </a:t>
            </a:r>
            <a:r>
              <a:rPr lang="en-US" sz="2400" dirty="0" smtClean="0">
                <a:solidFill>
                  <a:srgbClr val="FF0000"/>
                </a:solidFill>
              </a:rPr>
              <a:t>Veeraraghavan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Peter Chen, Jason Flinn, Satish Narayanasamy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University of Michigan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Revised by </a:t>
            </a:r>
            <a:r>
              <a:rPr lang="zh-CN" altLang="en-US" sz="2400" dirty="0">
                <a:solidFill>
                  <a:schemeClr val="tx1"/>
                </a:solidFill>
              </a:rPr>
              <a:t>贺天行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slice the execution in to time-slices called </a:t>
            </a:r>
            <a:r>
              <a:rPr lang="en-US" altLang="zh-CN" dirty="0" err="1" smtClean="0">
                <a:solidFill>
                  <a:srgbClr val="FF0000"/>
                </a:solidFill>
              </a:rPr>
              <a:t>epoches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 three replicas to run each </a:t>
            </a:r>
            <a:r>
              <a:rPr lang="en-US" altLang="zh-CN" dirty="0" err="1" smtClean="0"/>
              <a:t>epoches</a:t>
            </a:r>
            <a:r>
              <a:rPr lang="en-US" altLang="zh-CN" dirty="0"/>
              <a:t> </a:t>
            </a:r>
            <a:r>
              <a:rPr lang="en-US" altLang="zh-CN" dirty="0" smtClean="0"/>
              <a:t>via </a:t>
            </a:r>
            <a:r>
              <a:rPr lang="en-US" altLang="zh-CN" dirty="0">
                <a:solidFill>
                  <a:srgbClr val="FF0000"/>
                </a:solidFill>
              </a:rPr>
              <a:t>complementary </a:t>
            </a:r>
            <a:r>
              <a:rPr lang="en-US" altLang="zh-CN" dirty="0" smtClean="0">
                <a:solidFill>
                  <a:srgbClr val="FF0000"/>
                </a:solidFill>
              </a:rPr>
              <a:t>schedules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 the outcomes to detect and survive data races.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274638"/>
            <a:ext cx="9008533" cy="603437"/>
          </a:xfrm>
        </p:spPr>
        <p:txBody>
          <a:bodyPr>
            <a:noAutofit/>
          </a:bodyPr>
          <a:lstStyle/>
          <a:p>
            <a:r>
              <a:rPr lang="en-US" sz="3800" dirty="0" smtClean="0"/>
              <a:t>Why Complementary schedules?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3581400"/>
            <a:ext cx="8077200" cy="224844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We do not know a priori that a race exists</a:t>
            </a:r>
          </a:p>
          <a:p>
            <a:endParaRPr lang="en-US" sz="2600" dirty="0" smtClean="0"/>
          </a:p>
          <a:p>
            <a:r>
              <a:rPr lang="en-US" sz="2600" dirty="0" smtClean="0"/>
              <a:t>Replicas schedule unordered instructions in opposite orders</a:t>
            </a:r>
          </a:p>
          <a:p>
            <a:pPr lvl="1"/>
            <a:r>
              <a:rPr lang="en-US" sz="2200" dirty="0" smtClean="0"/>
              <a:t>Race detection: replicas diverge in output</a:t>
            </a:r>
          </a:p>
          <a:p>
            <a:pPr lvl="1"/>
            <a:r>
              <a:rPr lang="en-US" sz="2200" dirty="0" smtClean="0"/>
              <a:t>Race survival: use surviving replica to continue program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1038" y="2203940"/>
            <a:ext cx="148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unlock (*</a:t>
            </a:r>
            <a:r>
              <a:rPr lang="en-US" dirty="0" err="1" smtClean="0">
                <a:solidFill>
                  <a:srgbClr val="FF0000"/>
                </a:solidFill>
              </a:rPr>
              <a:t>fifo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034" y="1747515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fifo</a:t>
            </a:r>
            <a:r>
              <a:rPr lang="en-US" dirty="0" smtClean="0">
                <a:solidFill>
                  <a:srgbClr val="0000FF"/>
                </a:solidFill>
              </a:rPr>
              <a:t> = NULL;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601633" y="1244601"/>
            <a:ext cx="2823" cy="2099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xplosion 1 29"/>
          <p:cNvSpPr/>
          <p:nvPr/>
        </p:nvSpPr>
        <p:spPr>
          <a:xfrm>
            <a:off x="2470027" y="2567842"/>
            <a:ext cx="1219200" cy="521732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crash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29775" y="2253734"/>
            <a:ext cx="705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632442" y="1574800"/>
            <a:ext cx="234457" cy="1511300"/>
          </a:xfrm>
          <a:custGeom>
            <a:avLst/>
            <a:gdLst>
              <a:gd name="connsiteX0" fmla="*/ 0 w 420686"/>
              <a:gd name="connsiteY0" fmla="*/ 0 h 1447800"/>
              <a:gd name="connsiteX1" fmla="*/ 419100 w 420686"/>
              <a:gd name="connsiteY1" fmla="*/ 215900 h 1447800"/>
              <a:gd name="connsiteX2" fmla="*/ 152400 w 420686"/>
              <a:gd name="connsiteY2" fmla="*/ 520700 h 1447800"/>
              <a:gd name="connsiteX3" fmla="*/ 393700 w 420686"/>
              <a:gd name="connsiteY3" fmla="*/ 812800 h 1447800"/>
              <a:gd name="connsiteX4" fmla="*/ 127000 w 420686"/>
              <a:gd name="connsiteY4" fmla="*/ 1155700 h 1447800"/>
              <a:gd name="connsiteX5" fmla="*/ 355600 w 420686"/>
              <a:gd name="connsiteY5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86" h="1447800">
                <a:moveTo>
                  <a:pt x="0" y="0"/>
                </a:moveTo>
                <a:cubicBezTo>
                  <a:pt x="196850" y="64558"/>
                  <a:pt x="393700" y="129117"/>
                  <a:pt x="419100" y="215900"/>
                </a:cubicBezTo>
                <a:cubicBezTo>
                  <a:pt x="444500" y="302683"/>
                  <a:pt x="156633" y="421217"/>
                  <a:pt x="152400" y="520700"/>
                </a:cubicBezTo>
                <a:cubicBezTo>
                  <a:pt x="148167" y="620183"/>
                  <a:pt x="397933" y="706967"/>
                  <a:pt x="393700" y="812800"/>
                </a:cubicBezTo>
                <a:cubicBezTo>
                  <a:pt x="389467" y="918633"/>
                  <a:pt x="133350" y="1049867"/>
                  <a:pt x="127000" y="1155700"/>
                </a:cubicBezTo>
                <a:cubicBezTo>
                  <a:pt x="120650" y="1261533"/>
                  <a:pt x="355600" y="1447800"/>
                  <a:pt x="355600" y="1447800"/>
                </a:cubicBez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203942" y="1574800"/>
            <a:ext cx="234457" cy="1511300"/>
          </a:xfrm>
          <a:custGeom>
            <a:avLst/>
            <a:gdLst>
              <a:gd name="connsiteX0" fmla="*/ 0 w 420686"/>
              <a:gd name="connsiteY0" fmla="*/ 0 h 1447800"/>
              <a:gd name="connsiteX1" fmla="*/ 419100 w 420686"/>
              <a:gd name="connsiteY1" fmla="*/ 215900 h 1447800"/>
              <a:gd name="connsiteX2" fmla="*/ 152400 w 420686"/>
              <a:gd name="connsiteY2" fmla="*/ 520700 h 1447800"/>
              <a:gd name="connsiteX3" fmla="*/ 393700 w 420686"/>
              <a:gd name="connsiteY3" fmla="*/ 812800 h 1447800"/>
              <a:gd name="connsiteX4" fmla="*/ 127000 w 420686"/>
              <a:gd name="connsiteY4" fmla="*/ 1155700 h 1447800"/>
              <a:gd name="connsiteX5" fmla="*/ 355600 w 420686"/>
              <a:gd name="connsiteY5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86" h="1447800">
                <a:moveTo>
                  <a:pt x="0" y="0"/>
                </a:moveTo>
                <a:cubicBezTo>
                  <a:pt x="196850" y="64558"/>
                  <a:pt x="393700" y="129117"/>
                  <a:pt x="419100" y="215900"/>
                </a:cubicBezTo>
                <a:cubicBezTo>
                  <a:pt x="444500" y="302683"/>
                  <a:pt x="156633" y="421217"/>
                  <a:pt x="152400" y="520700"/>
                </a:cubicBezTo>
                <a:cubicBezTo>
                  <a:pt x="148167" y="620183"/>
                  <a:pt x="397933" y="706967"/>
                  <a:pt x="393700" y="812800"/>
                </a:cubicBezTo>
                <a:cubicBezTo>
                  <a:pt x="389467" y="918633"/>
                  <a:pt x="133350" y="1049867"/>
                  <a:pt x="127000" y="1155700"/>
                </a:cubicBezTo>
                <a:cubicBezTo>
                  <a:pt x="120650" y="1261533"/>
                  <a:pt x="355600" y="1447800"/>
                  <a:pt x="355600" y="1447800"/>
                </a:cubicBez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06638" y="1556240"/>
            <a:ext cx="148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unlock (*</a:t>
            </a:r>
            <a:r>
              <a:rPr lang="en-US" dirty="0" err="1" smtClean="0">
                <a:solidFill>
                  <a:srgbClr val="FF0000"/>
                </a:solidFill>
              </a:rPr>
              <a:t>fifo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0934" y="2242815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fifo</a:t>
            </a:r>
            <a:r>
              <a:rPr lang="en-US" dirty="0" smtClean="0">
                <a:solidFill>
                  <a:srgbClr val="0000FF"/>
                </a:solidFill>
              </a:rPr>
              <a:t> = NULL;</a:t>
            </a:r>
          </a:p>
        </p:txBody>
      </p:sp>
      <p:sp>
        <p:nvSpPr>
          <p:cNvPr id="40" name="Freeform 39"/>
          <p:cNvSpPr/>
          <p:nvPr/>
        </p:nvSpPr>
        <p:spPr>
          <a:xfrm>
            <a:off x="5785342" y="1574800"/>
            <a:ext cx="234457" cy="1511300"/>
          </a:xfrm>
          <a:custGeom>
            <a:avLst/>
            <a:gdLst>
              <a:gd name="connsiteX0" fmla="*/ 0 w 420686"/>
              <a:gd name="connsiteY0" fmla="*/ 0 h 1447800"/>
              <a:gd name="connsiteX1" fmla="*/ 419100 w 420686"/>
              <a:gd name="connsiteY1" fmla="*/ 215900 h 1447800"/>
              <a:gd name="connsiteX2" fmla="*/ 152400 w 420686"/>
              <a:gd name="connsiteY2" fmla="*/ 520700 h 1447800"/>
              <a:gd name="connsiteX3" fmla="*/ 393700 w 420686"/>
              <a:gd name="connsiteY3" fmla="*/ 812800 h 1447800"/>
              <a:gd name="connsiteX4" fmla="*/ 127000 w 420686"/>
              <a:gd name="connsiteY4" fmla="*/ 1155700 h 1447800"/>
              <a:gd name="connsiteX5" fmla="*/ 355600 w 420686"/>
              <a:gd name="connsiteY5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86" h="1447800">
                <a:moveTo>
                  <a:pt x="0" y="0"/>
                </a:moveTo>
                <a:cubicBezTo>
                  <a:pt x="196850" y="64558"/>
                  <a:pt x="393700" y="129117"/>
                  <a:pt x="419100" y="215900"/>
                </a:cubicBezTo>
                <a:cubicBezTo>
                  <a:pt x="444500" y="302683"/>
                  <a:pt x="156633" y="421217"/>
                  <a:pt x="152400" y="520700"/>
                </a:cubicBezTo>
                <a:cubicBezTo>
                  <a:pt x="148167" y="620183"/>
                  <a:pt x="397933" y="706967"/>
                  <a:pt x="393700" y="812800"/>
                </a:cubicBezTo>
                <a:cubicBezTo>
                  <a:pt x="389467" y="918633"/>
                  <a:pt x="133350" y="1049867"/>
                  <a:pt x="127000" y="1155700"/>
                </a:cubicBezTo>
                <a:cubicBezTo>
                  <a:pt x="120650" y="1261533"/>
                  <a:pt x="355600" y="1447800"/>
                  <a:pt x="355600" y="1447800"/>
                </a:cubicBez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356842" y="1574800"/>
            <a:ext cx="234457" cy="1511300"/>
          </a:xfrm>
          <a:custGeom>
            <a:avLst/>
            <a:gdLst>
              <a:gd name="connsiteX0" fmla="*/ 0 w 420686"/>
              <a:gd name="connsiteY0" fmla="*/ 0 h 1447800"/>
              <a:gd name="connsiteX1" fmla="*/ 419100 w 420686"/>
              <a:gd name="connsiteY1" fmla="*/ 215900 h 1447800"/>
              <a:gd name="connsiteX2" fmla="*/ 152400 w 420686"/>
              <a:gd name="connsiteY2" fmla="*/ 520700 h 1447800"/>
              <a:gd name="connsiteX3" fmla="*/ 393700 w 420686"/>
              <a:gd name="connsiteY3" fmla="*/ 812800 h 1447800"/>
              <a:gd name="connsiteX4" fmla="*/ 127000 w 420686"/>
              <a:gd name="connsiteY4" fmla="*/ 1155700 h 1447800"/>
              <a:gd name="connsiteX5" fmla="*/ 355600 w 420686"/>
              <a:gd name="connsiteY5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86" h="1447800">
                <a:moveTo>
                  <a:pt x="0" y="0"/>
                </a:moveTo>
                <a:cubicBezTo>
                  <a:pt x="196850" y="64558"/>
                  <a:pt x="393700" y="129117"/>
                  <a:pt x="419100" y="215900"/>
                </a:cubicBezTo>
                <a:cubicBezTo>
                  <a:pt x="444500" y="302683"/>
                  <a:pt x="156633" y="421217"/>
                  <a:pt x="152400" y="520700"/>
                </a:cubicBezTo>
                <a:cubicBezTo>
                  <a:pt x="148167" y="620183"/>
                  <a:pt x="397933" y="706967"/>
                  <a:pt x="393700" y="812800"/>
                </a:cubicBezTo>
                <a:cubicBezTo>
                  <a:pt x="389467" y="918633"/>
                  <a:pt x="133350" y="1049867"/>
                  <a:pt x="127000" y="1155700"/>
                </a:cubicBezTo>
                <a:cubicBezTo>
                  <a:pt x="120650" y="1261533"/>
                  <a:pt x="355600" y="1447800"/>
                  <a:pt x="355600" y="1447800"/>
                </a:cubicBez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042714"/>
            <a:ext cx="8635999" cy="508345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First record total ordering of instructions in one thread-parallel  execution</a:t>
            </a:r>
            <a:endParaRPr lang="en-US" altLang="zh-CN" sz="2400" dirty="0" smtClean="0"/>
          </a:p>
          <a:p>
            <a:r>
              <a:rPr lang="en-US" sz="2400" dirty="0" smtClean="0"/>
              <a:t>Then make two epoch-parallel schedule </a:t>
            </a:r>
            <a:r>
              <a:rPr lang="en-US" sz="2400" dirty="0" smtClean="0">
                <a:solidFill>
                  <a:srgbClr val="FF0000"/>
                </a:solidFill>
              </a:rPr>
              <a:t>non-</a:t>
            </a:r>
            <a:r>
              <a:rPr lang="en-US" altLang="zh-CN" sz="2400" dirty="0" smtClean="0">
                <a:solidFill>
                  <a:srgbClr val="FF0000"/>
                </a:solidFill>
              </a:rPr>
              <a:t>preemptively(that means it have to be run in one core)</a:t>
            </a:r>
            <a:r>
              <a:rPr lang="en-US" altLang="zh-CN" sz="2400" dirty="0" smtClean="0"/>
              <a:t>, </a:t>
            </a:r>
            <a:r>
              <a:rPr lang="en-US" sz="2400" dirty="0" smtClean="0"/>
              <a:t> in reverse order. </a:t>
            </a:r>
            <a:r>
              <a:rPr lang="en-US" sz="2400" dirty="0" err="1" smtClean="0"/>
              <a:t>E.g</a:t>
            </a:r>
            <a:r>
              <a:rPr lang="en-US" sz="2400" dirty="0" smtClean="0"/>
              <a:t> T1T2T3 and T3T2T1</a:t>
            </a:r>
          </a:p>
          <a:p>
            <a:r>
              <a:rPr lang="en-US" sz="2400" dirty="0" smtClean="0"/>
              <a:t>That is, each thread runs in the order we assigned until it is blocks by the synchronization recorded by the first replica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3437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to construct complementary schedules?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584700" y="3865183"/>
            <a:ext cx="4928" cy="1792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889708" y="4070507"/>
            <a:ext cx="527092" cy="520701"/>
            <a:chOff x="6889708" y="2158999"/>
            <a:chExt cx="527092" cy="520701"/>
          </a:xfrm>
        </p:grpSpPr>
        <p:sp>
          <p:nvSpPr>
            <p:cNvPr id="43" name="TextBox 42"/>
            <p:cNvSpPr txBox="1"/>
            <p:nvPr/>
          </p:nvSpPr>
          <p:spPr>
            <a:xfrm>
              <a:off x="6889708" y="2165367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T3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64400" y="2158999"/>
              <a:ext cx="152400" cy="5207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41407" y="4068407"/>
            <a:ext cx="527093" cy="522801"/>
            <a:chOff x="1441407" y="2156899"/>
            <a:chExt cx="527093" cy="522801"/>
          </a:xfrm>
        </p:grpSpPr>
        <p:sp>
          <p:nvSpPr>
            <p:cNvPr id="39" name="TextBox 38"/>
            <p:cNvSpPr txBox="1"/>
            <p:nvPr/>
          </p:nvSpPr>
          <p:spPr>
            <a:xfrm>
              <a:off x="1441407" y="2156899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T1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816100" y="2158999"/>
              <a:ext cx="152400" cy="5207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14508" y="4591207"/>
            <a:ext cx="539792" cy="520701"/>
            <a:chOff x="2063708" y="2679699"/>
            <a:chExt cx="539792" cy="520701"/>
          </a:xfrm>
        </p:grpSpPr>
        <p:sp>
          <p:nvSpPr>
            <p:cNvPr id="27" name="TextBox 26"/>
            <p:cNvSpPr txBox="1"/>
            <p:nvPr/>
          </p:nvSpPr>
          <p:spPr>
            <a:xfrm>
              <a:off x="2063708" y="2698763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T2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2451100" y="2679699"/>
              <a:ext cx="152400" cy="5207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8774" y="5111907"/>
            <a:ext cx="531326" cy="520701"/>
            <a:chOff x="2808774" y="3200399"/>
            <a:chExt cx="531326" cy="520701"/>
          </a:xfrm>
        </p:grpSpPr>
        <p:sp>
          <p:nvSpPr>
            <p:cNvPr id="26" name="TextBox 25"/>
            <p:cNvSpPr txBox="1"/>
            <p:nvPr/>
          </p:nvSpPr>
          <p:spPr>
            <a:xfrm>
              <a:off x="2808774" y="3227932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T3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187700" y="3200399"/>
              <a:ext cx="152400" cy="5207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48874" y="4591207"/>
            <a:ext cx="544026" cy="520701"/>
            <a:chOff x="6148874" y="2679699"/>
            <a:chExt cx="544026" cy="520701"/>
          </a:xfrm>
        </p:grpSpPr>
        <p:sp>
          <p:nvSpPr>
            <p:cNvPr id="37" name="TextBox 36"/>
            <p:cNvSpPr txBox="1"/>
            <p:nvPr/>
          </p:nvSpPr>
          <p:spPr>
            <a:xfrm>
              <a:off x="6148874" y="2686063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T2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40500" y="2679699"/>
              <a:ext cx="152400" cy="5207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20741" y="5111907"/>
            <a:ext cx="535559" cy="520701"/>
            <a:chOff x="5420741" y="3200399"/>
            <a:chExt cx="535559" cy="520701"/>
          </a:xfrm>
        </p:grpSpPr>
        <p:sp>
          <p:nvSpPr>
            <p:cNvPr id="25" name="TextBox 24"/>
            <p:cNvSpPr txBox="1"/>
            <p:nvPr/>
          </p:nvSpPr>
          <p:spPr>
            <a:xfrm>
              <a:off x="5420741" y="3223699"/>
              <a:ext cx="49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T1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803900" y="3200399"/>
              <a:ext cx="152400" cy="5207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12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29" y="171399"/>
            <a:ext cx="8686800" cy="6034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 example for complementary schedule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072178"/>
            <a:ext cx="64389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9183" y="4812431"/>
            <a:ext cx="6552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ABC:</a:t>
            </a:r>
            <a:r>
              <a:rPr lang="pt-BR" altLang="zh-CN" sz="3200" dirty="0"/>
              <a:t>{ a0, b, c0, a1, c1 </a:t>
            </a:r>
            <a:r>
              <a:rPr lang="pt-BR" altLang="zh-CN" sz="3200" dirty="0" smtClean="0"/>
              <a:t>}</a:t>
            </a:r>
          </a:p>
          <a:p>
            <a:r>
              <a:rPr lang="pt-BR" altLang="zh-CN" sz="3200" dirty="0" smtClean="0"/>
              <a:t>CBA:</a:t>
            </a:r>
            <a:r>
              <a:rPr lang="pt-BR" altLang="zh-CN" sz="3200" dirty="0"/>
              <a:t>{ c0, c1, b, a0, a1 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09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Now we can get a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" y="1400329"/>
            <a:ext cx="75057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1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3600" dirty="0" smtClean="0"/>
              <a:t>Leverage </a:t>
            </a:r>
            <a:r>
              <a:rPr lang="en-US" sz="3600" dirty="0" smtClean="0">
                <a:solidFill>
                  <a:srgbClr val="FF0000"/>
                </a:solidFill>
              </a:rPr>
              <a:t>uniparallelism</a:t>
            </a:r>
            <a:r>
              <a:rPr lang="en-US" sz="3600" dirty="0" smtClean="0"/>
              <a:t> to scale performance</a:t>
            </a:r>
            <a:endParaRPr lang="en-US" sz="3200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309948" y="1250123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4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526467" y="1247147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209440" y="1253098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5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425959" y="1250122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3</a:t>
            </a:r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95300" y="4787900"/>
            <a:ext cx="80772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Frost executes three replicas of each epoch</a:t>
            </a:r>
          </a:p>
          <a:p>
            <a:pPr lvl="1"/>
            <a:r>
              <a:rPr lang="en-US" sz="2000" dirty="0" smtClean="0"/>
              <a:t>Leading replica provides checkpoint and non-deterministic event log</a:t>
            </a:r>
          </a:p>
          <a:p>
            <a:pPr lvl="1"/>
            <a:r>
              <a:rPr lang="en-US" sz="2000" dirty="0" smtClean="0"/>
              <a:t>Trailing replicas run complementary schedules</a:t>
            </a:r>
          </a:p>
          <a:p>
            <a:r>
              <a:rPr lang="en-US" sz="2400" dirty="0" err="1" smtClean="0"/>
              <a:t>Upto</a:t>
            </a:r>
            <a:r>
              <a:rPr lang="en-US" sz="2400" dirty="0" smtClean="0"/>
              <a:t> 3X overhead, but still cheaper than traditional race detectors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44441" y="2006599"/>
            <a:ext cx="560959" cy="1117601"/>
            <a:chOff x="5141341" y="2247899"/>
            <a:chExt cx="560959" cy="1117601"/>
          </a:xfrm>
        </p:grpSpPr>
        <p:grpSp>
          <p:nvGrpSpPr>
            <p:cNvPr id="48" name="Group 47"/>
            <p:cNvGrpSpPr/>
            <p:nvPr/>
          </p:nvGrpSpPr>
          <p:grpSpPr>
            <a:xfrm>
              <a:off x="5158274" y="2844799"/>
              <a:ext cx="544026" cy="520701"/>
              <a:chOff x="6148874" y="2679699"/>
              <a:chExt cx="544026" cy="52070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141341" y="2247899"/>
              <a:ext cx="535559" cy="520701"/>
              <a:chOff x="5420741" y="3200399"/>
              <a:chExt cx="535559" cy="5207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488474" y="2019299"/>
            <a:ext cx="544026" cy="1104901"/>
            <a:chOff x="6085374" y="2260599"/>
            <a:chExt cx="544026" cy="1104901"/>
          </a:xfrm>
        </p:grpSpPr>
        <p:grpSp>
          <p:nvGrpSpPr>
            <p:cNvPr id="56" name="Group 55"/>
            <p:cNvGrpSpPr/>
            <p:nvPr/>
          </p:nvGrpSpPr>
          <p:grpSpPr>
            <a:xfrm>
              <a:off x="6085374" y="2260599"/>
              <a:ext cx="544026" cy="520701"/>
              <a:chOff x="6148874" y="2679699"/>
              <a:chExt cx="544026" cy="520701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93841" y="2844799"/>
              <a:ext cx="535559" cy="520701"/>
              <a:chOff x="5420741" y="3200399"/>
              <a:chExt cx="535559" cy="520701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Group 87"/>
          <p:cNvGrpSpPr/>
          <p:nvPr/>
        </p:nvGrpSpPr>
        <p:grpSpPr>
          <a:xfrm>
            <a:off x="1437015" y="1240280"/>
            <a:ext cx="1650086" cy="372307"/>
            <a:chOff x="332091" y="1368465"/>
            <a:chExt cx="1650086" cy="372307"/>
          </a:xfrm>
        </p:grpSpPr>
        <p:sp>
          <p:nvSpPr>
            <p:cNvPr id="124" name="TextBox 123"/>
            <p:cNvSpPr txBox="1"/>
            <p:nvPr/>
          </p:nvSpPr>
          <p:spPr>
            <a:xfrm>
              <a:off x="332091" y="1368465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0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231583" y="1371440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8753" y="1720324"/>
            <a:ext cx="492443" cy="2424109"/>
            <a:chOff x="323453" y="1720324"/>
            <a:chExt cx="492443" cy="2424109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724658" y="1720324"/>
              <a:ext cx="20409" cy="24241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23453" y="1792768"/>
              <a:ext cx="492443" cy="6264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2941" y="1917699"/>
            <a:ext cx="1488059" cy="2197101"/>
            <a:chOff x="1432941" y="1917699"/>
            <a:chExt cx="1488059" cy="2197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432941" y="1917699"/>
              <a:ext cx="535559" cy="2184401"/>
              <a:chOff x="937641" y="1917699"/>
              <a:chExt cx="535559" cy="218440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937641" y="19409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1231900" y="1917699"/>
                <a:ext cx="241300" cy="21844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76974" y="1930399"/>
              <a:ext cx="544026" cy="2184401"/>
              <a:chOff x="1881674" y="1930399"/>
              <a:chExt cx="544026" cy="2184401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881674" y="19367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2184400" y="1930399"/>
                <a:ext cx="241300" cy="21844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7" name="Straight Connector 6"/>
          <p:cNvCxnSpPr/>
          <p:nvPr/>
        </p:nvCxnSpPr>
        <p:spPr>
          <a:xfrm>
            <a:off x="1524000" y="2590800"/>
            <a:ext cx="1612900" cy="12700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322441" y="2616199"/>
            <a:ext cx="560959" cy="1117601"/>
            <a:chOff x="5141341" y="2247899"/>
            <a:chExt cx="560959" cy="1117601"/>
          </a:xfrm>
        </p:grpSpPr>
        <p:grpSp>
          <p:nvGrpSpPr>
            <p:cNvPr id="84" name="Group 83"/>
            <p:cNvGrpSpPr/>
            <p:nvPr/>
          </p:nvGrpSpPr>
          <p:grpSpPr>
            <a:xfrm>
              <a:off x="5158274" y="2844799"/>
              <a:ext cx="544026" cy="520701"/>
              <a:chOff x="6148874" y="2679699"/>
              <a:chExt cx="544026" cy="520701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141341" y="2247899"/>
              <a:ext cx="535559" cy="520701"/>
              <a:chOff x="5420741" y="3200399"/>
              <a:chExt cx="535559" cy="52070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7266474" y="2628899"/>
            <a:ext cx="544026" cy="1104901"/>
            <a:chOff x="6085374" y="2260599"/>
            <a:chExt cx="544026" cy="1104901"/>
          </a:xfrm>
        </p:grpSpPr>
        <p:grpSp>
          <p:nvGrpSpPr>
            <p:cNvPr id="91" name="Group 90"/>
            <p:cNvGrpSpPr/>
            <p:nvPr/>
          </p:nvGrpSpPr>
          <p:grpSpPr>
            <a:xfrm>
              <a:off x="6085374" y="2260599"/>
              <a:ext cx="544026" cy="520701"/>
              <a:chOff x="6148874" y="2679699"/>
              <a:chExt cx="544026" cy="520701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93841" y="2844799"/>
              <a:ext cx="535559" cy="520701"/>
              <a:chOff x="5420741" y="3200399"/>
              <a:chExt cx="535559" cy="52070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7" name="Hexagon 96"/>
          <p:cNvSpPr/>
          <p:nvPr/>
        </p:nvSpPr>
        <p:spPr>
          <a:xfrm>
            <a:off x="3165809" y="2194610"/>
            <a:ext cx="939617" cy="802589"/>
          </a:xfrm>
          <a:prstGeom prst="hexagon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ckpt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397000" y="1752600"/>
            <a:ext cx="4838700" cy="2951897"/>
            <a:chOff x="1397000" y="1752600"/>
            <a:chExt cx="4838700" cy="2951897"/>
          </a:xfrm>
        </p:grpSpPr>
        <p:grpSp>
          <p:nvGrpSpPr>
            <p:cNvPr id="34" name="Group 33"/>
            <p:cNvGrpSpPr/>
            <p:nvPr/>
          </p:nvGrpSpPr>
          <p:grpSpPr>
            <a:xfrm>
              <a:off x="1397000" y="1752600"/>
              <a:ext cx="4838700" cy="2951897"/>
              <a:chOff x="1397000" y="1752600"/>
              <a:chExt cx="4838700" cy="295189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533900" y="1765300"/>
                <a:ext cx="787400" cy="16002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448300" y="1765300"/>
                <a:ext cx="787400" cy="16002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5400000">
                <a:off x="1860550" y="1289050"/>
                <a:ext cx="787400" cy="171450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254250" y="2565400"/>
                <a:ext cx="1631950" cy="1320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98" idx="3"/>
              </p:cNvCxnSpPr>
              <p:nvPr/>
            </p:nvCxnSpPr>
            <p:spPr>
              <a:xfrm flipH="1">
                <a:off x="4660900" y="3131156"/>
                <a:ext cx="902712" cy="7423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098800" y="3873500"/>
                <a:ext cx="2133600" cy="8309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Each epoch has three replicas</a:t>
                </a:r>
                <a:endParaRPr lang="en-US" sz="2400" dirty="0"/>
              </a:p>
            </p:txBody>
          </p:sp>
        </p:grpSp>
        <p:cxnSp>
          <p:nvCxnSpPr>
            <p:cNvPr id="110" name="Straight Arrow Connector 109"/>
            <p:cNvCxnSpPr/>
            <p:nvPr/>
          </p:nvCxnSpPr>
          <p:spPr>
            <a:xfrm flipH="1">
              <a:off x="4419600" y="3131156"/>
              <a:ext cx="229612" cy="729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I data race 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46328" y="3759201"/>
            <a:ext cx="8600458" cy="2341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Failure requirement: order of instructions that leads to failure</a:t>
            </a:r>
          </a:p>
          <a:p>
            <a:pPr lvl="1"/>
            <a:r>
              <a:rPr lang="en-US" sz="2400" dirty="0" smtClean="0"/>
              <a:t>E.g.: if “</a:t>
            </a:r>
            <a:r>
              <a:rPr lang="en-US" sz="2400" dirty="0" err="1" smtClean="0"/>
              <a:t>fifo</a:t>
            </a:r>
            <a:r>
              <a:rPr lang="en-US" sz="2400" dirty="0"/>
              <a:t> </a:t>
            </a:r>
            <a:r>
              <a:rPr lang="en-US" sz="2400" dirty="0" smtClean="0"/>
              <a:t>= NULL;” is ordered first, program crashes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Type I bug: all failure requirements point in same direction</a:t>
            </a:r>
          </a:p>
          <a:p>
            <a:endParaRPr lang="en-US" sz="2000" dirty="0" smtClean="0"/>
          </a:p>
          <a:p>
            <a:r>
              <a:rPr lang="en-US" sz="2800" dirty="0" smtClean="0"/>
              <a:t>Guarantee race detection for synchronization-free region as replicas diverge</a:t>
            </a:r>
          </a:p>
          <a:p>
            <a:endParaRPr lang="en-US" sz="2800" dirty="0" smtClean="0"/>
          </a:p>
          <a:p>
            <a:r>
              <a:rPr lang="en-US" sz="2800" dirty="0" smtClean="0"/>
              <a:t>Survival if we can identify correct replica</a:t>
            </a:r>
          </a:p>
        </p:txBody>
      </p:sp>
      <p:sp>
        <p:nvSpPr>
          <p:cNvPr id="49" name="Explosion 1 48"/>
          <p:cNvSpPr/>
          <p:nvPr/>
        </p:nvSpPr>
        <p:spPr>
          <a:xfrm>
            <a:off x="2419227" y="2796442"/>
            <a:ext cx="1219200" cy="521732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crash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3238" y="2242040"/>
            <a:ext cx="148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unlock (*</a:t>
            </a:r>
            <a:r>
              <a:rPr lang="en-US" dirty="0" err="1" smtClean="0">
                <a:solidFill>
                  <a:srgbClr val="FF0000"/>
                </a:solidFill>
              </a:rPr>
              <a:t>fifo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1034" y="1785615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fifo</a:t>
            </a:r>
            <a:r>
              <a:rPr lang="en-US" dirty="0" smtClean="0">
                <a:solidFill>
                  <a:srgbClr val="0000FF"/>
                </a:solidFill>
              </a:rPr>
              <a:t> = NULL;</a:t>
            </a:r>
          </a:p>
        </p:txBody>
      </p:sp>
      <p:sp>
        <p:nvSpPr>
          <p:cNvPr id="38" name="Freeform 37"/>
          <p:cNvSpPr/>
          <p:nvPr/>
        </p:nvSpPr>
        <p:spPr>
          <a:xfrm>
            <a:off x="1505442" y="1612900"/>
            <a:ext cx="234457" cy="1511300"/>
          </a:xfrm>
          <a:custGeom>
            <a:avLst/>
            <a:gdLst>
              <a:gd name="connsiteX0" fmla="*/ 0 w 420686"/>
              <a:gd name="connsiteY0" fmla="*/ 0 h 1447800"/>
              <a:gd name="connsiteX1" fmla="*/ 419100 w 420686"/>
              <a:gd name="connsiteY1" fmla="*/ 215900 h 1447800"/>
              <a:gd name="connsiteX2" fmla="*/ 152400 w 420686"/>
              <a:gd name="connsiteY2" fmla="*/ 520700 h 1447800"/>
              <a:gd name="connsiteX3" fmla="*/ 393700 w 420686"/>
              <a:gd name="connsiteY3" fmla="*/ 812800 h 1447800"/>
              <a:gd name="connsiteX4" fmla="*/ 127000 w 420686"/>
              <a:gd name="connsiteY4" fmla="*/ 1155700 h 1447800"/>
              <a:gd name="connsiteX5" fmla="*/ 355600 w 420686"/>
              <a:gd name="connsiteY5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86" h="1447800">
                <a:moveTo>
                  <a:pt x="0" y="0"/>
                </a:moveTo>
                <a:cubicBezTo>
                  <a:pt x="196850" y="64558"/>
                  <a:pt x="393700" y="129117"/>
                  <a:pt x="419100" y="215900"/>
                </a:cubicBezTo>
                <a:cubicBezTo>
                  <a:pt x="444500" y="302683"/>
                  <a:pt x="156633" y="421217"/>
                  <a:pt x="152400" y="520700"/>
                </a:cubicBezTo>
                <a:cubicBezTo>
                  <a:pt x="148167" y="620183"/>
                  <a:pt x="397933" y="706967"/>
                  <a:pt x="393700" y="812800"/>
                </a:cubicBezTo>
                <a:cubicBezTo>
                  <a:pt x="389467" y="918633"/>
                  <a:pt x="133350" y="1049867"/>
                  <a:pt x="127000" y="1155700"/>
                </a:cubicBezTo>
                <a:cubicBezTo>
                  <a:pt x="120650" y="1261533"/>
                  <a:pt x="355600" y="1447800"/>
                  <a:pt x="355600" y="1447800"/>
                </a:cubicBez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076942" y="1612900"/>
            <a:ext cx="234457" cy="1511300"/>
          </a:xfrm>
          <a:custGeom>
            <a:avLst/>
            <a:gdLst>
              <a:gd name="connsiteX0" fmla="*/ 0 w 420686"/>
              <a:gd name="connsiteY0" fmla="*/ 0 h 1447800"/>
              <a:gd name="connsiteX1" fmla="*/ 419100 w 420686"/>
              <a:gd name="connsiteY1" fmla="*/ 215900 h 1447800"/>
              <a:gd name="connsiteX2" fmla="*/ 152400 w 420686"/>
              <a:gd name="connsiteY2" fmla="*/ 520700 h 1447800"/>
              <a:gd name="connsiteX3" fmla="*/ 393700 w 420686"/>
              <a:gd name="connsiteY3" fmla="*/ 812800 h 1447800"/>
              <a:gd name="connsiteX4" fmla="*/ 127000 w 420686"/>
              <a:gd name="connsiteY4" fmla="*/ 1155700 h 1447800"/>
              <a:gd name="connsiteX5" fmla="*/ 355600 w 420686"/>
              <a:gd name="connsiteY5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686" h="1447800">
                <a:moveTo>
                  <a:pt x="0" y="0"/>
                </a:moveTo>
                <a:cubicBezTo>
                  <a:pt x="196850" y="64558"/>
                  <a:pt x="393700" y="129117"/>
                  <a:pt x="419100" y="215900"/>
                </a:cubicBezTo>
                <a:cubicBezTo>
                  <a:pt x="444500" y="302683"/>
                  <a:pt x="156633" y="421217"/>
                  <a:pt x="152400" y="520700"/>
                </a:cubicBezTo>
                <a:cubicBezTo>
                  <a:pt x="148167" y="620183"/>
                  <a:pt x="397933" y="706967"/>
                  <a:pt x="393700" y="812800"/>
                </a:cubicBezTo>
                <a:cubicBezTo>
                  <a:pt x="389467" y="918633"/>
                  <a:pt x="133350" y="1049867"/>
                  <a:pt x="127000" y="1155700"/>
                </a:cubicBezTo>
                <a:cubicBezTo>
                  <a:pt x="120650" y="1261533"/>
                  <a:pt x="355600" y="1447800"/>
                  <a:pt x="355600" y="1447800"/>
                </a:cubicBez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76400" y="2032000"/>
            <a:ext cx="495300" cy="342900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476707" y="1295400"/>
            <a:ext cx="2044620" cy="2175174"/>
            <a:chOff x="4476707" y="1295400"/>
            <a:chExt cx="2044620" cy="2175174"/>
          </a:xfrm>
        </p:grpSpPr>
        <p:grpSp>
          <p:nvGrpSpPr>
            <p:cNvPr id="27" name="Group 26"/>
            <p:cNvGrpSpPr/>
            <p:nvPr/>
          </p:nvGrpSpPr>
          <p:grpSpPr>
            <a:xfrm>
              <a:off x="4476707" y="1752599"/>
              <a:ext cx="2044620" cy="1717975"/>
              <a:chOff x="9683707" y="723899"/>
              <a:chExt cx="2044620" cy="1717975"/>
            </a:xfrm>
          </p:grpSpPr>
          <p:sp>
            <p:nvSpPr>
              <p:cNvPr id="50" name="Explosion 1 49"/>
              <p:cNvSpPr/>
              <p:nvPr/>
            </p:nvSpPr>
            <p:spPr>
              <a:xfrm>
                <a:off x="10509127" y="1920142"/>
                <a:ext cx="1219200" cy="52173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</a:rPr>
                  <a:t>crash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9683707" y="723899"/>
                <a:ext cx="1543093" cy="1104901"/>
                <a:chOff x="10636207" y="825499"/>
                <a:chExt cx="1543093" cy="110490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0636207" y="1409699"/>
                  <a:ext cx="1543093" cy="520701"/>
                  <a:chOff x="323807" y="1993899"/>
                  <a:chExt cx="1543093" cy="520701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23807" y="2067999"/>
                    <a:ext cx="14828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u</a:t>
                    </a:r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nlock (*</a:t>
                    </a:r>
                    <a:r>
                      <a:rPr lang="en-US" dirty="0" err="1" smtClean="0">
                        <a:solidFill>
                          <a:srgbClr val="FF0000"/>
                        </a:solidFill>
                      </a:rPr>
                      <a:t>fifo</a:t>
                    </a:r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);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" name="Freeform 59"/>
                  <p:cNvSpPr/>
                  <p:nvPr/>
                </p:nvSpPr>
                <p:spPr>
                  <a:xfrm>
                    <a:off x="1714500" y="1993899"/>
                    <a:ext cx="152400" cy="520701"/>
                  </a:xfrm>
                  <a:custGeom>
                    <a:avLst/>
                    <a:gdLst>
                      <a:gd name="connsiteX0" fmla="*/ 0 w 420686"/>
                      <a:gd name="connsiteY0" fmla="*/ 0 h 1447800"/>
                      <a:gd name="connsiteX1" fmla="*/ 419100 w 420686"/>
                      <a:gd name="connsiteY1" fmla="*/ 215900 h 1447800"/>
                      <a:gd name="connsiteX2" fmla="*/ 152400 w 420686"/>
                      <a:gd name="connsiteY2" fmla="*/ 520700 h 1447800"/>
                      <a:gd name="connsiteX3" fmla="*/ 393700 w 420686"/>
                      <a:gd name="connsiteY3" fmla="*/ 812800 h 1447800"/>
                      <a:gd name="connsiteX4" fmla="*/ 127000 w 420686"/>
                      <a:gd name="connsiteY4" fmla="*/ 1155700 h 1447800"/>
                      <a:gd name="connsiteX5" fmla="*/ 355600 w 420686"/>
                      <a:gd name="connsiteY5" fmla="*/ 1447800 h 144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0686" h="1447800">
                        <a:moveTo>
                          <a:pt x="0" y="0"/>
                        </a:moveTo>
                        <a:cubicBezTo>
                          <a:pt x="196850" y="64558"/>
                          <a:pt x="393700" y="129117"/>
                          <a:pt x="419100" y="215900"/>
                        </a:cubicBezTo>
                        <a:cubicBezTo>
                          <a:pt x="444500" y="302683"/>
                          <a:pt x="156633" y="421217"/>
                          <a:pt x="152400" y="520700"/>
                        </a:cubicBezTo>
                        <a:cubicBezTo>
                          <a:pt x="148167" y="620183"/>
                          <a:pt x="397933" y="706967"/>
                          <a:pt x="393700" y="812800"/>
                        </a:cubicBezTo>
                        <a:cubicBezTo>
                          <a:pt x="389467" y="918633"/>
                          <a:pt x="133350" y="1049867"/>
                          <a:pt x="127000" y="1155700"/>
                        </a:cubicBezTo>
                        <a:cubicBezTo>
                          <a:pt x="120650" y="1261533"/>
                          <a:pt x="355600" y="1447800"/>
                          <a:pt x="355600" y="14478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0839408" y="825499"/>
                  <a:ext cx="1314492" cy="520701"/>
                  <a:chOff x="1289008" y="2679699"/>
                  <a:chExt cx="1314492" cy="520701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289008" y="2736863"/>
                    <a:ext cx="12664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rgbClr val="0000FF"/>
                        </a:solidFill>
                      </a:rPr>
                      <a:t>fifo</a:t>
                    </a:r>
                    <a:r>
                      <a:rPr lang="en-US" dirty="0">
                        <a:solidFill>
                          <a:srgbClr val="0000FF"/>
                        </a:solidFill>
                      </a:rPr>
                      <a:t> = NULL</a:t>
                    </a:r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;</a:t>
                    </a:r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63" name="Freeform 62"/>
                  <p:cNvSpPr/>
                  <p:nvPr/>
                </p:nvSpPr>
                <p:spPr>
                  <a:xfrm>
                    <a:off x="2451100" y="2679699"/>
                    <a:ext cx="152400" cy="520701"/>
                  </a:xfrm>
                  <a:custGeom>
                    <a:avLst/>
                    <a:gdLst>
                      <a:gd name="connsiteX0" fmla="*/ 0 w 420686"/>
                      <a:gd name="connsiteY0" fmla="*/ 0 h 1447800"/>
                      <a:gd name="connsiteX1" fmla="*/ 419100 w 420686"/>
                      <a:gd name="connsiteY1" fmla="*/ 215900 h 1447800"/>
                      <a:gd name="connsiteX2" fmla="*/ 152400 w 420686"/>
                      <a:gd name="connsiteY2" fmla="*/ 520700 h 1447800"/>
                      <a:gd name="connsiteX3" fmla="*/ 393700 w 420686"/>
                      <a:gd name="connsiteY3" fmla="*/ 812800 h 1447800"/>
                      <a:gd name="connsiteX4" fmla="*/ 127000 w 420686"/>
                      <a:gd name="connsiteY4" fmla="*/ 1155700 h 1447800"/>
                      <a:gd name="connsiteX5" fmla="*/ 355600 w 420686"/>
                      <a:gd name="connsiteY5" fmla="*/ 1447800 h 144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0686" h="1447800">
                        <a:moveTo>
                          <a:pt x="0" y="0"/>
                        </a:moveTo>
                        <a:cubicBezTo>
                          <a:pt x="196850" y="64558"/>
                          <a:pt x="393700" y="129117"/>
                          <a:pt x="419100" y="215900"/>
                        </a:cubicBezTo>
                        <a:cubicBezTo>
                          <a:pt x="444500" y="302683"/>
                          <a:pt x="156633" y="421217"/>
                          <a:pt x="152400" y="520700"/>
                        </a:cubicBezTo>
                        <a:cubicBezTo>
                          <a:pt x="148167" y="620183"/>
                          <a:pt x="397933" y="706967"/>
                          <a:pt x="393700" y="812800"/>
                        </a:cubicBezTo>
                        <a:cubicBezTo>
                          <a:pt x="389467" y="918633"/>
                          <a:pt x="133350" y="1049867"/>
                          <a:pt x="127000" y="1155700"/>
                        </a:cubicBezTo>
                        <a:cubicBezTo>
                          <a:pt x="120650" y="1261533"/>
                          <a:pt x="355600" y="1447800"/>
                          <a:pt x="355600" y="14478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1" name="TextBox 40"/>
            <p:cNvSpPr txBox="1"/>
            <p:nvPr/>
          </p:nvSpPr>
          <p:spPr>
            <a:xfrm>
              <a:off x="5207000" y="1295400"/>
              <a:ext cx="102346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Replica 1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64307" y="1295400"/>
            <a:ext cx="1837810" cy="2246531"/>
            <a:chOff x="6864307" y="1308100"/>
            <a:chExt cx="1837810" cy="2246531"/>
          </a:xfrm>
        </p:grpSpPr>
        <p:grpSp>
          <p:nvGrpSpPr>
            <p:cNvPr id="28" name="Group 27"/>
            <p:cNvGrpSpPr/>
            <p:nvPr/>
          </p:nvGrpSpPr>
          <p:grpSpPr>
            <a:xfrm>
              <a:off x="6864307" y="1739899"/>
              <a:ext cx="1837810" cy="1814732"/>
              <a:chOff x="6699207" y="1866899"/>
              <a:chExt cx="1837810" cy="181473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831475" y="2850634"/>
                <a:ext cx="70554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8000"/>
                    </a:solidFill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4800" dirty="0">
                  <a:solidFill>
                    <a:srgbClr val="008000"/>
                  </a:solidFill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6699207" y="1866899"/>
                <a:ext cx="1517693" cy="1104901"/>
                <a:chOff x="6699207" y="1866899"/>
                <a:chExt cx="1517693" cy="1104901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6699207" y="1866899"/>
                  <a:ext cx="1517693" cy="520701"/>
                  <a:chOff x="349207" y="1993899"/>
                  <a:chExt cx="1517693" cy="520701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49207" y="2042599"/>
                    <a:ext cx="14828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u</a:t>
                    </a:r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nlock (*</a:t>
                    </a:r>
                    <a:r>
                      <a:rPr lang="en-US" dirty="0" err="1" smtClean="0">
                        <a:solidFill>
                          <a:srgbClr val="FF0000"/>
                        </a:solidFill>
                      </a:rPr>
                      <a:t>fifo</a:t>
                    </a:r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);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4" name="Freeform 53"/>
                  <p:cNvSpPr/>
                  <p:nvPr/>
                </p:nvSpPr>
                <p:spPr>
                  <a:xfrm>
                    <a:off x="1714500" y="1993899"/>
                    <a:ext cx="152400" cy="520701"/>
                  </a:xfrm>
                  <a:custGeom>
                    <a:avLst/>
                    <a:gdLst>
                      <a:gd name="connsiteX0" fmla="*/ 0 w 420686"/>
                      <a:gd name="connsiteY0" fmla="*/ 0 h 1447800"/>
                      <a:gd name="connsiteX1" fmla="*/ 419100 w 420686"/>
                      <a:gd name="connsiteY1" fmla="*/ 215900 h 1447800"/>
                      <a:gd name="connsiteX2" fmla="*/ 152400 w 420686"/>
                      <a:gd name="connsiteY2" fmla="*/ 520700 h 1447800"/>
                      <a:gd name="connsiteX3" fmla="*/ 393700 w 420686"/>
                      <a:gd name="connsiteY3" fmla="*/ 812800 h 1447800"/>
                      <a:gd name="connsiteX4" fmla="*/ 127000 w 420686"/>
                      <a:gd name="connsiteY4" fmla="*/ 1155700 h 1447800"/>
                      <a:gd name="connsiteX5" fmla="*/ 355600 w 420686"/>
                      <a:gd name="connsiteY5" fmla="*/ 1447800 h 144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0686" h="1447800">
                        <a:moveTo>
                          <a:pt x="0" y="0"/>
                        </a:moveTo>
                        <a:cubicBezTo>
                          <a:pt x="196850" y="64558"/>
                          <a:pt x="393700" y="129117"/>
                          <a:pt x="419100" y="215900"/>
                        </a:cubicBezTo>
                        <a:cubicBezTo>
                          <a:pt x="444500" y="302683"/>
                          <a:pt x="156633" y="421217"/>
                          <a:pt x="152400" y="520700"/>
                        </a:cubicBezTo>
                        <a:cubicBezTo>
                          <a:pt x="148167" y="620183"/>
                          <a:pt x="397933" y="706967"/>
                          <a:pt x="393700" y="812800"/>
                        </a:cubicBezTo>
                        <a:cubicBezTo>
                          <a:pt x="389467" y="918633"/>
                          <a:pt x="133350" y="1049867"/>
                          <a:pt x="127000" y="1155700"/>
                        </a:cubicBezTo>
                        <a:cubicBezTo>
                          <a:pt x="120650" y="1261533"/>
                          <a:pt x="355600" y="1447800"/>
                          <a:pt x="355600" y="14478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6889708" y="2451099"/>
                  <a:ext cx="1314492" cy="520701"/>
                  <a:chOff x="1289008" y="2679699"/>
                  <a:chExt cx="1314492" cy="520701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289008" y="2724163"/>
                    <a:ext cx="12664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srgbClr val="0000FF"/>
                        </a:solidFill>
                      </a:rPr>
                      <a:t>fifo</a:t>
                    </a:r>
                    <a:r>
                      <a:rPr lang="en-US" dirty="0">
                        <a:solidFill>
                          <a:srgbClr val="0000FF"/>
                        </a:solidFill>
                      </a:rPr>
                      <a:t> = NULL</a:t>
                    </a:r>
                    <a:r>
                      <a:rPr lang="en-US" dirty="0" smtClean="0">
                        <a:solidFill>
                          <a:srgbClr val="0000FF"/>
                        </a:solidFill>
                      </a:rPr>
                      <a:t>;</a:t>
                    </a:r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7" name="Freeform 56"/>
                  <p:cNvSpPr/>
                  <p:nvPr/>
                </p:nvSpPr>
                <p:spPr>
                  <a:xfrm>
                    <a:off x="2451100" y="2679699"/>
                    <a:ext cx="152400" cy="520701"/>
                  </a:xfrm>
                  <a:custGeom>
                    <a:avLst/>
                    <a:gdLst>
                      <a:gd name="connsiteX0" fmla="*/ 0 w 420686"/>
                      <a:gd name="connsiteY0" fmla="*/ 0 h 1447800"/>
                      <a:gd name="connsiteX1" fmla="*/ 419100 w 420686"/>
                      <a:gd name="connsiteY1" fmla="*/ 215900 h 1447800"/>
                      <a:gd name="connsiteX2" fmla="*/ 152400 w 420686"/>
                      <a:gd name="connsiteY2" fmla="*/ 520700 h 1447800"/>
                      <a:gd name="connsiteX3" fmla="*/ 393700 w 420686"/>
                      <a:gd name="connsiteY3" fmla="*/ 812800 h 1447800"/>
                      <a:gd name="connsiteX4" fmla="*/ 127000 w 420686"/>
                      <a:gd name="connsiteY4" fmla="*/ 1155700 h 1447800"/>
                      <a:gd name="connsiteX5" fmla="*/ 355600 w 420686"/>
                      <a:gd name="connsiteY5" fmla="*/ 1447800 h 144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0686" h="1447800">
                        <a:moveTo>
                          <a:pt x="0" y="0"/>
                        </a:moveTo>
                        <a:cubicBezTo>
                          <a:pt x="196850" y="64558"/>
                          <a:pt x="393700" y="129117"/>
                          <a:pt x="419100" y="215900"/>
                        </a:cubicBezTo>
                        <a:cubicBezTo>
                          <a:pt x="444500" y="302683"/>
                          <a:pt x="156633" y="421217"/>
                          <a:pt x="152400" y="520700"/>
                        </a:cubicBezTo>
                        <a:cubicBezTo>
                          <a:pt x="148167" y="620183"/>
                          <a:pt x="397933" y="706967"/>
                          <a:pt x="393700" y="812800"/>
                        </a:cubicBezTo>
                        <a:cubicBezTo>
                          <a:pt x="389467" y="918633"/>
                          <a:pt x="133350" y="1049867"/>
                          <a:pt x="127000" y="1155700"/>
                        </a:cubicBezTo>
                        <a:cubicBezTo>
                          <a:pt x="120650" y="1261533"/>
                          <a:pt x="355600" y="1447800"/>
                          <a:pt x="355600" y="1447800"/>
                        </a:cubicBezTo>
                      </a:path>
                    </a:pathLst>
                  </a:custGeom>
                  <a:ln w="3810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64" name="TextBox 63"/>
            <p:cNvSpPr txBox="1"/>
            <p:nvPr/>
          </p:nvSpPr>
          <p:spPr>
            <a:xfrm>
              <a:off x="7518400" y="1308100"/>
              <a:ext cx="102346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Replica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II data race 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346327" y="4495801"/>
            <a:ext cx="8797673" cy="1439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Type II bug: failure requirements point in opposite directions</a:t>
            </a:r>
          </a:p>
          <a:p>
            <a:endParaRPr lang="en-US" sz="2400" dirty="0" smtClean="0"/>
          </a:p>
          <a:p>
            <a:r>
              <a:rPr lang="en-US" sz="2400" dirty="0" smtClean="0"/>
              <a:t>Guarantee data race </a:t>
            </a:r>
            <a:r>
              <a:rPr lang="en-US" sz="2400" dirty="0"/>
              <a:t>survival for synchronization-free </a:t>
            </a:r>
            <a:r>
              <a:rPr lang="en-US" sz="2400" dirty="0" smtClean="0"/>
              <a:t>region</a:t>
            </a:r>
          </a:p>
          <a:p>
            <a:pPr lvl="1"/>
            <a:r>
              <a:rPr lang="en-US" sz="2000" dirty="0" smtClean="0"/>
              <a:t>Both replicas avoid the failure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700" y="1244600"/>
            <a:ext cx="4216400" cy="2175174"/>
            <a:chOff x="254000" y="2743200"/>
            <a:chExt cx="4216400" cy="2175174"/>
          </a:xfrm>
        </p:grpSpPr>
        <p:sp>
          <p:nvSpPr>
            <p:cNvPr id="58" name="Rectangle 57"/>
            <p:cNvSpPr/>
            <p:nvPr/>
          </p:nvSpPr>
          <p:spPr>
            <a:xfrm>
              <a:off x="254000" y="2743200"/>
              <a:ext cx="4216400" cy="2171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05963" y="2882900"/>
              <a:ext cx="4099983" cy="2035474"/>
              <a:chOff x="2274463" y="2273300"/>
              <a:chExt cx="4099983" cy="20354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899125" y="2589399"/>
                <a:ext cx="1475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proc_info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 0;</a:t>
                </a:r>
              </a:p>
            </p:txBody>
          </p:sp>
          <p:sp>
            <p:nvSpPr>
              <p:cNvPr id="69" name="Explosion 1 68"/>
              <p:cNvSpPr/>
              <p:nvPr/>
            </p:nvSpPr>
            <p:spPr>
              <a:xfrm>
                <a:off x="2546227" y="3787042"/>
                <a:ext cx="1219200" cy="52173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</a:rPr>
                  <a:t>crash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324842" y="2273300"/>
                <a:ext cx="234457" cy="1511300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74463" y="2274723"/>
                <a:ext cx="2199941" cy="1754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If (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proc_info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{</a:t>
                </a:r>
              </a:p>
              <a:p>
                <a:endParaRPr lang="en-US" dirty="0" smtClean="0">
                  <a:solidFill>
                    <a:srgbClr val="0000FF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>
                    <a:solidFill>
                      <a:srgbClr val="3366FF"/>
                    </a:solidFill>
                  </a:rPr>
                  <a:t> </a:t>
                </a:r>
                <a:r>
                  <a:rPr lang="en-US" dirty="0" smtClean="0">
                    <a:solidFill>
                      <a:srgbClr val="3366FF"/>
                    </a:solidFill>
                  </a:rPr>
                  <a:t>  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fputs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(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proc_info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, f);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}</a:t>
                </a: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4807442" y="2273300"/>
                <a:ext cx="234457" cy="1511300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>
            <a:off x="2349500" y="1600200"/>
            <a:ext cx="330200" cy="241300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22502" y="2057400"/>
            <a:ext cx="495298" cy="596900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81708" y="1244600"/>
            <a:ext cx="2612509" cy="3148231"/>
            <a:chOff x="10687008" y="1498600"/>
            <a:chExt cx="2612509" cy="3148231"/>
          </a:xfrm>
        </p:grpSpPr>
        <p:sp>
          <p:nvSpPr>
            <p:cNvPr id="83" name="TextBox 82"/>
            <p:cNvSpPr txBox="1"/>
            <p:nvPr/>
          </p:nvSpPr>
          <p:spPr>
            <a:xfrm>
              <a:off x="11474407" y="3249099"/>
              <a:ext cx="147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p</a:t>
              </a:r>
              <a:r>
                <a:rPr lang="en-US" dirty="0" err="1" smtClean="0">
                  <a:solidFill>
                    <a:srgbClr val="FF0000"/>
                  </a:solidFill>
                </a:rPr>
                <a:t>roc_info</a:t>
              </a:r>
              <a:r>
                <a:rPr lang="en-US" dirty="0" smtClean="0">
                  <a:solidFill>
                    <a:srgbClr val="FF0000"/>
                  </a:solidFill>
                </a:rPr>
                <a:t> = 0;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87008" y="2000263"/>
              <a:ext cx="21999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If(</a:t>
              </a:r>
              <a:r>
                <a:rPr lang="en-US" dirty="0" err="1" smtClean="0">
                  <a:solidFill>
                    <a:srgbClr val="0000FF"/>
                  </a:solidFill>
                </a:rPr>
                <a:t>proc_info</a:t>
              </a:r>
              <a:r>
                <a:rPr lang="en-US" dirty="0" smtClean="0">
                  <a:solidFill>
                    <a:srgbClr val="0000FF"/>
                  </a:solidFill>
                </a:rPr>
                <a:t>) {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    </a:t>
              </a:r>
              <a:r>
                <a:rPr lang="en-US" dirty="0" err="1" smtClean="0">
                  <a:solidFill>
                    <a:srgbClr val="0000FF"/>
                  </a:solidFill>
                </a:rPr>
                <a:t>fputs</a:t>
              </a:r>
              <a:r>
                <a:rPr lang="en-US" dirty="0" smtClean="0">
                  <a:solidFill>
                    <a:srgbClr val="0000FF"/>
                  </a:solidFill>
                </a:rPr>
                <a:t>(</a:t>
              </a:r>
              <a:r>
                <a:rPr lang="en-US" dirty="0" err="1" smtClean="0">
                  <a:solidFill>
                    <a:srgbClr val="0000FF"/>
                  </a:solidFill>
                </a:rPr>
                <a:t>proc_info</a:t>
              </a:r>
              <a:r>
                <a:rPr lang="en-US" dirty="0" smtClean="0">
                  <a:solidFill>
                    <a:srgbClr val="0000FF"/>
                  </a:solidFill>
                </a:rPr>
                <a:t>, f);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}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2801600" y="1955799"/>
              <a:ext cx="152400" cy="9779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66600" y="1498600"/>
              <a:ext cx="102346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Replica 2</a:t>
              </a:r>
              <a:endParaRPr lang="en-US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2852400" y="3022599"/>
              <a:ext cx="152400" cy="9779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2593975" y="3815834"/>
              <a:ext cx="70554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48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765508" y="1244600"/>
            <a:ext cx="2523609" cy="3148231"/>
            <a:chOff x="10775908" y="1498600"/>
            <a:chExt cx="2523609" cy="3148231"/>
          </a:xfrm>
        </p:grpSpPr>
        <p:sp>
          <p:nvSpPr>
            <p:cNvPr id="99" name="TextBox 98"/>
            <p:cNvSpPr txBox="1"/>
            <p:nvPr/>
          </p:nvSpPr>
          <p:spPr>
            <a:xfrm>
              <a:off x="11423607" y="2067999"/>
              <a:ext cx="147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proc_info</a:t>
              </a:r>
              <a:r>
                <a:rPr lang="en-US" dirty="0" smtClean="0">
                  <a:solidFill>
                    <a:srgbClr val="FF0000"/>
                  </a:solidFill>
                </a:rPr>
                <a:t> = 0;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775908" y="3016263"/>
              <a:ext cx="21999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If(</a:t>
              </a:r>
              <a:r>
                <a:rPr lang="en-US" dirty="0" err="1" smtClean="0">
                  <a:solidFill>
                    <a:srgbClr val="0000FF"/>
                  </a:solidFill>
                </a:rPr>
                <a:t>proc_info</a:t>
              </a:r>
              <a:r>
                <a:rPr lang="en-US" dirty="0" smtClean="0">
                  <a:solidFill>
                    <a:srgbClr val="0000FF"/>
                  </a:solidFill>
                </a:rPr>
                <a:t>) {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    </a:t>
              </a:r>
              <a:r>
                <a:rPr lang="en-US" dirty="0" err="1" smtClean="0">
                  <a:solidFill>
                    <a:srgbClr val="0000FF"/>
                  </a:solidFill>
                </a:rPr>
                <a:t>fputs</a:t>
              </a:r>
              <a:r>
                <a:rPr lang="en-US" dirty="0" smtClean="0">
                  <a:solidFill>
                    <a:srgbClr val="0000FF"/>
                  </a:solidFill>
                </a:rPr>
                <a:t>(</a:t>
              </a:r>
              <a:r>
                <a:rPr lang="en-US" dirty="0" err="1" smtClean="0">
                  <a:solidFill>
                    <a:srgbClr val="0000FF"/>
                  </a:solidFill>
                </a:rPr>
                <a:t>proc_info</a:t>
              </a:r>
              <a:r>
                <a:rPr lang="en-US" dirty="0" smtClean="0">
                  <a:solidFill>
                    <a:srgbClr val="0000FF"/>
                  </a:solidFill>
                </a:rPr>
                <a:t>, f);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}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2801600" y="1955799"/>
              <a:ext cx="152400" cy="9779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166600" y="1498600"/>
              <a:ext cx="102346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Replica 1</a:t>
              </a:r>
              <a:endParaRPr lang="en-US" dirty="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2852400" y="3022599"/>
              <a:ext cx="152400" cy="977901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93975" y="3815834"/>
              <a:ext cx="70554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48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4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653398"/>
          </a:xfrm>
        </p:spPr>
        <p:txBody>
          <a:bodyPr>
            <a:noAutofit/>
          </a:bodyPr>
          <a:lstStyle/>
          <a:p>
            <a:r>
              <a:rPr lang="en-US" sz="3600" dirty="0"/>
              <a:t>Analyzing epoch outcomes for race detection</a:t>
            </a:r>
            <a:endParaRPr lang="en-US" sz="3200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309948" y="1250123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4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526467" y="1247147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209440" y="1253098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5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425959" y="1250122"/>
            <a:ext cx="7505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 3</a:t>
            </a:r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495300" y="4711700"/>
            <a:ext cx="8077200" cy="134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Race detected if replicas diverge</a:t>
            </a:r>
          </a:p>
          <a:p>
            <a:pPr lvl="1"/>
            <a:r>
              <a:rPr lang="en-US" sz="2000" dirty="0" smtClean="0"/>
              <a:t>Self-evident failure?  Output or memory difference?</a:t>
            </a:r>
          </a:p>
          <a:p>
            <a:r>
              <a:rPr lang="en-US" sz="2400" dirty="0" smtClean="0"/>
              <a:t> Frost guarantees replay for offline debugging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544441" y="2006599"/>
            <a:ext cx="560959" cy="1117601"/>
            <a:chOff x="5141341" y="2247899"/>
            <a:chExt cx="560959" cy="1117601"/>
          </a:xfrm>
        </p:grpSpPr>
        <p:grpSp>
          <p:nvGrpSpPr>
            <p:cNvPr id="48" name="Group 47"/>
            <p:cNvGrpSpPr/>
            <p:nvPr/>
          </p:nvGrpSpPr>
          <p:grpSpPr>
            <a:xfrm>
              <a:off x="5158274" y="2844799"/>
              <a:ext cx="544026" cy="520701"/>
              <a:chOff x="6148874" y="2679699"/>
              <a:chExt cx="544026" cy="52070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141341" y="2247899"/>
              <a:ext cx="535559" cy="520701"/>
              <a:chOff x="5420741" y="3200399"/>
              <a:chExt cx="535559" cy="52070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488474" y="2019299"/>
            <a:ext cx="544026" cy="1104901"/>
            <a:chOff x="6085374" y="2260599"/>
            <a:chExt cx="544026" cy="1104901"/>
          </a:xfrm>
        </p:grpSpPr>
        <p:grpSp>
          <p:nvGrpSpPr>
            <p:cNvPr id="56" name="Group 55"/>
            <p:cNvGrpSpPr/>
            <p:nvPr/>
          </p:nvGrpSpPr>
          <p:grpSpPr>
            <a:xfrm>
              <a:off x="6085374" y="2260599"/>
              <a:ext cx="544026" cy="520701"/>
              <a:chOff x="6148874" y="2679699"/>
              <a:chExt cx="544026" cy="520701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93841" y="2844799"/>
              <a:ext cx="535559" cy="520701"/>
              <a:chOff x="5420741" y="3200399"/>
              <a:chExt cx="535559" cy="520701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Group 87"/>
          <p:cNvGrpSpPr/>
          <p:nvPr/>
        </p:nvGrpSpPr>
        <p:grpSpPr>
          <a:xfrm>
            <a:off x="1437015" y="1240280"/>
            <a:ext cx="1650086" cy="372307"/>
            <a:chOff x="332091" y="1368465"/>
            <a:chExt cx="1650086" cy="372307"/>
          </a:xfrm>
        </p:grpSpPr>
        <p:sp>
          <p:nvSpPr>
            <p:cNvPr id="124" name="TextBox 123"/>
            <p:cNvSpPr txBox="1"/>
            <p:nvPr/>
          </p:nvSpPr>
          <p:spPr>
            <a:xfrm>
              <a:off x="332091" y="1368465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0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231583" y="1371440"/>
              <a:ext cx="75059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CPU 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8753" y="1720324"/>
            <a:ext cx="492443" cy="2424109"/>
            <a:chOff x="323453" y="1720324"/>
            <a:chExt cx="492443" cy="2424109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724658" y="1720324"/>
              <a:ext cx="20409" cy="24241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23453" y="1792768"/>
              <a:ext cx="492443" cy="6264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2941" y="1917699"/>
            <a:ext cx="1488059" cy="2197101"/>
            <a:chOff x="1432941" y="1917699"/>
            <a:chExt cx="1488059" cy="2197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432941" y="1917699"/>
              <a:ext cx="535559" cy="2184401"/>
              <a:chOff x="937641" y="1917699"/>
              <a:chExt cx="535559" cy="218440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937641" y="19409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1231900" y="1917699"/>
                <a:ext cx="241300" cy="21844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76974" y="1930399"/>
              <a:ext cx="544026" cy="2184401"/>
              <a:chOff x="1881674" y="1930399"/>
              <a:chExt cx="544026" cy="2184401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881674" y="19367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2184400" y="1930399"/>
                <a:ext cx="241300" cy="21844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7" name="Straight Connector 6"/>
          <p:cNvCxnSpPr/>
          <p:nvPr/>
        </p:nvCxnSpPr>
        <p:spPr>
          <a:xfrm>
            <a:off x="1524000" y="2590800"/>
            <a:ext cx="1612900" cy="12700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322441" y="2616199"/>
            <a:ext cx="560959" cy="1117601"/>
            <a:chOff x="5141341" y="2247899"/>
            <a:chExt cx="560959" cy="1117601"/>
          </a:xfrm>
        </p:grpSpPr>
        <p:grpSp>
          <p:nvGrpSpPr>
            <p:cNvPr id="84" name="Group 83"/>
            <p:cNvGrpSpPr/>
            <p:nvPr/>
          </p:nvGrpSpPr>
          <p:grpSpPr>
            <a:xfrm>
              <a:off x="5158274" y="2844799"/>
              <a:ext cx="544026" cy="520701"/>
              <a:chOff x="6148874" y="2679699"/>
              <a:chExt cx="544026" cy="520701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141341" y="2247899"/>
              <a:ext cx="535559" cy="520701"/>
              <a:chOff x="5420741" y="3200399"/>
              <a:chExt cx="535559" cy="52070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7266474" y="2628899"/>
            <a:ext cx="544026" cy="1104901"/>
            <a:chOff x="6085374" y="2260599"/>
            <a:chExt cx="544026" cy="1104901"/>
          </a:xfrm>
        </p:grpSpPr>
        <p:grpSp>
          <p:nvGrpSpPr>
            <p:cNvPr id="91" name="Group 90"/>
            <p:cNvGrpSpPr/>
            <p:nvPr/>
          </p:nvGrpSpPr>
          <p:grpSpPr>
            <a:xfrm>
              <a:off x="6085374" y="2260599"/>
              <a:ext cx="544026" cy="520701"/>
              <a:chOff x="6148874" y="2679699"/>
              <a:chExt cx="544026" cy="520701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6148874" y="2686063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FF"/>
                    </a:solidFill>
                  </a:rPr>
                  <a:t>T2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6540500" y="26796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93841" y="2844799"/>
              <a:ext cx="535559" cy="520701"/>
              <a:chOff x="5420741" y="3200399"/>
              <a:chExt cx="535559" cy="520701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420741" y="3223699"/>
                <a:ext cx="490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5803900" y="3200399"/>
                <a:ext cx="152400" cy="520701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397000" y="1752600"/>
            <a:ext cx="4838700" cy="2133600"/>
            <a:chOff x="1397000" y="1752600"/>
            <a:chExt cx="4838700" cy="2133600"/>
          </a:xfrm>
        </p:grpSpPr>
        <p:sp>
          <p:nvSpPr>
            <p:cNvPr id="21" name="Oval 20"/>
            <p:cNvSpPr/>
            <p:nvPr/>
          </p:nvSpPr>
          <p:spPr>
            <a:xfrm>
              <a:off x="4533900" y="1765300"/>
              <a:ext cx="787400" cy="16002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448300" y="1765300"/>
              <a:ext cx="787400" cy="16002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1860550" y="1289050"/>
              <a:ext cx="787400" cy="17145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54250" y="2565400"/>
              <a:ext cx="1631950" cy="1320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3"/>
            </p:cNvCxnSpPr>
            <p:nvPr/>
          </p:nvCxnSpPr>
          <p:spPr>
            <a:xfrm flipH="1">
              <a:off x="4419600" y="3131156"/>
              <a:ext cx="229612" cy="729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8" idx="3"/>
            </p:cNvCxnSpPr>
            <p:nvPr/>
          </p:nvCxnSpPr>
          <p:spPr>
            <a:xfrm flipH="1">
              <a:off x="4660900" y="3131156"/>
              <a:ext cx="902712" cy="7423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ounded Rectangular Callout 12"/>
          <p:cNvSpPr/>
          <p:nvPr/>
        </p:nvSpPr>
        <p:spPr>
          <a:xfrm>
            <a:off x="5435600" y="3955752"/>
            <a:ext cx="2108200" cy="740664"/>
          </a:xfrm>
          <a:prstGeom prst="wedgeRoundRectCallout">
            <a:avLst>
              <a:gd name="adj1" fmla="val -60038"/>
              <a:gd name="adj2" fmla="val 264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Do replica states match?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098800" y="3873500"/>
            <a:ext cx="2133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Each epoch has three replicas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8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72564"/>
              </p:ext>
            </p:extLst>
          </p:nvPr>
        </p:nvGraphicFramePr>
        <p:xfrm>
          <a:off x="1886374" y="1212318"/>
          <a:ext cx="636693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2122311"/>
                <a:gridCol w="212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Outcomes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Likely bug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Survival strategy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Non-race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/F-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 B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Commit A or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Multiple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Multiple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epoch outcomes for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256503"/>
            <a:ext cx="1902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It claims F using a time-out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79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47201"/>
          </a:xfrm>
        </p:spPr>
        <p:txBody>
          <a:bodyPr>
            <a:noAutofit/>
          </a:bodyPr>
          <a:lstStyle/>
          <a:p>
            <a:r>
              <a:rPr lang="en-US" sz="4000" dirty="0" smtClean="0"/>
              <a:t>Multicores/multiprocessors are ubiquitous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6" y="3369733"/>
            <a:ext cx="8585203" cy="26077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Most desktops, laptops &amp; cellphones use multiprocessors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Multithreading is a common way to exploit hardware parallelism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Problem: it is hard to write correct multithreaded programs!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pic>
        <p:nvPicPr>
          <p:cNvPr id="6" name="Picture 5" descr="a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46" y="1555488"/>
            <a:ext cx="844490" cy="1031253"/>
          </a:xfrm>
          <a:prstGeom prst="rect">
            <a:avLst/>
          </a:prstGeom>
        </p:spPr>
      </p:pic>
      <p:pic>
        <p:nvPicPr>
          <p:cNvPr id="7" name="Picture 6" descr="intel_core_i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57" y="1681350"/>
            <a:ext cx="1047492" cy="779528"/>
          </a:xfrm>
          <a:prstGeom prst="rect">
            <a:avLst/>
          </a:prstGeom>
        </p:spPr>
      </p:pic>
      <p:pic>
        <p:nvPicPr>
          <p:cNvPr id="8" name="Picture 7" descr="intel_core_i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37" y="1547368"/>
            <a:ext cx="730807" cy="1047492"/>
          </a:xfrm>
          <a:prstGeom prst="rect">
            <a:avLst/>
          </a:prstGeom>
        </p:spPr>
      </p:pic>
      <p:pic>
        <p:nvPicPr>
          <p:cNvPr id="9" name="Picture 8" descr="Nvidia-Tegra-2-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026" y="1618861"/>
            <a:ext cx="937313" cy="9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02926"/>
              </p:ext>
            </p:extLst>
          </p:nvPr>
        </p:nvGraphicFramePr>
        <p:xfrm>
          <a:off x="1886374" y="1212318"/>
          <a:ext cx="636693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2122311"/>
                <a:gridCol w="212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Outcomes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Likely bug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Survival strategy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AA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A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</a:t>
                      </a:r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Non-race</a:t>
                      </a:r>
                      <a:r>
                        <a:rPr lang="en-US" baseline="0" dirty="0" smtClean="0"/>
                        <a:t> 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AB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AF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/F-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AF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BB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Commit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BC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Commit B or C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Commit A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AB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II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Commit A or B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BF</a:t>
                      </a: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FB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Multiple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FF</a:t>
                      </a:r>
                      <a:endParaRPr lang="en-US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Multiple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Rollback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92774" y="1659466"/>
            <a:ext cx="5723466" cy="616373"/>
          </a:xfrm>
          <a:prstGeom prst="roundRect">
            <a:avLst/>
          </a:prstGeom>
          <a:solidFill>
            <a:schemeClr val="lt1">
              <a:alpha val="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epoch outcomes for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33680" y="1625600"/>
            <a:ext cx="1767840" cy="670560"/>
          </a:xfrm>
          <a:prstGeom prst="wedgeRoundRectCallout">
            <a:avLst>
              <a:gd name="adj1" fmla="val 65337"/>
              <a:gd name="adj2" fmla="val -169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replicas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343259"/>
              </p:ext>
            </p:extLst>
          </p:nvPr>
        </p:nvGraphicFramePr>
        <p:xfrm>
          <a:off x="1886374" y="1212318"/>
          <a:ext cx="636693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2122311"/>
                <a:gridCol w="212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Outcomes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Likely bug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Survival strategy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Non-race</a:t>
                      </a:r>
                      <a:r>
                        <a:rPr lang="en-US" baseline="0" dirty="0" smtClean="0">
                          <a:solidFill>
                            <a:srgbClr val="A6A6A6"/>
                          </a:solidFill>
                        </a:rPr>
                        <a:t> bug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AB</a:t>
                      </a:r>
                      <a:r>
                        <a:rPr lang="en-US" dirty="0" smtClean="0"/>
                        <a:t>/A-</a:t>
                      </a:r>
                      <a:r>
                        <a:rPr lang="en-US" b="1" dirty="0" smtClean="0"/>
                        <a:t>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AF</a:t>
                      </a:r>
                      <a:r>
                        <a:rPr lang="en-US" dirty="0" smtClean="0"/>
                        <a:t>/A-</a:t>
                      </a:r>
                      <a:r>
                        <a:rPr lang="en-US" b="1" dirty="0" smtClean="0"/>
                        <a:t>FA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</a:t>
                      </a:r>
                      <a:r>
                        <a:rPr lang="en-US" b="1" dirty="0" smtClean="0"/>
                        <a:t>FA</a:t>
                      </a:r>
                      <a:r>
                        <a:rPr lang="en-US" dirty="0" smtClean="0"/>
                        <a:t>/F-</a:t>
                      </a:r>
                      <a:r>
                        <a:rPr lang="en-US" b="1" dirty="0" smtClean="0"/>
                        <a:t>AF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BB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</a:t>
                      </a:r>
                      <a:r>
                        <a:rPr lang="en-US" baseline="0" dirty="0" smtClean="0">
                          <a:solidFill>
                            <a:srgbClr val="A6A6A6"/>
                          </a:solidFill>
                        </a:rPr>
                        <a:t> B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BC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B or C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AB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 or B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BF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FB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Multiple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Multiple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292774" y="2387589"/>
            <a:ext cx="5723466" cy="1016012"/>
          </a:xfrm>
          <a:prstGeom prst="roundRect">
            <a:avLst/>
          </a:prstGeom>
          <a:solidFill>
            <a:schemeClr val="lt1">
              <a:alpha val="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epoch outcomes for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08955" y="2438400"/>
            <a:ext cx="1792565" cy="965200"/>
          </a:xfrm>
          <a:prstGeom prst="wedgeRoundRectCallout">
            <a:avLst>
              <a:gd name="adj1" fmla="val 65337"/>
              <a:gd name="adj2" fmla="val -169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outcomes/trailing replicas differ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955" y="3539613"/>
            <a:ext cx="136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</a:t>
            </a:r>
          </a:p>
          <a:p>
            <a:r>
              <a:rPr lang="en-US" altLang="zh-CN" dirty="0" smtClean="0"/>
              <a:t>Type I 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596923"/>
              </p:ext>
            </p:extLst>
          </p:nvPr>
        </p:nvGraphicFramePr>
        <p:xfrm>
          <a:off x="1886374" y="1212318"/>
          <a:ext cx="636693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2122311"/>
                <a:gridCol w="212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Outcomes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Likely bug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Survival strategy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Non-race</a:t>
                      </a:r>
                      <a:r>
                        <a:rPr lang="en-US" baseline="0" dirty="0" smtClean="0">
                          <a:solidFill>
                            <a:srgbClr val="A6A6A6"/>
                          </a:solidFill>
                        </a:rPr>
                        <a:t> bug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AB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AF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FA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BB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BC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B or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</a:t>
                      </a:r>
                      <a:r>
                        <a:rPr lang="en-US" b="1" dirty="0" smtClean="0"/>
                        <a:t>AA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F-</a:t>
                      </a:r>
                      <a:r>
                        <a:rPr lang="en-US" b="1" dirty="0" smtClean="0"/>
                        <a:t>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 A or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BF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FB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Multiple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Multiple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292774" y="3454400"/>
            <a:ext cx="5723466" cy="1439333"/>
          </a:xfrm>
          <a:prstGeom prst="roundRect">
            <a:avLst/>
          </a:prstGeom>
          <a:solidFill>
            <a:schemeClr val="lt1">
              <a:alpha val="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epoch outcomes for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29275" y="3667760"/>
            <a:ext cx="1792565" cy="965200"/>
          </a:xfrm>
          <a:prstGeom prst="wedgeRoundRectCallout">
            <a:avLst>
              <a:gd name="adj1" fmla="val 65337"/>
              <a:gd name="adj2" fmla="val -169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Trailing replicas do not fail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207" y="2050025"/>
            <a:ext cx="106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Single</a:t>
            </a:r>
          </a:p>
          <a:p>
            <a:r>
              <a:rPr lang="en-US" altLang="zh-CN" dirty="0"/>
              <a:t>Type </a:t>
            </a:r>
            <a:r>
              <a:rPr lang="en-US" altLang="zh-CN" dirty="0" smtClean="0"/>
              <a:t>II bug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995959"/>
              </p:ext>
            </p:extLst>
          </p:nvPr>
        </p:nvGraphicFramePr>
        <p:xfrm>
          <a:off x="1886374" y="1212318"/>
          <a:ext cx="636693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2122311"/>
                <a:gridCol w="2122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Outcomes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Likely bug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Survival strategy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Non-race</a:t>
                      </a:r>
                      <a:r>
                        <a:rPr lang="en-US" baseline="0" dirty="0" smtClean="0">
                          <a:solidFill>
                            <a:srgbClr val="A6A6A6"/>
                          </a:solidFill>
                        </a:rPr>
                        <a:t> bug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AB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Rollback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AF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FA</a:t>
                      </a:r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/F-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AF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BB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</a:t>
                      </a:r>
                      <a:r>
                        <a:rPr lang="en-US" baseline="0" dirty="0" smtClean="0">
                          <a:solidFill>
                            <a:srgbClr val="A6A6A6"/>
                          </a:solidFill>
                        </a:rPr>
                        <a:t> B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A-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BC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B or C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AA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F-</a:t>
                      </a:r>
                      <a:r>
                        <a:rPr lang="en-US" b="1" dirty="0" smtClean="0">
                          <a:solidFill>
                            <a:srgbClr val="A6A6A6"/>
                          </a:solidFill>
                        </a:rPr>
                        <a:t>AB</a:t>
                      </a:r>
                      <a:endParaRPr lang="en-US" b="1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Type II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A6A6A6"/>
                          </a:solidFill>
                        </a:rPr>
                        <a:t>Commit A or B</a:t>
                      </a:r>
                      <a:endParaRPr lang="en-US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BF</a:t>
                      </a:r>
                      <a:r>
                        <a:rPr lang="en-US" dirty="0" smtClean="0"/>
                        <a:t>/A-</a:t>
                      </a:r>
                      <a:r>
                        <a:rPr lang="en-US" b="1" dirty="0" smtClean="0"/>
                        <a:t>FB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A-</a:t>
                      </a:r>
                      <a:r>
                        <a:rPr lang="en-US" b="1" dirty="0" smtClean="0"/>
                        <a:t>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2292774" y="5029199"/>
            <a:ext cx="5723466" cy="592667"/>
          </a:xfrm>
          <a:prstGeom prst="roundRect">
            <a:avLst/>
          </a:prstGeom>
          <a:solidFill>
            <a:schemeClr val="lt1">
              <a:alpha val="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epoch outcomes for survival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233310"/>
            <a:ext cx="8343900" cy="489285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Multiple type I bugs in an epoch</a:t>
            </a:r>
          </a:p>
          <a:p>
            <a:pPr lvl="1"/>
            <a:r>
              <a:rPr lang="en-US" sz="2400" dirty="0" smtClean="0"/>
              <a:t>Rollback and reduce epoch length to separate bugs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Priority-inversion</a:t>
            </a:r>
          </a:p>
          <a:p>
            <a:pPr lvl="1"/>
            <a:r>
              <a:rPr lang="en-US" sz="2400" dirty="0" smtClean="0"/>
              <a:t>If &gt;2 threads involved in race, 2 replicas insufficient to flip races</a:t>
            </a:r>
          </a:p>
          <a:p>
            <a:pPr lvl="1"/>
            <a:r>
              <a:rPr lang="en-US" sz="2400" dirty="0" smtClean="0"/>
              <a:t>Heuristic: threads with frequent constraints are adjacent in order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Epoch boundaries</a:t>
            </a:r>
            <a:r>
              <a:rPr lang="en-US" altLang="zh-CN" sz="2800" dirty="0" smtClean="0"/>
              <a:t>(epoch is a constraint that does not exist, this is not good for a Type I bug)</a:t>
            </a:r>
            <a:endParaRPr lang="en-US" sz="2800" dirty="0" smtClean="0"/>
          </a:p>
          <a:p>
            <a:pPr lvl="1"/>
            <a:r>
              <a:rPr lang="en-US" sz="2400" dirty="0" smtClean="0"/>
              <a:t>Insert epochs only on system calls.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Detection of Type II bugs</a:t>
            </a:r>
            <a:endParaRPr lang="en-US" sz="2400" dirty="0" smtClean="0"/>
          </a:p>
          <a:p>
            <a:pPr lvl="1"/>
            <a:r>
              <a:rPr lang="en-US" sz="2400" dirty="0" smtClean="0"/>
              <a:t>Usually some difference in program state or output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29" y="171399"/>
            <a:ext cx="8686800" cy="6034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 example for priority-inversion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072178"/>
            <a:ext cx="64389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9183" y="4812431"/>
            <a:ext cx="6552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ABC:</a:t>
            </a:r>
            <a:r>
              <a:rPr lang="pt-BR" altLang="zh-CN" sz="3200" dirty="0"/>
              <a:t>{ a0, b, c0, a1, c1 </a:t>
            </a:r>
            <a:r>
              <a:rPr lang="pt-BR" altLang="zh-CN" sz="3200" dirty="0" smtClean="0"/>
              <a:t>}</a:t>
            </a:r>
          </a:p>
          <a:p>
            <a:r>
              <a:rPr lang="pt-BR" altLang="zh-CN" sz="3200" dirty="0" smtClean="0"/>
              <a:t>CBA:</a:t>
            </a:r>
            <a:r>
              <a:rPr lang="pt-BR" altLang="zh-CN" sz="3200" dirty="0"/>
              <a:t>{ c0, c1, b, a0, a1 }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29183" y="5889649"/>
            <a:ext cx="513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 is always  before a1!!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Frost detects and survives all harmful races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302029"/>
              </p:ext>
            </p:extLst>
          </p:nvPr>
        </p:nvGraphicFramePr>
        <p:xfrm>
          <a:off x="457200" y="1169988"/>
          <a:ext cx="82423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9538"/>
                <a:gridCol w="1672095"/>
                <a:gridCol w="1217084"/>
                <a:gridCol w="1255183"/>
                <a:gridCol w="1244600"/>
                <a:gridCol w="1193800"/>
              </a:tblGrid>
              <a:tr h="62917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Bug manifestation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Outcome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% survived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% detected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Recovery time (sec)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smtClean="0"/>
                        <a:t>pbzip2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F-AA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6081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#21287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A-BB/A-AB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51584">
                <a:tc>
                  <a:txBody>
                    <a:bodyPr/>
                    <a:lstStyle/>
                    <a:p>
                      <a:r>
                        <a:rPr lang="en-US" dirty="0" smtClean="0"/>
                        <a:t>Apache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dirty="0" smtClean="0"/>
                        <a:t>25520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corrupted out.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smtClean="0"/>
                        <a:t>Apache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dirty="0" smtClean="0"/>
                        <a:t>45605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dirty="0" smtClean="0"/>
                        <a:t>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49969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dirty="0" smtClean="0"/>
                        <a:t>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34539">
                <a:tc>
                  <a:txBody>
                    <a:bodyPr/>
                    <a:lstStyle/>
                    <a:p>
                      <a:r>
                        <a:rPr lang="en-US" dirty="0" smtClean="0"/>
                        <a:t>MySQL #2011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corrupted out.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smtClean="0"/>
                        <a:t>MySQL #3596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smtClean="0"/>
                        <a:t>MySQL #12848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smtClean="0"/>
                        <a:t>pfscan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</a:p>
                  </a:txBody>
                  <a:tcPr/>
                </a:tc>
              </a:tr>
              <a:tr h="3267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Glibc</a:t>
                      </a:r>
                      <a:r>
                        <a:rPr lang="en-US" dirty="0" smtClean="0"/>
                        <a:t> #12486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Kaushik Veeraraghavan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6083" y="1799167"/>
            <a:ext cx="2899834" cy="402166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198" y="1803400"/>
            <a:ext cx="2463801" cy="4013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8400" y="1803400"/>
            <a:ext cx="1172633" cy="4013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3437"/>
          </a:xfrm>
        </p:spPr>
        <p:txBody>
          <a:bodyPr>
            <a:noAutofit/>
          </a:bodyPr>
          <a:lstStyle/>
          <a:p>
            <a:r>
              <a:rPr lang="en-US" sz="3200" dirty="0" smtClean="0"/>
              <a:t>Frost detects all harmful races as traditional detector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90802"/>
              </p:ext>
            </p:extLst>
          </p:nvPr>
        </p:nvGraphicFramePr>
        <p:xfrm>
          <a:off x="457200" y="1141765"/>
          <a:ext cx="8221133" cy="4848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3"/>
                <a:gridCol w="1537015"/>
                <a:gridCol w="1537015"/>
                <a:gridCol w="1537015"/>
                <a:gridCol w="1537015"/>
              </a:tblGrid>
              <a:tr h="368622">
                <a:tc row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Application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Harmful race detected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Benign races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62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Traditional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Frost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Traditional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Frost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pbzip2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Apache: #21287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Apache: #25520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Apache:</a:t>
                      </a:r>
                      <a:r>
                        <a:rPr lang="en-US" baseline="0" dirty="0" smtClean="0"/>
                        <a:t> #45605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MySQL:</a:t>
                      </a:r>
                      <a:r>
                        <a:rPr lang="en-US" baseline="0" dirty="0" smtClean="0"/>
                        <a:t> #644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MySQL: #791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MySQL: #2011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MySQL:</a:t>
                      </a:r>
                      <a:r>
                        <a:rPr lang="en-US" baseline="0" dirty="0" smtClean="0"/>
                        <a:t> #3596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MySQL: #12848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smtClean="0"/>
                        <a:t>pfscan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37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Glibc</a:t>
                      </a:r>
                      <a:r>
                        <a:rPr lang="en-US" dirty="0" smtClean="0"/>
                        <a:t>: #12486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39998" y="1904999"/>
            <a:ext cx="3048001" cy="40809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88001" y="1888065"/>
            <a:ext cx="3090332" cy="40809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828245"/>
              </p:ext>
            </p:extLst>
          </p:nvPr>
        </p:nvGraphicFramePr>
        <p:xfrm>
          <a:off x="416560" y="1682326"/>
          <a:ext cx="8310880" cy="401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Frost: performance given spare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5520266"/>
            <a:ext cx="8085665" cy="533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Overhead 3% to 12% given spare cores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696172" y="2344375"/>
            <a:ext cx="1133824" cy="980400"/>
            <a:chOff x="1219199" y="2020357"/>
            <a:chExt cx="4277110" cy="1078441"/>
          </a:xfrm>
        </p:grpSpPr>
        <p:sp>
          <p:nvSpPr>
            <p:cNvPr id="10" name="Right Brace 9"/>
            <p:cNvSpPr/>
            <p:nvPr/>
          </p:nvSpPr>
          <p:spPr>
            <a:xfrm rot="16200000">
              <a:off x="3137620" y="740109"/>
              <a:ext cx="440268" cy="427711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160272" y="2020357"/>
              <a:ext cx="2337962" cy="5249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8%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94628" y="1135055"/>
            <a:ext cx="1142292" cy="969818"/>
            <a:chOff x="455302" y="2032000"/>
            <a:chExt cx="3550534" cy="1066800"/>
          </a:xfrm>
        </p:grpSpPr>
        <p:sp>
          <p:nvSpPr>
            <p:cNvPr id="13" name="Right Brace 12"/>
            <p:cNvSpPr/>
            <p:nvPr/>
          </p:nvSpPr>
          <p:spPr>
            <a:xfrm rot="16200000">
              <a:off x="2010435" y="1103399"/>
              <a:ext cx="440268" cy="355053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9488" y="2032000"/>
              <a:ext cx="2934153" cy="52493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12%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27874" y="2967383"/>
            <a:ext cx="1103236" cy="969815"/>
            <a:chOff x="1219201" y="2032000"/>
            <a:chExt cx="1948254" cy="1066797"/>
          </a:xfrm>
        </p:grpSpPr>
        <p:sp>
          <p:nvSpPr>
            <p:cNvPr id="22" name="Right Brace 21"/>
            <p:cNvSpPr/>
            <p:nvPr/>
          </p:nvSpPr>
          <p:spPr>
            <a:xfrm rot="16200000">
              <a:off x="1973194" y="1904537"/>
              <a:ext cx="440267" cy="194825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671106" y="2032000"/>
              <a:ext cx="1270892" cy="52493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  <a:r>
                <a:rPr lang="en-US" sz="2400" dirty="0" smtClean="0"/>
                <a:t>%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19167" y="2922228"/>
            <a:ext cx="1157007" cy="1003684"/>
            <a:chOff x="1219201" y="1994745"/>
            <a:chExt cx="1948254" cy="1104052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1973194" y="1904537"/>
              <a:ext cx="440267" cy="194825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45373" y="1994745"/>
              <a:ext cx="1616192" cy="52493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11%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0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290893"/>
              </p:ext>
            </p:extLst>
          </p:nvPr>
        </p:nvGraphicFramePr>
        <p:xfrm>
          <a:off x="412063" y="1477469"/>
          <a:ext cx="8319874" cy="3903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8" y="274638"/>
            <a:ext cx="8422217" cy="603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Frost: performance without spare cores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99735" y="2489712"/>
            <a:ext cx="2144186" cy="973147"/>
            <a:chOff x="1613812" y="2204297"/>
            <a:chExt cx="2383663" cy="1070466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2572813" y="1850101"/>
              <a:ext cx="465661" cy="2383663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77368" y="2204297"/>
              <a:ext cx="1057314" cy="5249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127%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1134" y="1134341"/>
            <a:ext cx="2133600" cy="855324"/>
            <a:chOff x="852197" y="2264831"/>
            <a:chExt cx="2371893" cy="940857"/>
          </a:xfrm>
        </p:grpSpPr>
        <p:sp>
          <p:nvSpPr>
            <p:cNvPr id="19" name="Right Brace 18"/>
            <p:cNvSpPr/>
            <p:nvPr/>
          </p:nvSpPr>
          <p:spPr>
            <a:xfrm rot="16200000">
              <a:off x="1883307" y="1864905"/>
              <a:ext cx="309673" cy="2371893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01638" y="2264831"/>
              <a:ext cx="1035350" cy="52493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194%</a:t>
              </a:r>
              <a:endParaRPr lang="en-US" sz="2400" dirty="0"/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719667" y="5520266"/>
            <a:ext cx="8085665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Overhead ≈200% for cpu-bound apps without spare cores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48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races are a serious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9" y="1295400"/>
            <a:ext cx="8652931" cy="48307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race: Two instructions (at least one of which is a write) that access the same shared data without being ordered by synchronization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Data races can cause catastrophic failures</a:t>
            </a:r>
            <a:endParaRPr lang="en-US" sz="2400" dirty="0"/>
          </a:p>
          <a:p>
            <a:pPr lvl="1"/>
            <a:r>
              <a:rPr lang="en-US" sz="2200" dirty="0" smtClean="0"/>
              <a:t>Therac-25 radiation overdose</a:t>
            </a:r>
            <a:endParaRPr lang="en-US" dirty="0"/>
          </a:p>
          <a:p>
            <a:pPr lvl="1"/>
            <a:r>
              <a:rPr lang="en-US" sz="2200" dirty="0"/>
              <a:t>2003 Northeast US power blackout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257300" y="2273300"/>
            <a:ext cx="5587046" cy="2103822"/>
            <a:chOff x="1219200" y="2273300"/>
            <a:chExt cx="5587046" cy="2103822"/>
          </a:xfrm>
        </p:grpSpPr>
        <p:sp>
          <p:nvSpPr>
            <p:cNvPr id="8" name="TextBox 7"/>
            <p:cNvSpPr txBox="1"/>
            <p:nvPr/>
          </p:nvSpPr>
          <p:spPr>
            <a:xfrm>
              <a:off x="5330925" y="2741799"/>
              <a:ext cx="1475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proc_info</a:t>
              </a:r>
              <a:r>
                <a:rPr lang="en-US" dirty="0" smtClean="0">
                  <a:solidFill>
                    <a:srgbClr val="FF0000"/>
                  </a:solidFill>
                </a:rPr>
                <a:t> = 0;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4344" y="4007790"/>
              <a:ext cx="188344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MySQL bug #3596</a:t>
              </a:r>
              <a:endParaRPr lang="en-US" dirty="0"/>
            </a:p>
          </p:txBody>
        </p:sp>
        <p:sp>
          <p:nvSpPr>
            <p:cNvPr id="25" name="Explosion 1 24"/>
            <p:cNvSpPr/>
            <p:nvPr/>
          </p:nvSpPr>
          <p:spPr>
            <a:xfrm>
              <a:off x="1219200" y="3253642"/>
              <a:ext cx="1288927" cy="657958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crash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375642" y="2273300"/>
              <a:ext cx="234457" cy="1511300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4463" y="2274723"/>
              <a:ext cx="2199941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If (</a:t>
              </a:r>
              <a:r>
                <a:rPr lang="en-US" dirty="0" err="1" smtClean="0">
                  <a:solidFill>
                    <a:srgbClr val="0000FF"/>
                  </a:solidFill>
                </a:rPr>
                <a:t>proc_info</a:t>
              </a:r>
              <a:r>
                <a:rPr lang="en-US" dirty="0" smtClean="0">
                  <a:solidFill>
                    <a:srgbClr val="0000FF"/>
                  </a:solidFill>
                </a:rPr>
                <a:t>)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{</a:t>
              </a:r>
            </a:p>
            <a:p>
              <a:endParaRPr lang="en-US" dirty="0" smtClean="0">
                <a:solidFill>
                  <a:srgbClr val="0000FF"/>
                </a:solidFill>
              </a:endParaRP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>
                  <a:solidFill>
                    <a:srgbClr val="3366FF"/>
                  </a:solidFill>
                </a:rPr>
                <a:t> </a:t>
              </a:r>
              <a:r>
                <a:rPr lang="en-US" dirty="0" smtClean="0">
                  <a:solidFill>
                    <a:srgbClr val="3366FF"/>
                  </a:solidFill>
                </a:rPr>
                <a:t>   </a:t>
              </a:r>
              <a:r>
                <a:rPr lang="en-US" dirty="0" err="1" smtClean="0">
                  <a:solidFill>
                    <a:srgbClr val="0000FF"/>
                  </a:solidFill>
                </a:rPr>
                <a:t>fputs</a:t>
              </a:r>
              <a:r>
                <a:rPr lang="en-US" dirty="0" smtClean="0">
                  <a:solidFill>
                    <a:srgbClr val="0000FF"/>
                  </a:solidFill>
                </a:rPr>
                <a:t> (</a:t>
              </a:r>
              <a:r>
                <a:rPr lang="en-US" dirty="0" err="1" smtClean="0">
                  <a:solidFill>
                    <a:srgbClr val="0000FF"/>
                  </a:solidFill>
                </a:rPr>
                <a:t>proc_info</a:t>
              </a:r>
              <a:r>
                <a:rPr lang="en-US" dirty="0" smtClean="0">
                  <a:solidFill>
                    <a:srgbClr val="0000FF"/>
                  </a:solidFill>
                </a:rPr>
                <a:t>, f);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}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137642" y="2273300"/>
              <a:ext cx="234457" cy="1511300"/>
            </a:xfrm>
            <a:custGeom>
              <a:avLst/>
              <a:gdLst>
                <a:gd name="connsiteX0" fmla="*/ 0 w 420686"/>
                <a:gd name="connsiteY0" fmla="*/ 0 h 1447800"/>
                <a:gd name="connsiteX1" fmla="*/ 419100 w 420686"/>
                <a:gd name="connsiteY1" fmla="*/ 215900 h 1447800"/>
                <a:gd name="connsiteX2" fmla="*/ 152400 w 420686"/>
                <a:gd name="connsiteY2" fmla="*/ 520700 h 1447800"/>
                <a:gd name="connsiteX3" fmla="*/ 393700 w 420686"/>
                <a:gd name="connsiteY3" fmla="*/ 812800 h 1447800"/>
                <a:gd name="connsiteX4" fmla="*/ 127000 w 420686"/>
                <a:gd name="connsiteY4" fmla="*/ 1155700 h 1447800"/>
                <a:gd name="connsiteX5" fmla="*/ 355600 w 420686"/>
                <a:gd name="connsiteY5" fmla="*/ 14478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686" h="1447800">
                  <a:moveTo>
                    <a:pt x="0" y="0"/>
                  </a:moveTo>
                  <a:cubicBezTo>
                    <a:pt x="196850" y="64558"/>
                    <a:pt x="393700" y="129117"/>
                    <a:pt x="419100" y="215900"/>
                  </a:cubicBezTo>
                  <a:cubicBezTo>
                    <a:pt x="444500" y="302683"/>
                    <a:pt x="156633" y="421217"/>
                    <a:pt x="152400" y="520700"/>
                  </a:cubicBezTo>
                  <a:cubicBezTo>
                    <a:pt x="148167" y="620183"/>
                    <a:pt x="397933" y="706967"/>
                    <a:pt x="393700" y="812800"/>
                  </a:cubicBezTo>
                  <a:cubicBezTo>
                    <a:pt x="389467" y="918633"/>
                    <a:pt x="133350" y="1049867"/>
                    <a:pt x="127000" y="1155700"/>
                  </a:cubicBezTo>
                  <a:cubicBezTo>
                    <a:pt x="120650" y="1261533"/>
                    <a:pt x="355600" y="1447800"/>
                    <a:pt x="355600" y="1447800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4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Frost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33" y="993468"/>
            <a:ext cx="8704469" cy="5702300"/>
          </a:xfrm>
        </p:spPr>
        <p:txBody>
          <a:bodyPr>
            <a:noAutofit/>
          </a:bodyPr>
          <a:lstStyle/>
          <a:p>
            <a:r>
              <a:rPr lang="en-US" dirty="0" smtClean="0"/>
              <a:t>Two new ideas</a:t>
            </a:r>
          </a:p>
          <a:p>
            <a:pPr lvl="1"/>
            <a:r>
              <a:rPr lang="en-US" dirty="0" smtClean="0"/>
              <a:t>Outcome-based race detection</a:t>
            </a:r>
          </a:p>
          <a:p>
            <a:pPr lvl="1"/>
            <a:r>
              <a:rPr lang="en-US" dirty="0" smtClean="0"/>
              <a:t>Complementary schedules</a:t>
            </a:r>
          </a:p>
          <a:p>
            <a:r>
              <a:rPr lang="en-US" dirty="0" smtClean="0"/>
              <a:t>Fast data race detection with high coverage</a:t>
            </a:r>
          </a:p>
          <a:p>
            <a:pPr lvl="1"/>
            <a:r>
              <a:rPr lang="en-US" dirty="0" smtClean="0"/>
              <a:t>3%—12% overhead</a:t>
            </a:r>
            <a:r>
              <a:rPr lang="en-US" dirty="0"/>
              <a:t>, given spare cores</a:t>
            </a:r>
          </a:p>
          <a:p>
            <a:pPr lvl="1"/>
            <a:r>
              <a:rPr lang="en-US" dirty="0"/>
              <a:t>≈200% overhead, without spare cores</a:t>
            </a:r>
            <a:endParaRPr lang="en-US" sz="2400" dirty="0" smtClean="0"/>
          </a:p>
          <a:p>
            <a:r>
              <a:rPr lang="en-US" dirty="0" smtClean="0"/>
              <a:t>Survives all harmful data race bugs in our tests</a:t>
            </a:r>
          </a:p>
          <a:p>
            <a:r>
              <a:rPr lang="en-US" dirty="0" smtClean="0"/>
              <a:t>Uses existing work, like </a:t>
            </a:r>
            <a:r>
              <a:rPr lang="en-US" dirty="0" err="1" smtClean="0"/>
              <a:t>DoublePlay</a:t>
            </a:r>
            <a:r>
              <a:rPr lang="en-US" dirty="0" smtClean="0"/>
              <a:t> and Speculator</a:t>
            </a:r>
          </a:p>
          <a:p>
            <a:r>
              <a:rPr lang="en-US" dirty="0" smtClean="0"/>
              <a:t>Could be modified to use sampling for </a:t>
            </a:r>
            <a:r>
              <a:rPr lang="en-US" dirty="0" err="1" smtClean="0"/>
              <a:t>accerlating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D7CF-C981-5445-969A-5332EAF4CE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however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930" y="1155700"/>
            <a:ext cx="8704469" cy="4856164"/>
          </a:xfrm>
        </p:spPr>
        <p:txBody>
          <a:bodyPr>
            <a:noAutofit/>
          </a:bodyPr>
          <a:lstStyle/>
          <a:p>
            <a:r>
              <a:rPr lang="en-US" dirty="0"/>
              <a:t>Don’t guarantee </a:t>
            </a:r>
            <a:r>
              <a:rPr lang="en-US" dirty="0" smtClean="0"/>
              <a:t>theoretically all coverage</a:t>
            </a:r>
          </a:p>
          <a:p>
            <a:r>
              <a:rPr lang="en-US" dirty="0" smtClean="0"/>
              <a:t>Will skip harmless </a:t>
            </a:r>
            <a:r>
              <a:rPr lang="en-US" dirty="0" err="1" smtClean="0"/>
              <a:t>datarace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9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1123" y="3122236"/>
            <a:ext cx="8229600" cy="508345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smtClean="0">
                <a:solidFill>
                  <a:srgbClr val="00B050"/>
                </a:solidFill>
              </a:rPr>
              <a:t>Data race survival:</a:t>
            </a:r>
          </a:p>
          <a:p>
            <a:r>
              <a:rPr lang="en-US" altLang="zh-CN" dirty="0" smtClean="0"/>
              <a:t>Primary-backup replicas(retrying)</a:t>
            </a:r>
          </a:p>
          <a:p>
            <a:r>
              <a:rPr lang="en-US" altLang="zh-CN" dirty="0" smtClean="0"/>
              <a:t>Intentionally diverse replicas(</a:t>
            </a:r>
            <a:r>
              <a:rPr lang="en-US" altLang="zh-CN" dirty="0" err="1" smtClean="0"/>
              <a:t>changint</a:t>
            </a:r>
            <a:r>
              <a:rPr lang="en-US" altLang="zh-CN" dirty="0" smtClean="0"/>
              <a:t> layout of memory, instruction set, etc.)</a:t>
            </a:r>
          </a:p>
          <a:p>
            <a:r>
              <a:rPr lang="en-US" altLang="zh-CN" dirty="0" smtClean="0"/>
              <a:t>(Mostly related to Frost)change the events(signals or priority)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smtClean="0">
                <a:solidFill>
                  <a:srgbClr val="00B050"/>
                </a:solidFill>
              </a:rPr>
              <a:t>Data race detection:</a:t>
            </a:r>
          </a:p>
          <a:p>
            <a:r>
              <a:rPr lang="en-US" altLang="zh-CN" dirty="0" smtClean="0"/>
              <a:t>Happens-before analysis(slow)</a:t>
            </a:r>
          </a:p>
          <a:p>
            <a:r>
              <a:rPr lang="en-US" altLang="zh-CN" dirty="0" smtClean="0"/>
              <a:t>Lockset analysis(slow)</a:t>
            </a:r>
          </a:p>
          <a:p>
            <a:r>
              <a:rPr lang="en-US" altLang="zh-CN" dirty="0" smtClean="0"/>
              <a:t>Random sampling</a:t>
            </a:r>
          </a:p>
          <a:p>
            <a:r>
              <a:rPr lang="en-US" altLang="zh-CN" dirty="0" smtClean="0"/>
              <a:t>They are slow because they are real-time</a:t>
            </a:r>
          </a:p>
          <a:p>
            <a:r>
              <a:rPr lang="en-US" altLang="zh-CN" dirty="0" smtClean="0"/>
              <a:t>Frost is outcome-based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goal: efficient data race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53066"/>
            <a:ext cx="8492067" cy="4873097"/>
          </a:xfrm>
        </p:spPr>
        <p:txBody>
          <a:bodyPr/>
          <a:lstStyle/>
          <a:p>
            <a:r>
              <a:rPr lang="en-US" dirty="0" smtClean="0"/>
              <a:t>Data race detection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coverage (find harmful data races)</a:t>
            </a:r>
          </a:p>
          <a:p>
            <a:pPr lvl="1"/>
            <a:r>
              <a:rPr lang="en-US" dirty="0" smtClean="0"/>
              <a:t>Accurate (no false positives)</a:t>
            </a:r>
          </a:p>
          <a:p>
            <a:pPr lvl="1"/>
            <a:r>
              <a:rPr lang="en-US" dirty="0" smtClean="0"/>
              <a:t>Low overhead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05750"/>
              </p:ext>
            </p:extLst>
          </p:nvPr>
        </p:nvGraphicFramePr>
        <p:xfrm>
          <a:off x="495300" y="3835399"/>
          <a:ext cx="8267700" cy="2223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  <a:gridCol w="2247900"/>
                <a:gridCol w="3937000"/>
              </a:tblGrid>
              <a:tr h="741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 coverage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Sampling</a:t>
                      </a:r>
                      <a:endParaRPr lang="en-US" b="1" dirty="0"/>
                    </a:p>
                  </a:txBody>
                  <a:tcPr/>
                </a:tc>
              </a:tr>
              <a:tr h="7412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Native</a:t>
                      </a:r>
                      <a:r>
                        <a:rPr lang="en-US" b="1" baseline="0" dirty="0" smtClean="0"/>
                        <a:t> (C/C++)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ThreadSanitizer</a:t>
                      </a:r>
                      <a:r>
                        <a:rPr lang="en-US" dirty="0" smtClean="0"/>
                        <a:t> (30X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Frost (3X)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DataCollider</a:t>
                      </a:r>
                      <a:r>
                        <a:rPr lang="en-US" dirty="0" smtClean="0"/>
                        <a:t> (</a:t>
                      </a:r>
                      <a:r>
                        <a:rPr lang="en-US" baseline="0" dirty="0" smtClean="0"/>
                        <a:t>1.1x with 4 </a:t>
                      </a:r>
                      <a:r>
                        <a:rPr lang="en-US" baseline="0" dirty="0" err="1" smtClean="0"/>
                        <a:t>watchpoints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Frost (1.18x @ 3.5% coverage)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12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Managed (Java/C#)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FastTrack</a:t>
                      </a:r>
                      <a:r>
                        <a:rPr lang="en-US" baseline="0" dirty="0" smtClean="0"/>
                        <a:t> (8.5X)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PACER</a:t>
                      </a:r>
                      <a:r>
                        <a:rPr lang="en-US" baseline="0" dirty="0" smtClean="0"/>
                        <a:t> (1.6-2.1x @ 3% coverage)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41600" y="4912995"/>
            <a:ext cx="1104900" cy="3213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4900" y="4937125"/>
            <a:ext cx="2882900" cy="3492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703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goal: data race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30400"/>
            <a:ext cx="8737600" cy="4195764"/>
          </a:xfrm>
        </p:spPr>
        <p:txBody>
          <a:bodyPr/>
          <a:lstStyle/>
          <a:p>
            <a:r>
              <a:rPr lang="en-US" dirty="0" smtClean="0"/>
              <a:t>Unknown data race might manifest at runtime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Mask harmful effect so system stays running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7667"/>
            <a:ext cx="8449733" cy="482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Outcome</a:t>
            </a:r>
            <a:r>
              <a:rPr lang="en-US" dirty="0">
                <a:solidFill>
                  <a:srgbClr val="000000"/>
                </a:solidFill>
              </a:rPr>
              <a:t>-based race </a:t>
            </a:r>
            <a:r>
              <a:rPr lang="en-US" dirty="0" smtClean="0">
                <a:solidFill>
                  <a:srgbClr val="000000"/>
                </a:solidFill>
              </a:rPr>
              <a:t>detection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Complementary </a:t>
            </a:r>
            <a:r>
              <a:rPr lang="en-US" dirty="0" smtClean="0">
                <a:solidFill>
                  <a:srgbClr val="000000"/>
                </a:solidFill>
              </a:rPr>
              <a:t>schedules</a:t>
            </a:r>
          </a:p>
          <a:p>
            <a:pPr lvl="2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Implementation: Frost</a:t>
            </a:r>
            <a:endParaRPr lang="en-US" dirty="0"/>
          </a:p>
          <a:p>
            <a:pPr lvl="1"/>
            <a:r>
              <a:rPr lang="en-US" dirty="0"/>
              <a:t>New, fast method to detect the </a:t>
            </a:r>
            <a:r>
              <a:rPr lang="en-US" i="1" dirty="0"/>
              <a:t>effect</a:t>
            </a:r>
            <a:r>
              <a:rPr lang="en-US" dirty="0"/>
              <a:t> of a data race</a:t>
            </a:r>
          </a:p>
          <a:p>
            <a:pPr lvl="1"/>
            <a:r>
              <a:rPr lang="en-US" dirty="0"/>
              <a:t>Masks effect of harmful data race </a:t>
            </a:r>
            <a:r>
              <a:rPr lang="en-US" dirty="0" smtClean="0"/>
              <a:t>bug</a:t>
            </a:r>
          </a:p>
          <a:p>
            <a:pPr lvl="1"/>
            <a:endParaRPr lang="en-US" dirty="0"/>
          </a:p>
          <a:p>
            <a:r>
              <a:rPr lang="en-US" dirty="0" smtClean="0"/>
              <a:t>Evaluation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03437"/>
          </a:xfrm>
        </p:spPr>
        <p:txBody>
          <a:bodyPr>
            <a:noAutofit/>
          </a:bodyPr>
          <a:lstStyle/>
          <a:p>
            <a:r>
              <a:rPr lang="en-US" sz="4000" dirty="0" smtClean="0"/>
              <a:t>State is what matters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5" y="1079500"/>
            <a:ext cx="8443402" cy="504666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All prior data race detectors analyze</a:t>
            </a:r>
            <a:r>
              <a:rPr lang="en-US" sz="2800" dirty="0" smtClean="0">
                <a:solidFill>
                  <a:srgbClr val="FF0000"/>
                </a:solidFill>
              </a:rPr>
              <a:t> events</a:t>
            </a:r>
          </a:p>
          <a:p>
            <a:pPr lvl="1"/>
            <a:r>
              <a:rPr lang="en-US" sz="2400" dirty="0" smtClean="0"/>
              <a:t>Shared memory accesses are very frequent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New idea: run multiple replicas and analyze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And outcome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Goal: replicas diverge if and only if harmful data 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Kaushik Veeraraghavan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33B6-1535-5542-BC41-31F1B0B21F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5448" y="3091832"/>
            <a:ext cx="4101146" cy="2175174"/>
            <a:chOff x="304800" y="2743200"/>
            <a:chExt cx="4101146" cy="2175174"/>
          </a:xfrm>
        </p:grpSpPr>
        <p:sp>
          <p:nvSpPr>
            <p:cNvPr id="47" name="Rectangle 46"/>
            <p:cNvSpPr/>
            <p:nvPr/>
          </p:nvSpPr>
          <p:spPr>
            <a:xfrm>
              <a:off x="304800" y="2743200"/>
              <a:ext cx="4051300" cy="21717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05963" y="2882900"/>
              <a:ext cx="4099983" cy="2035474"/>
              <a:chOff x="2274463" y="2273300"/>
              <a:chExt cx="4099983" cy="203547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899125" y="2741799"/>
                <a:ext cx="1475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proc_info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 0;</a:t>
                </a:r>
              </a:p>
            </p:txBody>
          </p:sp>
          <p:sp>
            <p:nvSpPr>
              <p:cNvPr id="43" name="Explosion 1 42"/>
              <p:cNvSpPr/>
              <p:nvPr/>
            </p:nvSpPr>
            <p:spPr>
              <a:xfrm>
                <a:off x="2546227" y="3787042"/>
                <a:ext cx="1219200" cy="52173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</a:rPr>
                  <a:t>crash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4324842" y="2273300"/>
                <a:ext cx="234457" cy="1511300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274463" y="2274723"/>
                <a:ext cx="2199941" cy="1754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If (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proc_info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{</a:t>
                </a:r>
              </a:p>
              <a:p>
                <a:endParaRPr lang="en-US" dirty="0" smtClean="0">
                  <a:solidFill>
                    <a:srgbClr val="0000FF"/>
                  </a:solidFill>
                </a:endParaRP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>
                    <a:solidFill>
                      <a:srgbClr val="3366FF"/>
                    </a:solidFill>
                  </a:rPr>
                  <a:t> </a:t>
                </a:r>
                <a:r>
                  <a:rPr lang="en-US" dirty="0" smtClean="0">
                    <a:solidFill>
                      <a:srgbClr val="3366FF"/>
                    </a:solidFill>
                  </a:rPr>
                  <a:t>  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fputs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(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proc_info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, f);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}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705842" y="2273300"/>
                <a:ext cx="234457" cy="1511300"/>
              </a:xfrm>
              <a:custGeom>
                <a:avLst/>
                <a:gdLst>
                  <a:gd name="connsiteX0" fmla="*/ 0 w 420686"/>
                  <a:gd name="connsiteY0" fmla="*/ 0 h 1447800"/>
                  <a:gd name="connsiteX1" fmla="*/ 419100 w 420686"/>
                  <a:gd name="connsiteY1" fmla="*/ 215900 h 1447800"/>
                  <a:gd name="connsiteX2" fmla="*/ 152400 w 420686"/>
                  <a:gd name="connsiteY2" fmla="*/ 520700 h 1447800"/>
                  <a:gd name="connsiteX3" fmla="*/ 393700 w 420686"/>
                  <a:gd name="connsiteY3" fmla="*/ 812800 h 1447800"/>
                  <a:gd name="connsiteX4" fmla="*/ 127000 w 420686"/>
                  <a:gd name="connsiteY4" fmla="*/ 1155700 h 1447800"/>
                  <a:gd name="connsiteX5" fmla="*/ 355600 w 420686"/>
                  <a:gd name="connsiteY5" fmla="*/ 14478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0686" h="1447800">
                    <a:moveTo>
                      <a:pt x="0" y="0"/>
                    </a:moveTo>
                    <a:cubicBezTo>
                      <a:pt x="196850" y="64558"/>
                      <a:pt x="393700" y="129117"/>
                      <a:pt x="419100" y="215900"/>
                    </a:cubicBezTo>
                    <a:cubicBezTo>
                      <a:pt x="444500" y="302683"/>
                      <a:pt x="156633" y="421217"/>
                      <a:pt x="152400" y="520700"/>
                    </a:cubicBezTo>
                    <a:cubicBezTo>
                      <a:pt x="148167" y="620183"/>
                      <a:pt x="397933" y="706967"/>
                      <a:pt x="393700" y="812800"/>
                    </a:cubicBezTo>
                    <a:cubicBezTo>
                      <a:pt x="389467" y="918633"/>
                      <a:pt x="133350" y="1049867"/>
                      <a:pt x="127000" y="1155700"/>
                    </a:cubicBezTo>
                    <a:cubicBezTo>
                      <a:pt x="120650" y="1261533"/>
                      <a:pt x="355600" y="1447800"/>
                      <a:pt x="355600" y="1447800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699000" y="3078821"/>
            <a:ext cx="4050346" cy="2171700"/>
            <a:chOff x="4660900" y="2743200"/>
            <a:chExt cx="4050346" cy="2171700"/>
          </a:xfrm>
        </p:grpSpPr>
        <p:grpSp>
          <p:nvGrpSpPr>
            <p:cNvPr id="57" name="Group 56"/>
            <p:cNvGrpSpPr/>
            <p:nvPr/>
          </p:nvGrpSpPr>
          <p:grpSpPr>
            <a:xfrm>
              <a:off x="4660900" y="2743200"/>
              <a:ext cx="4050346" cy="2171700"/>
              <a:chOff x="254000" y="2743200"/>
              <a:chExt cx="4050346" cy="21717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54000" y="2743200"/>
                <a:ext cx="4000500" cy="217170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05963" y="2882900"/>
                <a:ext cx="3998383" cy="1511300"/>
                <a:chOff x="2274463" y="2273300"/>
                <a:chExt cx="3998383" cy="1511300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797525" y="3275199"/>
                  <a:ext cx="14753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proc_info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 = 0;</a:t>
                  </a: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324842" y="2273300"/>
                  <a:ext cx="234457" cy="1511300"/>
                </a:xfrm>
                <a:custGeom>
                  <a:avLst/>
                  <a:gdLst>
                    <a:gd name="connsiteX0" fmla="*/ 0 w 420686"/>
                    <a:gd name="connsiteY0" fmla="*/ 0 h 1447800"/>
                    <a:gd name="connsiteX1" fmla="*/ 419100 w 420686"/>
                    <a:gd name="connsiteY1" fmla="*/ 215900 h 1447800"/>
                    <a:gd name="connsiteX2" fmla="*/ 152400 w 420686"/>
                    <a:gd name="connsiteY2" fmla="*/ 520700 h 1447800"/>
                    <a:gd name="connsiteX3" fmla="*/ 393700 w 420686"/>
                    <a:gd name="connsiteY3" fmla="*/ 812800 h 1447800"/>
                    <a:gd name="connsiteX4" fmla="*/ 127000 w 420686"/>
                    <a:gd name="connsiteY4" fmla="*/ 1155700 h 1447800"/>
                    <a:gd name="connsiteX5" fmla="*/ 355600 w 420686"/>
                    <a:gd name="connsiteY5" fmla="*/ 1447800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686" h="1447800">
                      <a:moveTo>
                        <a:pt x="0" y="0"/>
                      </a:moveTo>
                      <a:cubicBezTo>
                        <a:pt x="196850" y="64558"/>
                        <a:pt x="393700" y="129117"/>
                        <a:pt x="419100" y="215900"/>
                      </a:cubicBezTo>
                      <a:cubicBezTo>
                        <a:pt x="444500" y="302683"/>
                        <a:pt x="156633" y="421217"/>
                        <a:pt x="152400" y="520700"/>
                      </a:cubicBezTo>
                      <a:cubicBezTo>
                        <a:pt x="148167" y="620183"/>
                        <a:pt x="397933" y="706967"/>
                        <a:pt x="393700" y="812800"/>
                      </a:cubicBezTo>
                      <a:cubicBezTo>
                        <a:pt x="389467" y="918633"/>
                        <a:pt x="133350" y="1049867"/>
                        <a:pt x="127000" y="1155700"/>
                      </a:cubicBezTo>
                      <a:cubicBezTo>
                        <a:pt x="120650" y="1261533"/>
                        <a:pt x="355600" y="1447800"/>
                        <a:pt x="355600" y="1447800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74463" y="2274723"/>
                  <a:ext cx="2199941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FF"/>
                      </a:solidFill>
                    </a:rPr>
                    <a:t>If (</a:t>
                  </a:r>
                  <a:r>
                    <a:rPr lang="en-US" dirty="0" err="1" smtClean="0">
                      <a:solidFill>
                        <a:srgbClr val="0000FF"/>
                      </a:solidFill>
                    </a:rPr>
                    <a:t>proc_info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)</a:t>
                  </a:r>
                  <a:r>
                    <a:rPr lang="en-US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{</a:t>
                  </a:r>
                  <a:endParaRPr lang="en-US" dirty="0" smtClean="0"/>
                </a:p>
                <a:p>
                  <a:r>
                    <a:rPr lang="en-US" dirty="0">
                      <a:solidFill>
                        <a:srgbClr val="3366FF"/>
                      </a:solidFill>
                    </a:rPr>
                    <a:t> </a:t>
                  </a:r>
                  <a:r>
                    <a:rPr lang="en-US" dirty="0" smtClean="0">
                      <a:solidFill>
                        <a:srgbClr val="3366FF"/>
                      </a:solidFill>
                    </a:rPr>
                    <a:t>   </a:t>
                  </a:r>
                  <a:r>
                    <a:rPr lang="en-US" dirty="0" err="1" smtClean="0">
                      <a:solidFill>
                        <a:srgbClr val="0000FF"/>
                      </a:solidFill>
                    </a:rPr>
                    <a:t>fputs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 (</a:t>
                  </a:r>
                  <a:r>
                    <a:rPr lang="en-US" dirty="0" err="1" smtClean="0">
                      <a:solidFill>
                        <a:srgbClr val="0000FF"/>
                      </a:solidFill>
                    </a:rPr>
                    <a:t>proc_info</a:t>
                  </a:r>
                  <a:r>
                    <a:rPr lang="en-US" dirty="0" smtClean="0">
                      <a:solidFill>
                        <a:srgbClr val="0000FF"/>
                      </a:solidFill>
                    </a:rPr>
                    <a:t>, f);</a:t>
                  </a:r>
                </a:p>
                <a:p>
                  <a:r>
                    <a:rPr lang="en-US" dirty="0" smtClean="0">
                      <a:solidFill>
                        <a:srgbClr val="0000FF"/>
                      </a:solidFill>
                    </a:rPr>
                    <a:t>}</a:t>
                  </a:r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4693142" y="2273300"/>
                  <a:ext cx="234457" cy="1511300"/>
                </a:xfrm>
                <a:custGeom>
                  <a:avLst/>
                  <a:gdLst>
                    <a:gd name="connsiteX0" fmla="*/ 0 w 420686"/>
                    <a:gd name="connsiteY0" fmla="*/ 0 h 1447800"/>
                    <a:gd name="connsiteX1" fmla="*/ 419100 w 420686"/>
                    <a:gd name="connsiteY1" fmla="*/ 215900 h 1447800"/>
                    <a:gd name="connsiteX2" fmla="*/ 152400 w 420686"/>
                    <a:gd name="connsiteY2" fmla="*/ 520700 h 1447800"/>
                    <a:gd name="connsiteX3" fmla="*/ 393700 w 420686"/>
                    <a:gd name="connsiteY3" fmla="*/ 812800 h 1447800"/>
                    <a:gd name="connsiteX4" fmla="*/ 127000 w 420686"/>
                    <a:gd name="connsiteY4" fmla="*/ 1155700 h 1447800"/>
                    <a:gd name="connsiteX5" fmla="*/ 355600 w 420686"/>
                    <a:gd name="connsiteY5" fmla="*/ 1447800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686" h="1447800">
                      <a:moveTo>
                        <a:pt x="0" y="0"/>
                      </a:moveTo>
                      <a:cubicBezTo>
                        <a:pt x="196850" y="64558"/>
                        <a:pt x="393700" y="129117"/>
                        <a:pt x="419100" y="215900"/>
                      </a:cubicBezTo>
                      <a:cubicBezTo>
                        <a:pt x="444500" y="302683"/>
                        <a:pt x="156633" y="421217"/>
                        <a:pt x="152400" y="520700"/>
                      </a:cubicBezTo>
                      <a:cubicBezTo>
                        <a:pt x="148167" y="620183"/>
                        <a:pt x="397933" y="706967"/>
                        <a:pt x="393700" y="812800"/>
                      </a:cubicBezTo>
                      <a:cubicBezTo>
                        <a:pt x="389467" y="918633"/>
                        <a:pt x="133350" y="1049867"/>
                        <a:pt x="127000" y="1155700"/>
                      </a:cubicBezTo>
                      <a:cubicBezTo>
                        <a:pt x="120650" y="1261533"/>
                        <a:pt x="355600" y="1447800"/>
                        <a:pt x="355600" y="1447800"/>
                      </a:cubicBezTo>
                    </a:path>
                  </a:pathLst>
                </a:custGeom>
                <a:ln w="381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5" name="Rectangle 64"/>
            <p:cNvSpPr/>
            <p:nvPr/>
          </p:nvSpPr>
          <p:spPr>
            <a:xfrm>
              <a:off x="4986675" y="4057134"/>
              <a:ext cx="70554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48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16902</TotalTime>
  <Words>1790</Words>
  <Application>Microsoft Office PowerPoint</Application>
  <PresentationFormat>全屏显示(4:3)</PresentationFormat>
  <Paragraphs>689</Paragraphs>
  <Slides>33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Detecting and surviving data races using complementary schedules</vt:lpstr>
      <vt:lpstr>Multicores/multiprocessors are ubiquitous</vt:lpstr>
      <vt:lpstr>Data races are a serious problem</vt:lpstr>
      <vt:lpstr>Related work</vt:lpstr>
      <vt:lpstr>Related work</vt:lpstr>
      <vt:lpstr>First goal: efficient data race detection</vt:lpstr>
      <vt:lpstr>Second goal: data race survival</vt:lpstr>
      <vt:lpstr>Outline</vt:lpstr>
      <vt:lpstr>State is what matters</vt:lpstr>
      <vt:lpstr>Our solution</vt:lpstr>
      <vt:lpstr>Why Complementary schedules?</vt:lpstr>
      <vt:lpstr>How to construct complementary schedules?</vt:lpstr>
      <vt:lpstr>An example for complementary schedule</vt:lpstr>
      <vt:lpstr>Now we can get a overview</vt:lpstr>
      <vt:lpstr>Leverage uniparallelism to scale performance</vt:lpstr>
      <vt:lpstr>Type I data race bug</vt:lpstr>
      <vt:lpstr>Type II data race bug</vt:lpstr>
      <vt:lpstr>Analyzing epoch outcomes for race detection</vt:lpstr>
      <vt:lpstr>Analyzing epoch outcomes for survival</vt:lpstr>
      <vt:lpstr>Analyzing epoch outcomes for survival</vt:lpstr>
      <vt:lpstr>Analyzing epoch outcomes for survival</vt:lpstr>
      <vt:lpstr>Analyzing epoch outcomes for survival</vt:lpstr>
      <vt:lpstr>Analyzing epoch outcomes for survival</vt:lpstr>
      <vt:lpstr>Limitations</vt:lpstr>
      <vt:lpstr>An example for priority-inversion </vt:lpstr>
      <vt:lpstr>Frost detects and survives all harmful races</vt:lpstr>
      <vt:lpstr>Frost detects all harmful races as traditional detector</vt:lpstr>
      <vt:lpstr>Frost: performance given spare cores</vt:lpstr>
      <vt:lpstr>Frost: performance without spare cores</vt:lpstr>
      <vt:lpstr>Frost summary</vt:lpstr>
      <vt:lpstr>however</vt:lpstr>
      <vt:lpstr>PowerPoint 演示文稿</vt:lpstr>
      <vt:lpstr>PowerPoint 演示文稿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Uniparallel execution and its uses</dc:title>
  <dc:subject/>
  <dc:creator>Kaushik Veeraraghavan</dc:creator>
  <cp:keywords/>
  <dc:description/>
  <cp:lastModifiedBy>cloudygoose</cp:lastModifiedBy>
  <cp:revision>6617</cp:revision>
  <dcterms:created xsi:type="dcterms:W3CDTF">2011-10-26T07:56:43Z</dcterms:created>
  <dcterms:modified xsi:type="dcterms:W3CDTF">2012-11-12T12:18:25Z</dcterms:modified>
  <cp:category/>
</cp:coreProperties>
</file>