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wPs+I1g/4TeZYa3gaFOXQvz+N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af0aa35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af0aa3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7af0aa35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7af0aa3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7af0aa35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7af0aa3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af0aa35c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7af0aa3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af0aa35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af0aa3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af0aa35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af0aa3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E3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569823" y="4186890"/>
            <a:ext cx="555955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500" u="none" cap="none" strike="noStrike">
                <a:solidFill>
                  <a:srgbClr val="3D8D42"/>
                </a:solidFill>
                <a:latin typeface="Arial"/>
                <a:ea typeface="Arial"/>
                <a:cs typeface="Arial"/>
                <a:sym typeface="Arial"/>
              </a:rPr>
              <a:t>WELCOME TO VALENCIA</a:t>
            </a:r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28559" y="254643"/>
            <a:ext cx="711485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98" y="1516284"/>
            <a:ext cx="5289001" cy="241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Title only">
  <p:cSld name="Bullet_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7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3204" y="0"/>
            <a:ext cx="2478796" cy="19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8704" y="229428"/>
            <a:ext cx="1973745" cy="9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9374" y="3945744"/>
            <a:ext cx="2292626" cy="291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13204" y="0"/>
            <a:ext cx="2478796" cy="19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8704" y="229428"/>
            <a:ext cx="1973745" cy="90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606232" y="1890380"/>
            <a:ext cx="1042963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000">
                <a:solidFill>
                  <a:srgbClr val="262626"/>
                </a:solidFill>
              </a:rPr>
              <a:t>Beginner</a:t>
            </a:r>
            <a:r>
              <a:rPr b="1" lang="en-CA" sz="5000">
                <a:solidFill>
                  <a:srgbClr val="262626"/>
                </a:solidFill>
              </a:rPr>
              <a:t> to Maintainer: Journey of a student</a:t>
            </a:r>
            <a:endParaRPr b="1" i="0" sz="5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606232" y="3825282"/>
            <a:ext cx="694046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3D8D42"/>
                </a:solidFill>
              </a:rPr>
              <a:t>Debabrata Panigrahi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3D8D42"/>
                </a:solidFill>
              </a:rPr>
              <a:t>NIT Rourkela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3D8D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500">
                <a:solidFill>
                  <a:srgbClr val="3D8D42"/>
                </a:solidFill>
              </a:rPr>
              <a:t>d.panigrahi.nitrkl@gmail.com</a:t>
            </a:r>
            <a:endParaRPr b="0" i="0" sz="2500" u="none" cap="none" strike="noStrike">
              <a:solidFill>
                <a:srgbClr val="3D8D4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253275" y="224075"/>
            <a:ext cx="645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How it Started</a:t>
            </a:r>
            <a:endParaRPr b="1" sz="3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00" y="2478850"/>
            <a:ext cx="4064726" cy="35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134" y="2340954"/>
            <a:ext cx="2213734" cy="2176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988" y="1558675"/>
            <a:ext cx="3615500" cy="6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1775" y="3091189"/>
            <a:ext cx="4416900" cy="6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af0aa35c_0_5"/>
          <p:cNvSpPr txBox="1"/>
          <p:nvPr/>
        </p:nvSpPr>
        <p:spPr>
          <a:xfrm>
            <a:off x="496825" y="4578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Key Elements for a beginner:</a:t>
            </a:r>
            <a:endParaRPr b="1" sz="28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27af0aa35c_0_5"/>
          <p:cNvSpPr txBox="1"/>
          <p:nvPr/>
        </p:nvSpPr>
        <p:spPr>
          <a:xfrm>
            <a:off x="652675" y="1178725"/>
            <a:ext cx="8640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CA" sz="3400">
                <a:latin typeface="Calibri"/>
                <a:ea typeface="Calibri"/>
                <a:cs typeface="Calibri"/>
                <a:sym typeface="Calibri"/>
              </a:rPr>
              <a:t>Mentoring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CA" sz="3400">
                <a:latin typeface="Calibri"/>
                <a:ea typeface="Calibri"/>
                <a:cs typeface="Calibri"/>
                <a:sym typeface="Calibri"/>
              </a:rPr>
              <a:t>Perseverance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Calibri"/>
              <a:buAutoNum type="arabicPeriod"/>
            </a:pPr>
            <a:r>
              <a:rPr lang="en-CA" sz="3400">
                <a:latin typeface="Calibri"/>
                <a:ea typeface="Calibri"/>
                <a:cs typeface="Calibri"/>
                <a:sym typeface="Calibri"/>
              </a:rPr>
              <a:t>Courage to ask the right questions in the </a:t>
            </a:r>
            <a:r>
              <a:rPr lang="en-CA" sz="3400">
                <a:latin typeface="Calibri"/>
                <a:ea typeface="Calibri"/>
                <a:cs typeface="Calibri"/>
                <a:sym typeface="Calibri"/>
              </a:rPr>
              <a:t>community</a:t>
            </a:r>
            <a:r>
              <a:rPr lang="en-CA" sz="3400">
                <a:latin typeface="Calibri"/>
                <a:ea typeface="Calibri"/>
                <a:cs typeface="Calibri"/>
                <a:sym typeface="Calibri"/>
              </a:rPr>
              <a:t> and get your doubts cleared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7af0aa35c_0_10"/>
          <p:cNvSpPr txBox="1"/>
          <p:nvPr/>
        </p:nvSpPr>
        <p:spPr>
          <a:xfrm>
            <a:off x="350700" y="418875"/>
            <a:ext cx="801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Mentoring</a:t>
            </a:r>
            <a:r>
              <a:rPr lang="en-CA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Programs that I was part of:</a:t>
            </a:r>
            <a:endParaRPr sz="26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27af0aa35c_0_10"/>
          <p:cNvSpPr txBox="1"/>
          <p:nvPr/>
        </p:nvSpPr>
        <p:spPr>
          <a:xfrm>
            <a:off x="603975" y="1545450"/>
            <a:ext cx="407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latin typeface="Calibri"/>
                <a:ea typeface="Calibri"/>
                <a:cs typeface="Calibri"/>
                <a:sym typeface="Calibri"/>
              </a:rPr>
              <a:t>LFX MENTORSHIP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7af0aa35c_0_10"/>
          <p:cNvSpPr txBox="1"/>
          <p:nvPr/>
        </p:nvSpPr>
        <p:spPr>
          <a:xfrm>
            <a:off x="5377300" y="1545450"/>
            <a:ext cx="640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latin typeface="Calibri"/>
                <a:ea typeface="Calibri"/>
                <a:cs typeface="Calibri"/>
                <a:sym typeface="Calibri"/>
              </a:rPr>
              <a:t>Group Mentoring under SIG-Contribex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27af0aa35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650" y="2113900"/>
            <a:ext cx="6405050" cy="41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27af0aa35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00" y="2405850"/>
            <a:ext cx="5117851" cy="18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af0aa35c_0_18"/>
          <p:cNvSpPr txBox="1"/>
          <p:nvPr/>
        </p:nvSpPr>
        <p:spPr>
          <a:xfrm>
            <a:off x="467600" y="350700"/>
            <a:ext cx="778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How </a:t>
            </a:r>
            <a:r>
              <a:rPr b="1" lang="en-CA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Perseverance</a:t>
            </a:r>
            <a:r>
              <a:rPr lang="en-CA" sz="26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Helped me to become a approver </a:t>
            </a:r>
            <a:endParaRPr sz="26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g127af0aa35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388" y="1124213"/>
            <a:ext cx="97821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27af0aa35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400" y="2265213"/>
            <a:ext cx="9334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127af0aa35c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400" y="3755425"/>
            <a:ext cx="90487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27af0aa35c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3400" y="5398013"/>
            <a:ext cx="87439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7af0aa35c_0_27"/>
          <p:cNvSpPr txBox="1"/>
          <p:nvPr/>
        </p:nvSpPr>
        <p:spPr>
          <a:xfrm>
            <a:off x="360425" y="448100"/>
            <a:ext cx="646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Things I learnt during this journey</a:t>
            </a:r>
            <a:endParaRPr b="1" sz="21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7af0aa35c_0_27"/>
          <p:cNvSpPr txBox="1"/>
          <p:nvPr/>
        </p:nvSpPr>
        <p:spPr>
          <a:xfrm>
            <a:off x="594225" y="1441750"/>
            <a:ext cx="108228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AutoNum type="arabicPeriod"/>
            </a:pPr>
            <a:r>
              <a:rPr lang="en-CA" sz="3100">
                <a:latin typeface="Calibri"/>
                <a:ea typeface="Calibri"/>
                <a:cs typeface="Calibri"/>
                <a:sym typeface="Calibri"/>
              </a:rPr>
              <a:t>Before assigning any issue try to understand the subject of the issue and look for the cues to help solve the issue, once confident then only assign it to yourself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AutoNum type="arabicPeriod"/>
            </a:pPr>
            <a:r>
              <a:rPr lang="en-CA" sz="3100">
                <a:latin typeface="Calibri"/>
                <a:ea typeface="Calibri"/>
                <a:cs typeface="Calibri"/>
                <a:sym typeface="Calibri"/>
              </a:rPr>
              <a:t>Whenever stuck, do ask for help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AutoNum type="arabicPeriod"/>
            </a:pPr>
            <a:r>
              <a:rPr lang="en-CA" sz="3100">
                <a:latin typeface="Calibri"/>
                <a:ea typeface="Calibri"/>
                <a:cs typeface="Calibri"/>
                <a:sym typeface="Calibri"/>
              </a:rPr>
              <a:t>Communication is the key 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AutoNum type="arabicPeriod"/>
            </a:pPr>
            <a:r>
              <a:rPr lang="en-CA" sz="3100">
                <a:latin typeface="Calibri"/>
                <a:ea typeface="Calibri"/>
                <a:cs typeface="Calibri"/>
                <a:sym typeface="Calibri"/>
              </a:rPr>
              <a:t>Don’t burnout 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Calibri"/>
              <a:buAutoNum type="arabicPeriod"/>
            </a:pPr>
            <a:r>
              <a:rPr lang="en-CA" sz="3100">
                <a:latin typeface="Calibri"/>
                <a:ea typeface="Calibri"/>
                <a:cs typeface="Calibri"/>
                <a:sym typeface="Calibri"/>
              </a:rPr>
              <a:t>Be regular 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af0aa35c_0_38"/>
          <p:cNvSpPr txBox="1"/>
          <p:nvPr/>
        </p:nvSpPr>
        <p:spPr>
          <a:xfrm>
            <a:off x="2454825" y="2006750"/>
            <a:ext cx="5961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300">
                <a:latin typeface="Calibri"/>
                <a:ea typeface="Calibri"/>
                <a:cs typeface="Calibri"/>
                <a:sym typeface="Calibri"/>
              </a:rPr>
              <a:t>The Community and people are important for any open source project to </a:t>
            </a:r>
            <a:r>
              <a:rPr lang="en-CA" sz="2300">
                <a:latin typeface="Calibri"/>
                <a:ea typeface="Calibri"/>
                <a:cs typeface="Calibri"/>
                <a:sym typeface="Calibri"/>
              </a:rPr>
              <a:t>sustain, in this small period of contribution I have met a lot of co contributors who have inspired me to contribute more also made me a responsible contributor which is key to rise the contributor ladder.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af0aa35c_0_32"/>
          <p:cNvSpPr txBox="1"/>
          <p:nvPr/>
        </p:nvSpPr>
        <p:spPr>
          <a:xfrm>
            <a:off x="944925" y="1909325"/>
            <a:ext cx="10189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5100">
                <a:solidFill>
                  <a:srgbClr val="FF9900"/>
                </a:solidFill>
              </a:rPr>
              <a:t>No longer is open source the alternative. It </a:t>
            </a:r>
            <a:r>
              <a:rPr b="1" i="1" lang="en-CA" sz="5100">
                <a:solidFill>
                  <a:srgbClr val="FF9900"/>
                </a:solidFill>
              </a:rPr>
              <a:t>is</a:t>
            </a:r>
            <a:r>
              <a:rPr b="1" lang="en-CA" sz="5100">
                <a:solidFill>
                  <a:srgbClr val="FF9900"/>
                </a:solidFill>
              </a:rPr>
              <a:t> the mainstream.</a:t>
            </a:r>
            <a:endParaRPr b="1" sz="54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7af0aa35c_0_32"/>
          <p:cNvSpPr txBox="1"/>
          <p:nvPr/>
        </p:nvSpPr>
        <p:spPr>
          <a:xfrm>
            <a:off x="7091800" y="4276500"/>
            <a:ext cx="487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CA" sz="24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2019-07-29T21:37:05Z</dcterms:created>
  <dc:creator>Alex Contini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0x010100AB528D01B0A9104391AEB4D5BDA0D9E3</vt:lpwstr>
  </property>
</Properties>
</file>