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85" r:id="rId5"/>
    <p:sldMasterId id="2147483703" r:id="rId6"/>
    <p:sldMasterId id="2147483719" r:id="rId7"/>
    <p:sldMasterId id="2147483726" r:id="rId8"/>
  </p:sldMasterIdLst>
  <p:notesMasterIdLst>
    <p:notesMasterId r:id="rId21"/>
  </p:notesMasterIdLst>
  <p:sldIdLst>
    <p:sldId id="306" r:id="rId9"/>
    <p:sldId id="1092" r:id="rId10"/>
    <p:sldId id="307" r:id="rId11"/>
    <p:sldId id="1097" r:id="rId12"/>
    <p:sldId id="324" r:id="rId13"/>
    <p:sldId id="321" r:id="rId14"/>
    <p:sldId id="325" r:id="rId15"/>
    <p:sldId id="1103" r:id="rId16"/>
    <p:sldId id="1104" r:id="rId17"/>
    <p:sldId id="1105" r:id="rId18"/>
    <p:sldId id="1106" r:id="rId19"/>
    <p:sldId id="1107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A9"/>
    <a:srgbClr val="272B3E"/>
    <a:srgbClr val="606F7E"/>
    <a:srgbClr val="84A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EE19E-B672-47D7-B877-BBF57E1E442F}" v="13" dt="2021-10-19T18:11:27.874"/>
    <p1510:client id="{4E3ED7F7-E6FC-4A4C-9A99-18C736895069}" v="3" dt="2021-10-19T18:46:16.867"/>
    <p1510:client id="{92D5C2DB-0DE9-1739-32EF-32B34DFEE897}" v="518" dt="2021-10-19T18:23:21.316"/>
    <p1510:client id="{A3D3DFBD-A398-4628-8B48-67C002EA2883}" v="326" dt="2021-10-19T18:46:49.718"/>
    <p1510:client id="{BBAD07C0-6426-30DD-D282-A62340FA5629}" v="3142" dt="2021-10-18T14:06:26.704"/>
    <p1510:client id="{C70C5BC1-1E8A-5A74-D9E9-038D7B2C76CD}" v="46" dt="2021-10-19T19:02:54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BD5ED-E6F5-43CC-AD70-A4227137EF4A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0C5D6-7CC7-495E-94CF-D8C1A8CC8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15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9F90-08E4-CD44-A69C-C7795922E4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62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2DF928-E245-3143-A53E-66BFCC525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3844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2DF928-E245-3143-A53E-66BFCC525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822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2DF928-E245-3143-A53E-66BFCC525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85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69F90-08E4-CD44-A69C-C7795922E4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58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2DF928-E245-3143-A53E-66BFCC525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1031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2DF928-E245-3143-A53E-66BFCC525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91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2DF928-E245-3143-A53E-66BFCC525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122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2DF928-E245-3143-A53E-66BFCC525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564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2DF928-E245-3143-A53E-66BFCC525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478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2DF928-E245-3143-A53E-66BFCC525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596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2DF928-E245-3143-A53E-66BFCC525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79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10.jpe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C93F-99C9-E741-B555-BE1D49D36462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06C4-DED5-B445-98FA-62023581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C93F-99C9-E741-B555-BE1D49D36462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06C4-DED5-B445-98FA-62023581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9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C93F-99C9-E741-B555-BE1D49D36462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06C4-DED5-B445-98FA-62023581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2945"/>
            <a:ext cx="9144000" cy="481868"/>
          </a:xfr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/>
          <a:lstStyle>
            <a:lvl1pPr marL="17026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75756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5">
          <a:fgClr>
            <a:srgbClr val="F9C800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pattFill prst="wdUpDiag">
            <a:fgClr>
              <a:srgbClr val="8BB8E3"/>
            </a:fgClr>
            <a:bgClr>
              <a:srgbClr val="6CACE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OSC_icon_P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17" y="4613673"/>
            <a:ext cx="469676" cy="469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46F4CDF7-1D8E-FF4E-86C3-54E4B2FAAA7D}" type="datetime1">
              <a:rPr lang="en-US" smtClean="0"/>
              <a:t>4/18/22</a:t>
            </a:fld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61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4763" y="0"/>
            <a:ext cx="9144000" cy="3303357"/>
          </a:xfrm>
          <a:prstGeom prst="rect">
            <a:avLst/>
          </a:prstGeom>
          <a:pattFill prst="wdUpDiag">
            <a:fgClr>
              <a:srgbClr val="8BB8E3"/>
            </a:fgClr>
            <a:bgClr>
              <a:srgbClr val="6CACE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12666" y="1404674"/>
            <a:ext cx="4826339" cy="400476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1591475" y="1014926"/>
            <a:ext cx="1714500" cy="17145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12665" y="1802882"/>
            <a:ext cx="4826340" cy="400476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Title(s)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591475" y="3963866"/>
            <a:ext cx="6847530" cy="400476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6C6C6C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“Quote or favorite quote…</a:t>
            </a: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 rot="2700000">
            <a:off x="2105825" y="2871461"/>
            <a:ext cx="685800" cy="685800"/>
          </a:xfrm>
          <a:prstGeom prst="rect">
            <a:avLst/>
          </a:prstGeom>
          <a:pattFill prst="wdUpDiag">
            <a:fgClr>
              <a:srgbClr val="8BB8E3"/>
            </a:fgClr>
            <a:bgClr>
              <a:srgbClr val="6CACE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3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46F4CDF7-1D8E-FF4E-86C3-54E4B2FAAA7D}" type="datetime1">
              <a:rPr lang="en-US" smtClean="0"/>
              <a:t>4/18/22</a:t>
            </a:fld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42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83" y="273844"/>
            <a:ext cx="6884234" cy="994172"/>
          </a:xfrm>
        </p:spPr>
        <p:txBody>
          <a:bodyPr/>
          <a:lstStyle>
            <a:lvl1pPr>
              <a:defRPr b="1">
                <a:solidFill>
                  <a:srgbClr val="6CA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883" y="1369219"/>
            <a:ext cx="6884234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A014270F-6783-4B49-8D0D-321DA7C070F0}" type="datetime1">
              <a:rPr lang="en-US" smtClean="0"/>
              <a:t>4/18/22</a:t>
            </a:fld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3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83" y="273844"/>
            <a:ext cx="6884234" cy="994172"/>
          </a:xfrm>
        </p:spPr>
        <p:txBody>
          <a:bodyPr/>
          <a:lstStyle>
            <a:lvl1pPr>
              <a:defRPr b="1">
                <a:solidFill>
                  <a:srgbClr val="6CA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883" y="1369219"/>
            <a:ext cx="3265982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4387" y="1369219"/>
            <a:ext cx="326973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7CC540E4-26B6-D542-8780-7327955AE7B1}" type="datetime1">
              <a:rPr lang="en-US" smtClean="0"/>
              <a:t>4/18/22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12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83" y="273844"/>
            <a:ext cx="6886617" cy="994172"/>
          </a:xfrm>
        </p:spPr>
        <p:txBody>
          <a:bodyPr/>
          <a:lstStyle>
            <a:lvl1pPr>
              <a:defRPr b="1">
                <a:solidFill>
                  <a:srgbClr val="6CA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883" y="1260872"/>
            <a:ext cx="3265982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883" y="1878806"/>
            <a:ext cx="3265982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4387" y="1260872"/>
            <a:ext cx="326965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4387" y="1878806"/>
            <a:ext cx="326965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98D0D845-CE87-0940-8A82-3CBF043C74E3}" type="datetime1">
              <a:rPr lang="en-US" smtClean="0"/>
              <a:t>4/18/22</a:t>
            </a:fld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94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 userDrawn="1"/>
        </p:nvSpPr>
        <p:spPr>
          <a:xfrm>
            <a:off x="4808306" y="1"/>
            <a:ext cx="5621814" cy="5143500"/>
          </a:xfrm>
          <a:prstGeom prst="parallelogram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83" y="273844"/>
            <a:ext cx="4281678" cy="994172"/>
          </a:xfrm>
        </p:spPr>
        <p:txBody>
          <a:bodyPr/>
          <a:lstStyle>
            <a:lvl1pPr>
              <a:defRPr b="1">
                <a:solidFill>
                  <a:srgbClr val="6CA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883" y="1369219"/>
            <a:ext cx="4281678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5597064" y="0"/>
            <a:ext cx="3546936" cy="51435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A66CFB8B-EF85-F845-9F20-1099DD7B522E}" type="datetime1">
              <a:rPr lang="en-US" smtClean="0"/>
              <a:t>4/18/22</a:t>
            </a:fld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07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pattFill prst="wdUpDiag">
          <a:fgClr>
            <a:srgbClr val="F9F9F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8ECD20A4-2AB3-7D4B-A1CB-47072F6D4FC6}" type="datetime1">
              <a:rPr lang="en-US" smtClean="0"/>
              <a:t>4/18/22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C93F-99C9-E741-B555-BE1D49D36462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06C4-DED5-B445-98FA-62023581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42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244686A-189A-EE45-ACF1-B757D14C9A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6CD54C-BAA2-0B41-BA07-58DFFE5C8D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2794" y="3133579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62" y="3133579"/>
            <a:ext cx="6901064" cy="522263"/>
          </a:xfrm>
        </p:spPr>
        <p:txBody>
          <a:bodyPr anchor="b"/>
          <a:lstStyle>
            <a:lvl1pPr>
              <a:defRPr sz="2400" b="1">
                <a:solidFill>
                  <a:srgbClr val="6CA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1124262" y="3655842"/>
            <a:ext cx="6901064" cy="849337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    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46F4CDF7-1D8E-FF4E-86C3-54E4B2FAAA7D}" type="datetime1">
              <a:rPr lang="en-US" smtClean="0"/>
              <a:t>4/18/22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53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83" y="342900"/>
            <a:ext cx="2949178" cy="1200150"/>
          </a:xfrm>
        </p:spPr>
        <p:txBody>
          <a:bodyPr anchor="b"/>
          <a:lstStyle>
            <a:lvl1pPr>
              <a:defRPr sz="2400" b="1">
                <a:solidFill>
                  <a:srgbClr val="6CA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432" y="740569"/>
            <a:ext cx="3622937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9883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4758BF9D-AA59-F446-88DD-78DD5291FCBC}" type="datetime1">
              <a:rPr lang="en-US" smtClean="0"/>
              <a:t>4/18/22</a:t>
            </a:fld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84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83" y="273844"/>
            <a:ext cx="6884234" cy="994172"/>
          </a:xfrm>
        </p:spPr>
        <p:txBody>
          <a:bodyPr/>
          <a:lstStyle>
            <a:lvl1pPr>
              <a:defRPr b="1">
                <a:solidFill>
                  <a:srgbClr val="6CA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9883" y="1369219"/>
            <a:ext cx="6884234" cy="32635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4B1D0F33-5B3A-4041-BC7A-386E48AECC2A}" type="datetime1">
              <a:rPr lang="en-US" smtClean="0"/>
              <a:t>4/18/22</a:t>
            </a:fld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89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461073" cy="4358879"/>
          </a:xfrm>
        </p:spPr>
        <p:txBody>
          <a:bodyPr vert="eaVert"/>
          <a:lstStyle>
            <a:lvl1pPr>
              <a:defRPr b="1">
                <a:solidFill>
                  <a:srgbClr val="6CA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9882" y="273844"/>
            <a:ext cx="5299493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190414B8-383F-8F4C-96DB-AD756D38A789}" type="datetime1">
              <a:rPr lang="en-US" smtClean="0"/>
              <a:t>4/18/22</a:t>
            </a:fld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43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83" y="273844"/>
            <a:ext cx="6884234" cy="994172"/>
          </a:xfrm>
        </p:spPr>
        <p:txBody>
          <a:bodyPr/>
          <a:lstStyle>
            <a:lvl1pPr>
              <a:defRPr b="1">
                <a:solidFill>
                  <a:srgbClr val="6CA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883" y="1369219"/>
            <a:ext cx="6884234" cy="32635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 descr="OSC_icon_P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17" y="4613673"/>
            <a:ext cx="469676" cy="469676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3631AC00-5826-9A45-B4F9-E1C28B787D80}" type="datetime1">
              <a:rPr lang="en-US" smtClean="0"/>
              <a:t>4/18/22</a:t>
            </a:fld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193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83" y="273844"/>
            <a:ext cx="6884235" cy="994172"/>
          </a:xfrm>
        </p:spPr>
        <p:txBody>
          <a:bodyPr/>
          <a:lstStyle>
            <a:lvl1pPr>
              <a:defRPr b="1">
                <a:solidFill>
                  <a:srgbClr val="6CA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129882" y="1369219"/>
            <a:ext cx="3265983" cy="32635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744387" y="1369219"/>
            <a:ext cx="3269731" cy="32635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FCDE1FD0-A621-3743-81D1-28921EBA1881}" type="datetime1">
              <a:rPr lang="en-US" smtClean="0"/>
              <a:t>4/18/22</a:t>
            </a:fld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OSC_icon_P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17" y="4613673"/>
            <a:ext cx="469676" cy="46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28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83" y="273844"/>
            <a:ext cx="6884234" cy="994172"/>
          </a:xfrm>
        </p:spPr>
        <p:txBody>
          <a:bodyPr/>
          <a:lstStyle>
            <a:lvl1pPr>
              <a:defRPr b="1">
                <a:solidFill>
                  <a:srgbClr val="6CA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46F4CDF7-1D8E-FF4E-86C3-54E4B2FAAA7D}" type="datetime1">
              <a:rPr lang="en-US" smtClean="0"/>
              <a:t>4/18/22</a:t>
            </a:fld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OSC_icon_P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17" y="4613673"/>
            <a:ext cx="469676" cy="46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989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5">
          <a:fgClr>
            <a:srgbClr val="F9C800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pattFill prst="wdUpDiag">
            <a:fgClr>
              <a:srgbClr val="8BB8E3"/>
            </a:fgClr>
            <a:bgClr>
              <a:srgbClr val="6CACE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OSC_icon_P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17" y="4613673"/>
            <a:ext cx="469676" cy="469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46F4CDF7-1D8E-FF4E-86C3-54E4B2FAAA7D}" type="datetime1">
              <a:rPr lang="en-US" smtClean="0"/>
              <a:t>4/18/22</a:t>
            </a:fld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202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4763" y="0"/>
            <a:ext cx="9144000" cy="3303357"/>
          </a:xfrm>
          <a:prstGeom prst="rect">
            <a:avLst/>
          </a:prstGeom>
          <a:pattFill prst="wdUpDiag">
            <a:fgClr>
              <a:srgbClr val="8BB8E3"/>
            </a:fgClr>
            <a:bgClr>
              <a:srgbClr val="6CACE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12666" y="1404674"/>
            <a:ext cx="4826339" cy="400476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1591475" y="1014926"/>
            <a:ext cx="1714500" cy="17145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12665" y="1802882"/>
            <a:ext cx="4826340" cy="400476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Title(s)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591475" y="3963866"/>
            <a:ext cx="6847530" cy="400476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6C6C6C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“Quote or favorite quote…</a:t>
            </a: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 rot="2700000">
            <a:off x="2105825" y="2871461"/>
            <a:ext cx="685800" cy="685800"/>
          </a:xfrm>
          <a:prstGeom prst="rect">
            <a:avLst/>
          </a:prstGeom>
          <a:pattFill prst="wdUpDiag">
            <a:fgClr>
              <a:srgbClr val="8BB8E3"/>
            </a:fgClr>
            <a:bgClr>
              <a:srgbClr val="6CACE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3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46F4CDF7-1D8E-FF4E-86C3-54E4B2FAAA7D}" type="datetime1">
              <a:rPr lang="en-US" smtClean="0"/>
              <a:t>4/18/22</a:t>
            </a:fld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57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83" y="273844"/>
            <a:ext cx="6884234" cy="994172"/>
          </a:xfrm>
        </p:spPr>
        <p:txBody>
          <a:bodyPr/>
          <a:lstStyle>
            <a:lvl1pPr>
              <a:defRPr b="1">
                <a:solidFill>
                  <a:srgbClr val="6CA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883" y="1369219"/>
            <a:ext cx="6884234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A014270F-6783-4B49-8D0D-321DA7C070F0}" type="datetime1">
              <a:rPr lang="en-US" smtClean="0"/>
              <a:t>4/18/22</a:t>
            </a:fld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2051637"/>
            <a:ext cx="5491162" cy="1370220"/>
          </a:xfrm>
        </p:spPr>
        <p:txBody>
          <a:bodyPr anchor="b">
            <a:normAutofit/>
          </a:bodyPr>
          <a:lstStyle>
            <a:lvl1pPr>
              <a:defRPr sz="2400" baseline="0">
                <a:solidFill>
                  <a:srgbClr val="ECE4D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5491162" cy="112514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rgbClr val="ECE4D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C93F-99C9-E741-B555-BE1D49D36462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06C4-DED5-B445-98FA-62023581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610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83" y="273844"/>
            <a:ext cx="6884234" cy="994172"/>
          </a:xfrm>
        </p:spPr>
        <p:txBody>
          <a:bodyPr/>
          <a:lstStyle>
            <a:lvl1pPr>
              <a:defRPr b="1">
                <a:solidFill>
                  <a:srgbClr val="6CA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883" y="1369219"/>
            <a:ext cx="3265982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4387" y="1369219"/>
            <a:ext cx="326973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7CC540E4-26B6-D542-8780-7327955AE7B1}" type="datetime1">
              <a:rPr lang="en-US" smtClean="0"/>
              <a:t>4/18/22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32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83" y="273844"/>
            <a:ext cx="6886617" cy="994172"/>
          </a:xfrm>
        </p:spPr>
        <p:txBody>
          <a:bodyPr/>
          <a:lstStyle>
            <a:lvl1pPr>
              <a:defRPr b="1">
                <a:solidFill>
                  <a:srgbClr val="6CA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883" y="1260872"/>
            <a:ext cx="3265982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883" y="1878806"/>
            <a:ext cx="3265982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4387" y="1260872"/>
            <a:ext cx="326965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4387" y="1878806"/>
            <a:ext cx="326965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98D0D845-CE87-0940-8A82-3CBF043C74E3}" type="datetime1">
              <a:rPr lang="en-US" smtClean="0"/>
              <a:t>4/18/22</a:t>
            </a:fld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945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 userDrawn="1"/>
        </p:nvSpPr>
        <p:spPr>
          <a:xfrm>
            <a:off x="4808306" y="1"/>
            <a:ext cx="5621814" cy="5143500"/>
          </a:xfrm>
          <a:prstGeom prst="parallelogram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83" y="273844"/>
            <a:ext cx="4281678" cy="994172"/>
          </a:xfrm>
        </p:spPr>
        <p:txBody>
          <a:bodyPr/>
          <a:lstStyle>
            <a:lvl1pPr>
              <a:defRPr b="1">
                <a:solidFill>
                  <a:srgbClr val="6CA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883" y="1369219"/>
            <a:ext cx="4281678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5597064" y="0"/>
            <a:ext cx="3546936" cy="51435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A66CFB8B-EF85-F845-9F20-1099DD7B522E}" type="datetime1">
              <a:rPr lang="en-US" smtClean="0"/>
              <a:t>4/18/22</a:t>
            </a:fld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38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pattFill prst="wdUpDiag">
          <a:fgClr>
            <a:srgbClr val="F9F9F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8ECD20A4-2AB3-7D4B-A1CB-47072F6D4FC6}" type="datetime1">
              <a:rPr lang="en-US" smtClean="0"/>
              <a:t>4/18/22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931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579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62" y="3133579"/>
            <a:ext cx="6901064" cy="522263"/>
          </a:xfrm>
        </p:spPr>
        <p:txBody>
          <a:bodyPr anchor="b"/>
          <a:lstStyle>
            <a:lvl1pPr>
              <a:defRPr sz="2400" b="1">
                <a:solidFill>
                  <a:srgbClr val="6CA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1124262" y="3655842"/>
            <a:ext cx="6901064" cy="849337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    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46F4CDF7-1D8E-FF4E-86C3-54E4B2FAAA7D}" type="datetime1">
              <a:rPr lang="en-US" smtClean="0"/>
              <a:t>4/18/22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176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83" y="342900"/>
            <a:ext cx="2949178" cy="1200150"/>
          </a:xfrm>
        </p:spPr>
        <p:txBody>
          <a:bodyPr anchor="b"/>
          <a:lstStyle>
            <a:lvl1pPr>
              <a:defRPr sz="2400" b="1">
                <a:solidFill>
                  <a:srgbClr val="6CA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432" y="740569"/>
            <a:ext cx="3622937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9883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4758BF9D-AA59-F446-88DD-78DD5291FCBC}" type="datetime1">
              <a:rPr lang="en-US" smtClean="0"/>
              <a:t>4/18/22</a:t>
            </a:fld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2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83" y="273844"/>
            <a:ext cx="6884234" cy="994172"/>
          </a:xfrm>
        </p:spPr>
        <p:txBody>
          <a:bodyPr/>
          <a:lstStyle>
            <a:lvl1pPr>
              <a:defRPr b="1">
                <a:solidFill>
                  <a:srgbClr val="6CA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9883" y="1369219"/>
            <a:ext cx="6884234" cy="32635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4B1D0F33-5B3A-4041-BC7A-386E48AECC2A}" type="datetime1">
              <a:rPr lang="en-US" smtClean="0"/>
              <a:t>4/18/22</a:t>
            </a:fld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903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461073" cy="4358879"/>
          </a:xfrm>
        </p:spPr>
        <p:txBody>
          <a:bodyPr vert="eaVert"/>
          <a:lstStyle>
            <a:lvl1pPr>
              <a:defRPr b="1">
                <a:solidFill>
                  <a:srgbClr val="6CA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9882" y="273844"/>
            <a:ext cx="5299493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190414B8-383F-8F4C-96DB-AD756D38A789}" type="datetime1">
              <a:rPr lang="en-US" smtClean="0"/>
              <a:t>4/18/22</a:t>
            </a:fld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792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83" y="273844"/>
            <a:ext cx="6884234" cy="994172"/>
          </a:xfrm>
        </p:spPr>
        <p:txBody>
          <a:bodyPr/>
          <a:lstStyle>
            <a:lvl1pPr>
              <a:defRPr b="1">
                <a:solidFill>
                  <a:srgbClr val="6CA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883" y="1369219"/>
            <a:ext cx="6884234" cy="32635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 descr="OSC_icon_P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17" y="4613673"/>
            <a:ext cx="469676" cy="469676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3631AC00-5826-9A45-B4F9-E1C28B787D80}" type="datetime1">
              <a:rPr lang="en-US" smtClean="0"/>
              <a:t>4/18/22</a:t>
            </a:fld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378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83" y="273844"/>
            <a:ext cx="6884235" cy="994172"/>
          </a:xfrm>
        </p:spPr>
        <p:txBody>
          <a:bodyPr/>
          <a:lstStyle>
            <a:lvl1pPr>
              <a:defRPr b="1">
                <a:solidFill>
                  <a:srgbClr val="6CA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129882" y="1369219"/>
            <a:ext cx="3265983" cy="32635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744387" y="1369219"/>
            <a:ext cx="3269731" cy="32635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FCDE1FD0-A621-3743-81D1-28921EBA1881}" type="datetime1">
              <a:rPr lang="en-US" smtClean="0"/>
              <a:t>4/18/22</a:t>
            </a:fld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OSC_icon_P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17" y="4613673"/>
            <a:ext cx="469676" cy="46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5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C93F-99C9-E741-B555-BE1D49D36462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06C4-DED5-B445-98FA-62023581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28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83" y="273844"/>
            <a:ext cx="6884234" cy="994172"/>
          </a:xfrm>
        </p:spPr>
        <p:txBody>
          <a:bodyPr/>
          <a:lstStyle>
            <a:lvl1pPr>
              <a:defRPr b="1">
                <a:solidFill>
                  <a:srgbClr val="6CA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46F4CDF7-1D8E-FF4E-86C3-54E4B2FAAA7D}" type="datetime1">
              <a:rPr lang="en-US" smtClean="0"/>
              <a:t>4/18/22</a:t>
            </a:fld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OSC_icon_P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17" y="4613673"/>
            <a:ext cx="469676" cy="46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074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2945"/>
            <a:ext cx="9144000" cy="481868"/>
          </a:xfr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/>
          <a:lstStyle>
            <a:lvl1pPr marL="17026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15620775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hite" preserve="1">
  <p:cSld name="Title Slide Whi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"/>
          <p:cNvPicPr preferRelativeResize="0"/>
          <p:nvPr userDrawn="1"/>
        </p:nvPicPr>
        <p:blipFill rotWithShape="1">
          <a:blip r:embed="rId2">
            <a:alphaModFix/>
          </a:blip>
          <a:srcRect r="34118"/>
          <a:stretch/>
        </p:blipFill>
        <p:spPr>
          <a:xfrm>
            <a:off x="0" y="0"/>
            <a:ext cx="9144000" cy="514676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493776" y="2976372"/>
            <a:ext cx="4978908" cy="123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493776" y="1117854"/>
            <a:ext cx="4978908" cy="178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6000"/>
              <a:buFont typeface="Arial"/>
              <a:buNone/>
              <a:defRPr sz="4500" b="1" i="0" cap="none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480" y="4680462"/>
            <a:ext cx="3461501" cy="370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82" y="1210"/>
            <a:ext cx="3431087" cy="51443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0" y="4189820"/>
            <a:ext cx="3197832" cy="4906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52" y="4294628"/>
            <a:ext cx="1716786" cy="32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475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hite" preserve="1">
  <p:cSld name="1_Title Slide Whi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"/>
          <p:cNvPicPr preferRelativeResize="0"/>
          <p:nvPr userDrawn="1"/>
        </p:nvPicPr>
        <p:blipFill rotWithShape="1">
          <a:blip r:embed="rId2">
            <a:alphaModFix/>
          </a:blip>
          <a:srcRect r="34118"/>
          <a:stretch/>
        </p:blipFill>
        <p:spPr>
          <a:xfrm>
            <a:off x="0" y="679268"/>
            <a:ext cx="9144000" cy="446749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493776" y="2976372"/>
            <a:ext cx="4978908" cy="123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493776" y="1117854"/>
            <a:ext cx="4978908" cy="178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6000"/>
              <a:buFont typeface="Arial"/>
              <a:buNone/>
              <a:defRPr sz="4500" b="1" i="0" cap="none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67" y="671244"/>
            <a:ext cx="2846933" cy="42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644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3 Photos" preserve="1">
  <p:cSld name="Text and 3 Photo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>
            <a:spLocks noGrp="1"/>
          </p:cNvSpPr>
          <p:nvPr>
            <p:ph type="pic" idx="2"/>
          </p:nvPr>
        </p:nvSpPr>
        <p:spPr>
          <a:xfrm>
            <a:off x="4105275" y="857251"/>
            <a:ext cx="5038726" cy="2141471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Pts val="24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>
            <a:spLocks noGrp="1"/>
          </p:cNvSpPr>
          <p:nvPr>
            <p:ph type="pic" idx="3"/>
          </p:nvPr>
        </p:nvSpPr>
        <p:spPr>
          <a:xfrm>
            <a:off x="4105275" y="2998722"/>
            <a:ext cx="2571751" cy="2143125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Pts val="24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>
            <a:spLocks noGrp="1"/>
          </p:cNvSpPr>
          <p:nvPr>
            <p:ph type="pic" idx="4"/>
          </p:nvPr>
        </p:nvSpPr>
        <p:spPr>
          <a:xfrm>
            <a:off x="6677026" y="2998722"/>
            <a:ext cx="2466975" cy="2143125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Pts val="24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427102" y="1641948"/>
            <a:ext cx="3001899" cy="207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144444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3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9E9E9E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350">
                <a:solidFill>
                  <a:srgbClr val="9E9E9E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9E9E9E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9E9E9E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200">
                <a:solidFill>
                  <a:srgbClr val="9E9E9E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200">
                <a:solidFill>
                  <a:srgbClr val="9E9E9E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200">
                <a:solidFill>
                  <a:srgbClr val="9E9E9E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200">
                <a:solidFill>
                  <a:srgbClr val="9E9E9E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425196" y="987552"/>
            <a:ext cx="3398729" cy="6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00512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Width Photo" preserve="1">
  <p:cSld name="Full Width 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>
            <a:spLocks noGrp="1"/>
          </p:cNvSpPr>
          <p:nvPr>
            <p:ph type="pic" idx="2"/>
          </p:nvPr>
        </p:nvSpPr>
        <p:spPr>
          <a:xfrm>
            <a:off x="0" y="857251"/>
            <a:ext cx="9144000" cy="42886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Pts val="24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38674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12E7-212B-F345-867F-7E67CDC7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7201F-0724-9B43-8A7E-0EB834A4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6AE78-0547-6E46-80BD-408353770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F9A1D-2831-F340-A7B8-FFD22927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3FD55-776F-1C45-BEAA-37E87EEAEA4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A5194-6329-F74C-BF3B-390F5CE7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483BE-FBD9-5F49-9808-751AF44C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29F0-AFE9-144B-825D-247E6E5C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120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 - Hal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02895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3028951"/>
            <a:ext cx="8229600" cy="2072669"/>
          </a:xfrm>
          <a:ln>
            <a:noFill/>
          </a:ln>
        </p:spPr>
        <p:txBody>
          <a:bodyPr wrap="square">
            <a:noAutofit/>
          </a:bodyPr>
          <a:lstStyle>
            <a:lvl1pPr>
              <a:defRPr>
                <a:ln>
                  <a:noFill/>
                </a:ln>
              </a:defRPr>
            </a:lvl1pPr>
            <a:lvl2pPr>
              <a:defRPr>
                <a:ln>
                  <a:noFill/>
                </a:ln>
              </a:defRPr>
            </a:lvl2pPr>
            <a:lvl3pPr>
              <a:defRPr sz="1500">
                <a:ln>
                  <a:noFill/>
                </a:ln>
              </a:defRPr>
            </a:lvl3pPr>
            <a:lvl4pPr>
              <a:defRPr sz="1400">
                <a:ln>
                  <a:noFill/>
                </a:ln>
              </a:defRPr>
            </a:lvl4pPr>
            <a:lvl5pPr>
              <a:defRPr sz="1200">
                <a:ln>
                  <a:noFill/>
                </a:ln>
              </a:defRPr>
            </a:lvl5pPr>
          </a:lstStyle>
          <a:p>
            <a:pPr lvl="0"/>
            <a:r>
              <a:rPr lang="en-US"/>
              <a:t>Ideas to share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2945"/>
            <a:ext cx="9144000" cy="481868"/>
          </a:xfr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/>
          <a:lstStyle>
            <a:lvl1pPr marL="17026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22906453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2945"/>
            <a:ext cx="9144000" cy="481868"/>
          </a:xfr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/>
          <a:lstStyle>
            <a:lvl1pPr marL="17026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34734902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2945"/>
            <a:ext cx="9144000" cy="481868"/>
          </a:xfr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/>
          <a:lstStyle>
            <a:lvl1pPr marL="17026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157670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C93F-99C9-E741-B555-BE1D49D36462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06C4-DED5-B445-98FA-62023581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621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51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C93F-99C9-E741-B555-BE1D49D36462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06C4-DED5-B445-98FA-62023581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3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C93F-99C9-E741-B555-BE1D49D36462}" type="datetimeFigureOut">
              <a:rPr lang="en-US" smtClean="0"/>
              <a:t>4/18/22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06C4-DED5-B445-98FA-62023581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C93F-99C9-E741-B555-BE1D49D36462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06C4-DED5-B445-98FA-62023581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4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C93F-99C9-E741-B555-BE1D49D36462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06C4-DED5-B445-98FA-62023581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5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4.xml"/><Relationship Id="rId11" Type="http://schemas.openxmlformats.org/officeDocument/2006/relationships/image" Target="../media/image8.jpeg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45.xml"/><Relationship Id="rId9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7C93F-99C9-E741-B555-BE1D49D36462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06C4-DED5-B445-98FA-62023581D1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876667767,&quot;Placement&quot;:&quot;Footer&quot;,&quot;Top&quot;:388.380066,&quot;Left&quot;:0.0,&quot;SlideWidth&quot;:720,&quot;SlideHeight&quot;:405}">
            <a:extLst>
              <a:ext uri="{FF2B5EF4-FFF2-40B4-BE49-F238E27FC236}">
                <a16:creationId xmlns:a16="http://schemas.microsoft.com/office/drawing/2014/main" id="{035B0B69-F861-4EEF-8774-0BA70850E2FD}"/>
              </a:ext>
            </a:extLst>
          </p:cNvPr>
          <p:cNvSpPr txBox="1"/>
          <p:nvPr userDrawn="1"/>
        </p:nvSpPr>
        <p:spPr>
          <a:xfrm>
            <a:off x="0" y="49324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37373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0366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4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9F9F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9883" y="273844"/>
            <a:ext cx="688423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883" y="1369219"/>
            <a:ext cx="688423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 descr="OSC_icon_P.pdf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17" y="4613673"/>
            <a:ext cx="469676" cy="469676"/>
          </a:xfrm>
          <a:prstGeom prst="rect">
            <a:avLst/>
          </a:prstGeom>
        </p:spPr>
      </p:pic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46F4CDF7-1D8E-FF4E-86C3-54E4B2FAAA7D}" type="datetime1">
              <a:rPr lang="en-US" smtClean="0"/>
              <a:t>4/18/22</a:t>
            </a:fld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9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9F9F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9883" y="273844"/>
            <a:ext cx="688423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883" y="1369219"/>
            <a:ext cx="688423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 descr="OSC_icon_P.pdf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17" y="4613673"/>
            <a:ext cx="469676" cy="469676"/>
          </a:xfrm>
          <a:prstGeom prst="rect">
            <a:avLst/>
          </a:prstGeom>
        </p:spPr>
      </p:pic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112988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46F4CDF7-1D8E-FF4E-86C3-54E4B2FAAA7D}" type="datetime1">
              <a:rPr lang="en-US" smtClean="0"/>
              <a:t>4/18/22</a:t>
            </a:fld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539664" y="4767263"/>
            <a:ext cx="2057400" cy="273844"/>
          </a:xfrm>
          <a:prstGeom prst="rect">
            <a:avLst/>
          </a:prstGeom>
        </p:spPr>
        <p:txBody>
          <a:bodyPr/>
          <a:lstStyle>
            <a:lvl1pPr algn="ctr">
              <a:defRPr sz="750"/>
            </a:lvl1pPr>
          </a:lstStyle>
          <a:p>
            <a:fld id="{07C1FFC2-478D-7440-ACF4-8CF0E4602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3;p1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-1" y="0"/>
            <a:ext cx="914171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1534334" y="767947"/>
            <a:ext cx="6418317" cy="105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1534334" y="1916916"/>
            <a:ext cx="6418317" cy="230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</a:pPr>
            <a:endParaRPr sz="1200" b="0" i="0" u="none" strike="noStrike" cap="none">
              <a:solidFill>
                <a:srgbClr val="8283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425196" y="1740083"/>
            <a:ext cx="7886700" cy="286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425196" y="987552"/>
            <a:ext cx="7886700" cy="6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7691628" y="4680742"/>
            <a:ext cx="544068" cy="40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13" rIns="91425" bIns="45713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51590">
            <a:off x="7101457" y="3191316"/>
            <a:ext cx="3082502" cy="2978852"/>
          </a:xfrm>
          <a:prstGeom prst="rect">
            <a:avLst/>
          </a:prstGeom>
        </p:spPr>
      </p:pic>
      <p:pic>
        <p:nvPicPr>
          <p:cNvPr id="10" name="Google Shape;23;p2"/>
          <p:cNvPicPr preferRelativeResize="0"/>
          <p:nvPr userDrawn="1"/>
        </p:nvPicPr>
        <p:blipFill rotWithShape="1">
          <a:blip r:embed="rId9">
            <a:alphaModFix/>
          </a:blip>
          <a:srcRect/>
          <a:stretch/>
        </p:blipFill>
        <p:spPr>
          <a:xfrm>
            <a:off x="3605888" y="69686"/>
            <a:ext cx="3248565" cy="523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6" y="82895"/>
            <a:ext cx="3410405" cy="5232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89" y="205707"/>
            <a:ext cx="1716786" cy="32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756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hio_Supercomputer_Center_OH-TECHsmWeb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80" y="4559344"/>
            <a:ext cx="2675725" cy="584200"/>
          </a:xfrm>
          <a:prstGeom prst="rect">
            <a:avLst/>
          </a:prstGeom>
        </p:spPr>
      </p:pic>
      <p:pic>
        <p:nvPicPr>
          <p:cNvPr id="9" name="Picture 8" descr="OH-TECH_Logo_Horizonal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201" y="4658388"/>
            <a:ext cx="3048134" cy="35815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45"/>
            <a:ext cx="8229600" cy="491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95"/>
            <a:ext cx="8229600" cy="172927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16200000" scaled="0"/>
            <a:tileRect/>
          </a:gradFill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80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067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2800" kern="1200">
          <a:solidFill>
            <a:srgbClr val="55051B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1" indent="-285743" algn="l" defTabSz="457189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2" indent="-228594" algn="l" defTabSz="45718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yverno/polici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Relationship Id="rId6" Type="http://schemas.openxmlformats.org/officeDocument/2006/relationships/hyperlink" Target="https://github.com/OSC/k8-ldap-configmap" TargetMode="External"/><Relationship Id="rId5" Type="http://schemas.openxmlformats.org/officeDocument/2006/relationships/hyperlink" Target="https://github.com/OSC/osc-helm-charts/tree/main/charts/kyverno-policies" TargetMode="External"/><Relationship Id="rId4" Type="http://schemas.openxmlformats.org/officeDocument/2006/relationships/hyperlink" Target="https://github.com/kyverno/kyverno/tree/main/charts/kyverno-polici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1431796"/>
          </a:xfrm>
        </p:spPr>
        <p:txBody>
          <a:bodyPr anchor="t">
            <a:noAutofit/>
          </a:bodyPr>
          <a:lstStyle/>
          <a:p>
            <a:pPr algn="ctr"/>
            <a:endParaRPr lang="en-US" sz="3000" dirty="0"/>
          </a:p>
          <a:p>
            <a:pPr algn="ctr"/>
            <a:r>
              <a:rPr lang="en-US" sz="3000" dirty="0"/>
              <a:t>Secure Multi User HPC jobs in Kubernetes with </a:t>
            </a:r>
            <a:r>
              <a:rPr lang="en-US" sz="3000" dirty="0" err="1"/>
              <a:t>Kyverno</a:t>
            </a:r>
            <a:endParaRPr lang="en-US" sz="3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30EF58-CC1F-2146-814C-ED60D25A5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95814" y="1684379"/>
            <a:ext cx="5053142" cy="336876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83AD8D3-6D89-A946-BEAD-65B6F2237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514" y="2325757"/>
            <a:ext cx="2033690" cy="2033690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1512CE-EB9D-5C4D-8D71-040E50E8C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7925" y="2830598"/>
            <a:ext cx="4248150" cy="1076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5CD8B7-20A5-FA40-B571-B5BB92ADE5B5}"/>
              </a:ext>
            </a:extLst>
          </p:cNvPr>
          <p:cNvSpPr txBox="1"/>
          <p:nvPr/>
        </p:nvSpPr>
        <p:spPr>
          <a:xfrm>
            <a:off x="2210463" y="148486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Trey Dockendorf</a:t>
            </a:r>
          </a:p>
          <a:p>
            <a:pPr algn="ctr"/>
            <a:r>
              <a:rPr lang="en-US" dirty="0"/>
              <a:t>Ohio Supercomputer Center</a:t>
            </a:r>
          </a:p>
        </p:txBody>
      </p:sp>
    </p:spTree>
    <p:extLst>
      <p:ext uri="{BB962C8B-B14F-4D97-AF65-F5344CB8AC3E}">
        <p14:creationId xmlns:p14="http://schemas.microsoft.com/office/powerpoint/2010/main" val="193814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44DD3DDB-B56D-49E0-A5A2-B46FA5EBFAE5}"/>
              </a:ext>
            </a:extLst>
          </p:cNvPr>
          <p:cNvSpPr txBox="1">
            <a:spLocks/>
          </p:cNvSpPr>
          <p:nvPr/>
        </p:nvSpPr>
        <p:spPr>
          <a:xfrm>
            <a:off x="408219" y="108477"/>
            <a:ext cx="7518821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rgbClr val="00B2A9"/>
                </a:solidFill>
              </a:rPr>
              <a:t>Kyverno</a:t>
            </a:r>
            <a:r>
              <a:rPr lang="en-US" sz="2800" b="1" dirty="0">
                <a:solidFill>
                  <a:srgbClr val="00B2A9"/>
                </a:solidFill>
              </a:rPr>
              <a:t> Validate Supplemental Groups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6FCA5-8E95-ED44-AB22-B90577F4F499}"/>
              </a:ext>
            </a:extLst>
          </p:cNvPr>
          <p:cNvSpPr txBox="1"/>
          <p:nvPr/>
        </p:nvSpPr>
        <p:spPr>
          <a:xfrm>
            <a:off x="83487" y="875104"/>
            <a:ext cx="9060513" cy="1323439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 deny: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conditions: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- key: "{{ </a:t>
            </a:r>
            <a:r>
              <a:rPr lang="en-US" sz="1600" dirty="0" err="1">
                <a:solidFill>
                  <a:schemeClr val="bg1"/>
                </a:solidFill>
              </a:rPr>
              <a:t>request.object.spec.securityContext.supplementalGroups</a:t>
            </a:r>
            <a:r>
              <a:rPr lang="en-US" sz="1600" dirty="0">
                <a:solidFill>
                  <a:schemeClr val="bg1"/>
                </a:solidFill>
              </a:rPr>
              <a:t>[*].</a:t>
            </a:r>
            <a:r>
              <a:rPr lang="en-US" sz="1600" dirty="0" err="1">
                <a:solidFill>
                  <a:schemeClr val="bg1"/>
                </a:solidFill>
              </a:rPr>
              <a:t>to_string</a:t>
            </a:r>
            <a:r>
              <a:rPr lang="en-US" sz="1600" dirty="0">
                <a:solidFill>
                  <a:schemeClr val="bg1"/>
                </a:solidFill>
              </a:rPr>
              <a:t>(@) }}"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operator: </a:t>
            </a:r>
            <a:r>
              <a:rPr lang="en-US" sz="1600" dirty="0" err="1">
                <a:solidFill>
                  <a:schemeClr val="bg1"/>
                </a:solidFill>
              </a:rPr>
              <a:t>NotIn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     value: "{{ </a:t>
            </a:r>
            <a:r>
              <a:rPr lang="en-US" sz="1600" dirty="0" err="1">
                <a:solidFill>
                  <a:schemeClr val="bg1"/>
                </a:solidFill>
              </a:rPr>
              <a:t>userGIDMap.data</a:t>
            </a:r>
            <a:r>
              <a:rPr lang="en-US" sz="1600" dirty="0">
                <a:solidFill>
                  <a:schemeClr val="bg1"/>
                </a:solidFill>
              </a:rPr>
              <a:t>.\"{{ </a:t>
            </a:r>
            <a:r>
              <a:rPr lang="en-US" sz="1600" dirty="0" err="1">
                <a:solidFill>
                  <a:schemeClr val="bg1"/>
                </a:solidFill>
              </a:rPr>
              <a:t>request.object.metadata.namespace</a:t>
            </a:r>
            <a:r>
              <a:rPr lang="en-US" sz="1600" dirty="0">
                <a:solidFill>
                  <a:schemeClr val="bg1"/>
                </a:solidFill>
              </a:rPr>
              <a:t> }}\" }}"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FB2506-5EED-8945-AA72-5F62F610CB83}"/>
              </a:ext>
            </a:extLst>
          </p:cNvPr>
          <p:cNvSpPr txBox="1"/>
          <p:nvPr/>
        </p:nvSpPr>
        <p:spPr>
          <a:xfrm>
            <a:off x="0" y="2675596"/>
            <a:ext cx="286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ConfigMap</a:t>
            </a:r>
            <a:r>
              <a:rPr lang="en-US" dirty="0"/>
              <a:t>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4C08C-1784-1E4D-80EC-88FD17ADD672}"/>
              </a:ext>
            </a:extLst>
          </p:cNvPr>
          <p:cNvSpPr txBox="1"/>
          <p:nvPr/>
        </p:nvSpPr>
        <p:spPr>
          <a:xfrm>
            <a:off x="83485" y="3044928"/>
            <a:ext cx="8821975" cy="307777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  user-</a:t>
            </a:r>
            <a:r>
              <a:rPr lang="en-US" sz="1400" dirty="0" err="1">
                <a:solidFill>
                  <a:schemeClr val="bg1"/>
                </a:solidFill>
              </a:rPr>
              <a:t>tdockendorf</a:t>
            </a:r>
            <a:r>
              <a:rPr lang="en-US" sz="1400" dirty="0">
                <a:solidFill>
                  <a:schemeClr val="bg1"/>
                </a:solidFill>
              </a:rPr>
              <a:t>: '["1021","2399","3241","3285","3309","4391","4496","4547","4548","5087","5301","5325"]'</a:t>
            </a:r>
          </a:p>
        </p:txBody>
      </p:sp>
    </p:spTree>
    <p:extLst>
      <p:ext uri="{BB962C8B-B14F-4D97-AF65-F5344CB8AC3E}">
        <p14:creationId xmlns:p14="http://schemas.microsoft.com/office/powerpoint/2010/main" val="121618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44DD3DDB-B56D-49E0-A5A2-B46FA5EBFAE5}"/>
              </a:ext>
            </a:extLst>
          </p:cNvPr>
          <p:cNvSpPr txBox="1">
            <a:spLocks/>
          </p:cNvSpPr>
          <p:nvPr/>
        </p:nvSpPr>
        <p:spPr>
          <a:xfrm>
            <a:off x="408219" y="108477"/>
            <a:ext cx="7518821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B2A9"/>
                </a:solidFill>
              </a:rPr>
              <a:t>Additional </a:t>
            </a:r>
            <a:r>
              <a:rPr lang="en-US" sz="2800" b="1" dirty="0" err="1">
                <a:solidFill>
                  <a:srgbClr val="00B2A9"/>
                </a:solidFill>
              </a:rPr>
              <a:t>Kyverno</a:t>
            </a:r>
            <a:r>
              <a:rPr lang="en-US" sz="2800" b="1" dirty="0">
                <a:solidFill>
                  <a:srgbClr val="00B2A9"/>
                </a:solidFill>
              </a:rPr>
              <a:t> 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6FCA5-8E95-ED44-AB22-B90577F4F499}"/>
              </a:ext>
            </a:extLst>
          </p:cNvPr>
          <p:cNvSpPr txBox="1"/>
          <p:nvPr/>
        </p:nvSpPr>
        <p:spPr>
          <a:xfrm>
            <a:off x="331966" y="2941983"/>
            <a:ext cx="8480068" cy="1323439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 pattern: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spec: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=(volumes):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- =(</a:t>
            </a:r>
            <a:r>
              <a:rPr lang="en-US" sz="1600" dirty="0" err="1">
                <a:solidFill>
                  <a:schemeClr val="bg1"/>
                </a:solidFill>
              </a:rPr>
              <a:t>hostPath</a:t>
            </a:r>
            <a:r>
              <a:rPr lang="en-US" sz="1600" dirty="0">
                <a:solidFill>
                  <a:schemeClr val="bg1"/>
                </a:solidFill>
              </a:rPr>
              <a:t>):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path: "/</a:t>
            </a:r>
            <a:r>
              <a:rPr lang="en-US" sz="1600" dirty="0" err="1">
                <a:solidFill>
                  <a:schemeClr val="bg1"/>
                </a:solidFill>
              </a:rPr>
              <a:t>etc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slurm</a:t>
            </a:r>
            <a:r>
              <a:rPr lang="en-US" sz="1600" dirty="0">
                <a:solidFill>
                  <a:schemeClr val="bg1"/>
                </a:solidFill>
              </a:rPr>
              <a:t> | /var/run/munge/munge.socket.2 | /users/?* | /fs/?*"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EF178-49AB-1042-9A70-B8D17E1BC4EF}"/>
              </a:ext>
            </a:extLst>
          </p:cNvPr>
          <p:cNvSpPr txBox="1"/>
          <p:nvPr/>
        </p:nvSpPr>
        <p:spPr>
          <a:xfrm>
            <a:off x="580445" y="763325"/>
            <a:ext cx="8348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pods cannot escalate privileges or access host filesystems outside of filesystems needed for OnDemand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policies came from </a:t>
            </a:r>
            <a:r>
              <a:rPr lang="en-US" dirty="0" err="1"/>
              <a:t>kyverno</a:t>
            </a:r>
            <a:r>
              <a:rPr lang="en-US" dirty="0"/>
              <a:t>-policies Helm chart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91696-8747-5D4C-A737-B5CF445D60E8}"/>
              </a:ext>
            </a:extLst>
          </p:cNvPr>
          <p:cNvSpPr txBox="1"/>
          <p:nvPr/>
        </p:nvSpPr>
        <p:spPr>
          <a:xfrm>
            <a:off x="331966" y="2127144"/>
            <a:ext cx="836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restrict host paths</a:t>
            </a:r>
          </a:p>
        </p:txBody>
      </p:sp>
    </p:spTree>
    <p:extLst>
      <p:ext uri="{BB962C8B-B14F-4D97-AF65-F5344CB8AC3E}">
        <p14:creationId xmlns:p14="http://schemas.microsoft.com/office/powerpoint/2010/main" val="404313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44DD3DDB-B56D-49E0-A5A2-B46FA5EBFAE5}"/>
              </a:ext>
            </a:extLst>
          </p:cNvPr>
          <p:cNvSpPr txBox="1">
            <a:spLocks/>
          </p:cNvSpPr>
          <p:nvPr/>
        </p:nvSpPr>
        <p:spPr>
          <a:xfrm>
            <a:off x="408219" y="108477"/>
            <a:ext cx="7518821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B2A9"/>
                </a:solidFill>
              </a:rPr>
              <a:t>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894C0-A5A3-F03A-58EF-CE40994FDA12}"/>
              </a:ext>
            </a:extLst>
          </p:cNvPr>
          <p:cNvSpPr txBox="1"/>
          <p:nvPr/>
        </p:nvSpPr>
        <p:spPr>
          <a:xfrm flipH="1">
            <a:off x="0" y="605563"/>
            <a:ext cx="90326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Upstream: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https://github.com/kyverno/policies/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https://github.com/kyverno/kyverno/tree/main/charts/kyverno-policies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OSC Policies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https://github.com/OSC/osc-helm-charts/tree/main/charts/kyverno-policies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k8-ldap-configmap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</a:t>
            </a:r>
            <a:r>
              <a:rPr lang="en-US" sz="2000" dirty="0" err="1">
                <a:hlinkClick r:id="rId6"/>
              </a:rPr>
              <a:t>github.com</a:t>
            </a:r>
            <a:r>
              <a:rPr lang="en-US" sz="2000" dirty="0">
                <a:hlinkClick r:id="rId6"/>
              </a:rPr>
              <a:t>/OSC/k8-ldap-configmap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77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068" y="342050"/>
            <a:ext cx="7139402" cy="99417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00B2A9"/>
                </a:solidFill>
              </a:rPr>
              <a:t>Kubernetes HPC Workload</a:t>
            </a:r>
            <a:br>
              <a:rPr lang="en-US" sz="3600" dirty="0">
                <a:solidFill>
                  <a:srgbClr val="00B2A9"/>
                </a:solidFill>
              </a:rPr>
            </a:br>
            <a:endParaRPr lang="en-US" sz="3600" dirty="0">
              <a:solidFill>
                <a:srgbClr val="00B2A9"/>
              </a:solidFill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83104" y="4767263"/>
            <a:ext cx="2057400" cy="273844"/>
          </a:xfrm>
        </p:spPr>
        <p:txBody>
          <a:bodyPr/>
          <a:lstStyle/>
          <a:p>
            <a:pPr defTabSz="685800"/>
            <a:fld id="{07C1FFC2-478D-7440-ACF4-8CF0E46027E5}" type="slidenum">
              <a:rPr lang="en-US">
                <a:solidFill>
                  <a:srgbClr val="6C6C6C"/>
                </a:solidFill>
                <a:latin typeface="Arial"/>
              </a:rPr>
              <a:pPr defTabSz="685800"/>
              <a:t>2</a:t>
            </a:fld>
            <a:endParaRPr lang="en-US">
              <a:solidFill>
                <a:srgbClr val="6C6C6C"/>
              </a:solidFill>
              <a:latin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75CD89-0943-4747-81F3-C5D0ACA28E8C}"/>
              </a:ext>
            </a:extLst>
          </p:cNvPr>
          <p:cNvSpPr txBox="1"/>
          <p:nvPr/>
        </p:nvSpPr>
        <p:spPr>
          <a:xfrm>
            <a:off x="520413" y="1187274"/>
            <a:ext cx="8138432" cy="23435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50825" lvl="1" indent="-25082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C6C6C"/>
                </a:solidFill>
                <a:latin typeface="Arial"/>
              </a:rPr>
              <a:t>Lightweight interactive workloads</a:t>
            </a:r>
            <a:endParaRPr lang="en-US" sz="2000" dirty="0">
              <a:solidFill>
                <a:srgbClr val="6C6C6C"/>
              </a:solidFill>
              <a:latin typeface="Arial"/>
              <a:cs typeface="Arial"/>
            </a:endParaRPr>
          </a:p>
          <a:p>
            <a:pPr marL="250825" lvl="1" indent="-25082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C6C6C"/>
                </a:solidFill>
                <a:latin typeface="Arial"/>
                <a:cs typeface="Arial"/>
              </a:rPr>
              <a:t>Minimal CPU requirements compared to traditional HPC workloads</a:t>
            </a:r>
          </a:p>
          <a:p>
            <a:pPr marL="250825" lvl="1" indent="-25082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C6C6C"/>
                </a:solidFill>
                <a:latin typeface="Arial"/>
                <a:cs typeface="Arial"/>
              </a:rPr>
              <a:t>Exclusively </a:t>
            </a:r>
            <a:r>
              <a:rPr lang="en-US" sz="2000" dirty="0" err="1">
                <a:solidFill>
                  <a:srgbClr val="6C6C6C"/>
                </a:solidFill>
                <a:latin typeface="Arial"/>
                <a:cs typeface="Arial"/>
              </a:rPr>
              <a:t>Jupyter</a:t>
            </a:r>
            <a:r>
              <a:rPr lang="en-US" sz="2000" dirty="0">
                <a:solidFill>
                  <a:srgbClr val="6C6C6C"/>
                </a:solidFill>
                <a:latin typeface="Arial"/>
                <a:cs typeface="Arial"/>
              </a:rPr>
              <a:t> and </a:t>
            </a:r>
            <a:r>
              <a:rPr lang="en-US" sz="2000" dirty="0" err="1">
                <a:solidFill>
                  <a:srgbClr val="6C6C6C"/>
                </a:solidFill>
                <a:latin typeface="Arial"/>
                <a:cs typeface="Arial"/>
              </a:rPr>
              <a:t>Rstudio</a:t>
            </a:r>
            <a:r>
              <a:rPr lang="en-US" sz="2000" dirty="0">
                <a:solidFill>
                  <a:srgbClr val="6C6C6C"/>
                </a:solidFill>
                <a:latin typeface="Arial"/>
                <a:cs typeface="Arial"/>
              </a:rPr>
              <a:t> (so far)</a:t>
            </a:r>
          </a:p>
          <a:p>
            <a:pPr marL="250825" lvl="1" indent="-25082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C6C6C"/>
                </a:solidFill>
                <a:latin typeface="Arial"/>
                <a:cs typeface="Arial"/>
              </a:rPr>
              <a:t>Serving numerous classrooms used with distance learning as well as general OSC user community</a:t>
            </a:r>
          </a:p>
        </p:txBody>
      </p:sp>
    </p:spTree>
    <p:extLst>
      <p:ext uri="{BB962C8B-B14F-4D97-AF65-F5344CB8AC3E}">
        <p14:creationId xmlns:p14="http://schemas.microsoft.com/office/powerpoint/2010/main" val="231026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22E18B-89FC-496B-9822-41975215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79" y="69637"/>
            <a:ext cx="6884234" cy="99417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B2A9"/>
                </a:solidFill>
              </a:rPr>
              <a:t>Overview of Technologies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422413" y="1032012"/>
            <a:ext cx="8721587" cy="323165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0795" defTabSz="685800"/>
            <a:r>
              <a:rPr lang="en-US" sz="2100" b="1" spc="-6" dirty="0">
                <a:solidFill>
                  <a:srgbClr val="00B2A9"/>
                </a:solidFill>
                <a:latin typeface="Arial"/>
                <a:cs typeface="Arial"/>
              </a:rPr>
              <a:t>Open OnDemand</a:t>
            </a:r>
          </a:p>
          <a:p>
            <a:pPr marL="610870" lvl="1" indent="-257175" defTabSz="685800">
              <a:buFont typeface="Arial" panose="020B0604020202020204" pitchFamily="34" charset="0"/>
              <a:buChar char="•"/>
            </a:pPr>
            <a:r>
              <a:rPr lang="en-US" sz="2100" spc="-6" dirty="0">
                <a:solidFill>
                  <a:srgbClr val="6C6C6C"/>
                </a:solidFill>
                <a:latin typeface="Arial"/>
                <a:cs typeface="Arial"/>
              </a:rPr>
              <a:t>Web interface to make HPC access easier</a:t>
            </a:r>
          </a:p>
          <a:p>
            <a:pPr marL="610870" lvl="1" indent="-257175" defTabSz="685800">
              <a:buFont typeface="Arial" panose="020B0604020202020204" pitchFamily="34" charset="0"/>
              <a:buChar char="•"/>
            </a:pPr>
            <a:r>
              <a:rPr lang="en-US" sz="2100" spc="-6" dirty="0">
                <a:solidFill>
                  <a:srgbClr val="6C6C6C"/>
                </a:solidFill>
                <a:latin typeface="Arial"/>
                <a:cs typeface="Arial"/>
              </a:rPr>
              <a:t>Provides a way for sites to make things like interactive jobs easy to deploy and use</a:t>
            </a:r>
          </a:p>
          <a:p>
            <a:pPr marL="610870" lvl="1" indent="-257175" defTabSz="685800">
              <a:buFont typeface="Arial" panose="020B0604020202020204" pitchFamily="34" charset="0"/>
              <a:buChar char="•"/>
            </a:pPr>
            <a:r>
              <a:rPr lang="en-US" sz="2100" spc="-6" dirty="0">
                <a:solidFill>
                  <a:srgbClr val="6C6C6C"/>
                </a:solidFill>
                <a:latin typeface="Arial"/>
                <a:cs typeface="Arial"/>
              </a:rPr>
              <a:t>Web processes run as logged in HPC user</a:t>
            </a:r>
          </a:p>
          <a:p>
            <a:pPr marL="610870" lvl="1" indent="-257175" defTabSz="685800">
              <a:buFont typeface="Arial" panose="020B0604020202020204" pitchFamily="34" charset="0"/>
              <a:buChar char="•"/>
            </a:pPr>
            <a:r>
              <a:rPr lang="en-US" sz="2100" spc="-6" dirty="0">
                <a:solidFill>
                  <a:srgbClr val="6C6C6C"/>
                </a:solidFill>
                <a:latin typeface="Arial"/>
                <a:cs typeface="Arial"/>
              </a:rPr>
              <a:t>Supports multiple resource manages: SLURM, Torque, Kubernetes</a:t>
            </a:r>
          </a:p>
          <a:p>
            <a:pPr marL="10795" defTabSz="685800"/>
            <a:r>
              <a:rPr lang="en-US" sz="2100" b="1" spc="-6" dirty="0" err="1">
                <a:solidFill>
                  <a:srgbClr val="00B2A9"/>
                </a:solidFill>
                <a:latin typeface="Arial"/>
                <a:cs typeface="Arial"/>
              </a:rPr>
              <a:t>Kyverno</a:t>
            </a:r>
            <a:endParaRPr lang="en-US" sz="2100" b="1" spc="-6" dirty="0">
              <a:solidFill>
                <a:srgbClr val="00B2A9"/>
              </a:solidFill>
              <a:latin typeface="Arial"/>
              <a:cs typeface="Arial"/>
            </a:endParaRPr>
          </a:p>
          <a:p>
            <a:pPr marL="610870" lvl="1" indent="-257175" defTabSz="685800">
              <a:buFont typeface="Arial" panose="020B0604020202020204" pitchFamily="34" charset="0"/>
              <a:buChar char="•"/>
            </a:pPr>
            <a:r>
              <a:rPr lang="en-US" sz="2100" spc="-6" dirty="0">
                <a:solidFill>
                  <a:srgbClr val="6C6C6C"/>
                </a:solidFill>
                <a:latin typeface="Arial"/>
                <a:cs typeface="Arial"/>
              </a:rPr>
              <a:t>Kubernetes policy engine</a:t>
            </a:r>
          </a:p>
          <a:p>
            <a:pPr marL="610870" lvl="1" indent="-257175" defTabSz="685800">
              <a:buFont typeface="Arial" panose="020B0604020202020204" pitchFamily="34" charset="0"/>
              <a:buChar char="•"/>
            </a:pPr>
            <a:r>
              <a:rPr lang="en-US" sz="2100" spc="-6" dirty="0">
                <a:solidFill>
                  <a:srgbClr val="6C6C6C"/>
                </a:solidFill>
                <a:latin typeface="Arial"/>
                <a:cs typeface="Arial"/>
              </a:rPr>
              <a:t>Deploy policies using Kubernetes resources, </a:t>
            </a:r>
            <a:r>
              <a:rPr lang="en-US" sz="2100" spc="-6" dirty="0" err="1">
                <a:solidFill>
                  <a:srgbClr val="6C6C6C"/>
                </a:solidFill>
                <a:latin typeface="Arial"/>
                <a:cs typeface="Arial"/>
              </a:rPr>
              <a:t>ie</a:t>
            </a:r>
            <a:r>
              <a:rPr lang="en-US" sz="2100" spc="-6" dirty="0">
                <a:solidFill>
                  <a:srgbClr val="6C6C6C"/>
                </a:solidFill>
                <a:latin typeface="Arial"/>
                <a:cs typeface="Arial"/>
              </a:rPr>
              <a:t> standard Kubernetes YAML resources</a:t>
            </a:r>
          </a:p>
        </p:txBody>
      </p:sp>
    </p:spTree>
    <p:extLst>
      <p:ext uri="{BB962C8B-B14F-4D97-AF65-F5344CB8AC3E}">
        <p14:creationId xmlns:p14="http://schemas.microsoft.com/office/powerpoint/2010/main" val="374451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 txBox="1"/>
          <p:nvPr/>
        </p:nvSpPr>
        <p:spPr>
          <a:xfrm>
            <a:off x="282924" y="795225"/>
            <a:ext cx="8721587" cy="29084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67970" indent="-257175" defTabSz="685800">
              <a:buFont typeface="Arial" panose="020B0604020202020204" pitchFamily="34" charset="0"/>
              <a:buChar char="•"/>
            </a:pPr>
            <a:r>
              <a:rPr lang="en-US" sz="2100" spc="-6" dirty="0">
                <a:solidFill>
                  <a:srgbClr val="6C6C6C"/>
                </a:solidFill>
                <a:latin typeface="Arial"/>
                <a:cs typeface="Arial"/>
              </a:rPr>
              <a:t>Treat Kubernetes "jobs" similar to traditional HPC jobs and allow usage of SLURM or Kubernetes from same OnDemand app code</a:t>
            </a:r>
          </a:p>
          <a:p>
            <a:pPr marL="10795" defTabSz="685800"/>
            <a:endParaRPr lang="en-US" sz="2100" spc="-6" dirty="0">
              <a:solidFill>
                <a:srgbClr val="6C6C6C"/>
              </a:solidFill>
              <a:latin typeface="Arial"/>
              <a:cs typeface="Arial"/>
            </a:endParaRPr>
          </a:p>
          <a:p>
            <a:pPr marL="267970" indent="-257175" defTabSz="685800">
              <a:buFont typeface="Arial" panose="020B0604020202020204" pitchFamily="34" charset="0"/>
              <a:buChar char="•"/>
            </a:pPr>
            <a:r>
              <a:rPr lang="en-US" sz="2100" spc="-6" dirty="0">
                <a:solidFill>
                  <a:srgbClr val="6C6C6C"/>
                </a:solidFill>
                <a:latin typeface="Arial"/>
                <a:cs typeface="Arial"/>
              </a:rPr>
              <a:t>Kubernetes pods can run as root and on systems with shared filesystems like GPFS, this can be very dangerous.</a:t>
            </a:r>
            <a:endParaRPr lang="en-US" dirty="0"/>
          </a:p>
          <a:p>
            <a:pPr marL="267970" indent="-257175" defTabSz="685800">
              <a:buFont typeface="Arial" panose="020B0604020202020204" pitchFamily="34" charset="0"/>
              <a:buChar char="•"/>
            </a:pPr>
            <a:endParaRPr lang="en-US" sz="2100" spc="-6" dirty="0">
              <a:solidFill>
                <a:srgbClr val="6C6C6C"/>
              </a:solidFill>
              <a:latin typeface="Arial"/>
              <a:cs typeface="Arial"/>
            </a:endParaRPr>
          </a:p>
          <a:p>
            <a:pPr marL="267970" indent="-257175" defTabSz="685800">
              <a:buFont typeface="Arial" panose="020B0604020202020204" pitchFamily="34" charset="0"/>
              <a:buChar char="•"/>
            </a:pPr>
            <a:r>
              <a:rPr lang="en-US" sz="2100" spc="-6" dirty="0">
                <a:solidFill>
                  <a:srgbClr val="6C6C6C"/>
                </a:solidFill>
                <a:latin typeface="Arial"/>
                <a:cs typeface="Arial"/>
              </a:rPr>
              <a:t>How to ensure a user running a pod is doing so using their UID/GIDs that ensures operations like filesystem access are taking place as that user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8C58FFA6-CABB-407E-B4A0-EE714E9BB974}"/>
              </a:ext>
            </a:extLst>
          </p:cNvPr>
          <p:cNvSpPr txBox="1">
            <a:spLocks/>
          </p:cNvSpPr>
          <p:nvPr/>
        </p:nvSpPr>
        <p:spPr>
          <a:xfrm>
            <a:off x="408220" y="108477"/>
            <a:ext cx="6884234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B2A9"/>
                </a:solidFill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4043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 txBox="1"/>
          <p:nvPr/>
        </p:nvSpPr>
        <p:spPr>
          <a:xfrm>
            <a:off x="267231" y="605563"/>
            <a:ext cx="8721587" cy="285712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67970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C6C6C"/>
                </a:solidFill>
                <a:cs typeface="Arial"/>
              </a:rPr>
              <a:t>All user pods run in user specific namespace of pattern user-$USER which is bootstrapped by OnDemand at login</a:t>
            </a:r>
          </a:p>
          <a:p>
            <a:pPr marL="267970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C6C6C"/>
                </a:solidFill>
                <a:cs typeface="Arial"/>
              </a:rPr>
              <a:t>RBAC for user-$USER namespaces limits user operations to just the things needed to run OnDemand jobs</a:t>
            </a:r>
          </a:p>
          <a:p>
            <a:pPr marL="267970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C6C6C"/>
                </a:solidFill>
                <a:cs typeface="Arial"/>
              </a:rPr>
              <a:t>Kubernetes authenticates with </a:t>
            </a:r>
            <a:r>
              <a:rPr lang="en-US" dirty="0" err="1">
                <a:solidFill>
                  <a:srgbClr val="6C6C6C"/>
                </a:solidFill>
                <a:cs typeface="Arial"/>
              </a:rPr>
              <a:t>Keycloak</a:t>
            </a:r>
            <a:r>
              <a:rPr lang="en-US" dirty="0">
                <a:solidFill>
                  <a:srgbClr val="6C6C6C"/>
                </a:solidFill>
                <a:cs typeface="Arial"/>
              </a:rPr>
              <a:t> OIDC IDP and the OIDC tokens for OnDemand are allowed to be used for Kubernetes via OAuth2 audience</a:t>
            </a:r>
          </a:p>
          <a:p>
            <a:pPr marL="267970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k8-ldap-configmap – Map LDAP data to </a:t>
            </a:r>
            <a:r>
              <a:rPr lang="en-US" dirty="0" err="1">
                <a:cs typeface="Arial"/>
              </a:rPr>
              <a:t>ConfigMaps</a:t>
            </a:r>
            <a:r>
              <a:rPr lang="en-US" dirty="0">
                <a:cs typeface="Arial"/>
              </a:rPr>
              <a:t> for use by </a:t>
            </a:r>
            <a:r>
              <a:rPr lang="en-US" dirty="0" err="1">
                <a:cs typeface="Arial"/>
              </a:rPr>
              <a:t>Kyverno</a:t>
            </a:r>
            <a:endParaRPr lang="en-US" dirty="0">
              <a:solidFill>
                <a:srgbClr val="6C6C6C"/>
              </a:solidFill>
              <a:cs typeface="Arial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490AAD0A-063D-4DDB-9C5E-EE1B97E83B9C}"/>
              </a:ext>
            </a:extLst>
          </p:cNvPr>
          <p:cNvSpPr txBox="1">
            <a:spLocks/>
          </p:cNvSpPr>
          <p:nvPr/>
        </p:nvSpPr>
        <p:spPr>
          <a:xfrm>
            <a:off x="408220" y="108477"/>
            <a:ext cx="6884234" cy="99417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B2A9"/>
                </a:solidFill>
              </a:rPr>
              <a:t>Kubernetes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30732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 txBox="1"/>
          <p:nvPr/>
        </p:nvSpPr>
        <p:spPr>
          <a:xfrm>
            <a:off x="372497" y="1033197"/>
            <a:ext cx="8721587" cy="28486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68129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6C6C6C"/>
                </a:solidFill>
                <a:latin typeface="Arial"/>
                <a:cs typeface="Arial"/>
              </a:rPr>
              <a:t>Policies to ensure UID/GID and supplemental groups match user’s LDAP record</a:t>
            </a:r>
          </a:p>
          <a:p>
            <a:pPr marL="268129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6C6C6C"/>
                </a:solidFill>
                <a:latin typeface="Arial"/>
                <a:cs typeface="Arial"/>
              </a:rPr>
              <a:t>Restrict </a:t>
            </a:r>
            <a:r>
              <a:rPr lang="en-US" sz="2100" dirty="0" err="1">
                <a:solidFill>
                  <a:srgbClr val="6C6C6C"/>
                </a:solidFill>
                <a:latin typeface="Arial"/>
                <a:cs typeface="Arial"/>
              </a:rPr>
              <a:t>hostPath</a:t>
            </a:r>
            <a:r>
              <a:rPr lang="en-US" sz="2100" dirty="0">
                <a:solidFill>
                  <a:srgbClr val="6C6C6C"/>
                </a:solidFill>
                <a:latin typeface="Arial"/>
                <a:cs typeface="Arial"/>
              </a:rPr>
              <a:t> mount locations to the paths they need such as NFS $HOME, GPFS and </a:t>
            </a:r>
            <a:r>
              <a:rPr lang="en-US" sz="2100" dirty="0" err="1">
                <a:solidFill>
                  <a:srgbClr val="6C6C6C"/>
                </a:solidFill>
                <a:latin typeface="Arial"/>
                <a:cs typeface="Arial"/>
              </a:rPr>
              <a:t>Slurm</a:t>
            </a:r>
            <a:r>
              <a:rPr lang="en-US" sz="2100" dirty="0">
                <a:solidFill>
                  <a:srgbClr val="6C6C6C"/>
                </a:solidFill>
                <a:latin typeface="Arial"/>
                <a:cs typeface="Arial"/>
              </a:rPr>
              <a:t> configurations and sockets</a:t>
            </a:r>
          </a:p>
          <a:p>
            <a:pPr marL="268129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6C6C6C"/>
                </a:solidFill>
                <a:latin typeface="Arial"/>
                <a:cs typeface="Arial"/>
              </a:rPr>
              <a:t>Disallow any form of privilege escalation or elevated privileges</a:t>
            </a:r>
          </a:p>
          <a:p>
            <a:pPr marL="268129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6C6C6C"/>
                </a:solidFill>
                <a:latin typeface="Arial"/>
                <a:cs typeface="Arial"/>
              </a:rPr>
              <a:t>Enforce max resource requests and max runtime of pods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5B87E448-CB68-4951-BA2B-A699B7186946}"/>
              </a:ext>
            </a:extLst>
          </p:cNvPr>
          <p:cNvSpPr txBox="1">
            <a:spLocks/>
          </p:cNvSpPr>
          <p:nvPr/>
        </p:nvSpPr>
        <p:spPr>
          <a:xfrm>
            <a:off x="408219" y="108477"/>
            <a:ext cx="7518821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2A9"/>
                </a:solidFill>
              </a:rPr>
              <a:t>Solution to security - </a:t>
            </a:r>
            <a:r>
              <a:rPr lang="en-US" b="1" dirty="0" err="1">
                <a:solidFill>
                  <a:srgbClr val="00B2A9"/>
                </a:solidFill>
              </a:rPr>
              <a:t>Kyverno</a:t>
            </a:r>
            <a:endParaRPr lang="en-US" b="1" dirty="0">
              <a:solidFill>
                <a:srgbClr val="00B2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84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44DD3DDB-B56D-49E0-A5A2-B46FA5EBFAE5}"/>
              </a:ext>
            </a:extLst>
          </p:cNvPr>
          <p:cNvSpPr txBox="1">
            <a:spLocks/>
          </p:cNvSpPr>
          <p:nvPr/>
        </p:nvSpPr>
        <p:spPr>
          <a:xfrm>
            <a:off x="408219" y="108477"/>
            <a:ext cx="7518821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rgbClr val="00B2A9"/>
                </a:solidFill>
              </a:rPr>
              <a:t>Kyverno</a:t>
            </a:r>
            <a:r>
              <a:rPr lang="en-US" sz="2800" b="1" dirty="0">
                <a:solidFill>
                  <a:srgbClr val="00B2A9"/>
                </a:solidFill>
              </a:rPr>
              <a:t> selecting resources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CBCD82A-7F8C-FA43-9AEF-E7203830087B}"/>
              </a:ext>
            </a:extLst>
          </p:cNvPr>
          <p:cNvSpPr txBox="1"/>
          <p:nvPr/>
        </p:nvSpPr>
        <p:spPr>
          <a:xfrm>
            <a:off x="258417" y="642491"/>
            <a:ext cx="11628783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605"/>
            <a:r>
              <a:rPr lang="en-US" dirty="0">
                <a:cs typeface="Arial"/>
              </a:rPr>
              <a:t>Select user namespaces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28BD9-B94E-6748-9292-30CA279D46F4}"/>
              </a:ext>
            </a:extLst>
          </p:cNvPr>
          <p:cNvSpPr txBox="1"/>
          <p:nvPr/>
        </p:nvSpPr>
        <p:spPr>
          <a:xfrm>
            <a:off x="258417" y="1073378"/>
            <a:ext cx="8128838" cy="203132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match:</a:t>
            </a:r>
          </a:p>
          <a:p>
            <a:r>
              <a:rPr lang="en-US" dirty="0">
                <a:solidFill>
                  <a:schemeClr val="bg1"/>
                </a:solidFill>
              </a:rPr>
              <a:t>      any:</a:t>
            </a:r>
          </a:p>
          <a:p>
            <a:r>
              <a:rPr lang="en-US" dirty="0">
                <a:solidFill>
                  <a:schemeClr val="bg1"/>
                </a:solidFill>
              </a:rPr>
              <a:t>        - resources: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kinds: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- Pod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namespaces: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- "user-?*"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FE95E-C311-0C48-A421-4D08731ABDD7}"/>
              </a:ext>
            </a:extLst>
          </p:cNvPr>
          <p:cNvSpPr txBox="1"/>
          <p:nvPr/>
        </p:nvSpPr>
        <p:spPr>
          <a:xfrm>
            <a:off x="346840" y="3429000"/>
            <a:ext cx="1154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 to CREATE/UPDATE to avoid LDAP data changing and unable to delete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D91EE-779B-2947-83BA-7BD00C4D1791}"/>
              </a:ext>
            </a:extLst>
          </p:cNvPr>
          <p:cNvSpPr txBox="1"/>
          <p:nvPr/>
        </p:nvSpPr>
        <p:spPr>
          <a:xfrm>
            <a:off x="346840" y="3890665"/>
            <a:ext cx="6400800" cy="1200329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preconditions:</a:t>
            </a:r>
          </a:p>
          <a:p>
            <a:r>
              <a:rPr lang="en-US" dirty="0">
                <a:solidFill>
                  <a:schemeClr val="bg1"/>
                </a:solidFill>
              </a:rPr>
              <a:t>    - key: "{{ </a:t>
            </a:r>
            <a:r>
              <a:rPr lang="en-US" dirty="0" err="1">
                <a:solidFill>
                  <a:schemeClr val="bg1"/>
                </a:solidFill>
              </a:rPr>
              <a:t>request.operation</a:t>
            </a:r>
            <a:r>
              <a:rPr lang="en-US" dirty="0">
                <a:solidFill>
                  <a:schemeClr val="bg1"/>
                </a:solidFill>
              </a:rPr>
              <a:t> }}"</a:t>
            </a:r>
          </a:p>
          <a:p>
            <a:r>
              <a:rPr lang="en-US" dirty="0">
                <a:solidFill>
                  <a:schemeClr val="bg1"/>
                </a:solidFill>
              </a:rPr>
              <a:t>      operator: In</a:t>
            </a:r>
          </a:p>
          <a:p>
            <a:r>
              <a:rPr lang="en-US" dirty="0">
                <a:solidFill>
                  <a:schemeClr val="bg1"/>
                </a:solidFill>
              </a:rPr>
              <a:t>      value: ["CREATE","UPDATE"]</a:t>
            </a:r>
          </a:p>
        </p:txBody>
      </p:sp>
    </p:spTree>
    <p:extLst>
      <p:ext uri="{BB962C8B-B14F-4D97-AF65-F5344CB8AC3E}">
        <p14:creationId xmlns:p14="http://schemas.microsoft.com/office/powerpoint/2010/main" val="62906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44DD3DDB-B56D-49E0-A5A2-B46FA5EBFAE5}"/>
              </a:ext>
            </a:extLst>
          </p:cNvPr>
          <p:cNvSpPr txBox="1">
            <a:spLocks/>
          </p:cNvSpPr>
          <p:nvPr/>
        </p:nvSpPr>
        <p:spPr>
          <a:xfrm>
            <a:off x="408219" y="108477"/>
            <a:ext cx="7518821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rgbClr val="00B2A9"/>
                </a:solidFill>
              </a:rPr>
              <a:t>Kyverno</a:t>
            </a:r>
            <a:r>
              <a:rPr lang="en-US" sz="2800" b="1" dirty="0">
                <a:solidFill>
                  <a:srgbClr val="00B2A9"/>
                </a:solidFill>
              </a:rPr>
              <a:t> LDAP data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CBCD82A-7F8C-FA43-9AEF-E7203830087B}"/>
              </a:ext>
            </a:extLst>
          </p:cNvPr>
          <p:cNvSpPr txBox="1"/>
          <p:nvPr/>
        </p:nvSpPr>
        <p:spPr>
          <a:xfrm>
            <a:off x="258417" y="642491"/>
            <a:ext cx="11628783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605"/>
            <a:r>
              <a:rPr lang="en-US" dirty="0">
                <a:cs typeface="Arial"/>
              </a:rPr>
              <a:t>Pull </a:t>
            </a:r>
            <a:r>
              <a:rPr lang="en-US" dirty="0" err="1">
                <a:cs typeface="Arial"/>
              </a:rPr>
              <a:t>ConfigMap</a:t>
            </a:r>
            <a:r>
              <a:rPr lang="en-US" dirty="0">
                <a:cs typeface="Arial"/>
              </a:rPr>
              <a:t> data into context of policy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15AED-3FC8-F44E-8B13-7F2390E269DA}"/>
              </a:ext>
            </a:extLst>
          </p:cNvPr>
          <p:cNvSpPr txBox="1"/>
          <p:nvPr/>
        </p:nvSpPr>
        <p:spPr>
          <a:xfrm>
            <a:off x="258417" y="1131872"/>
            <a:ext cx="8128838" cy="1477328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context:</a:t>
            </a:r>
          </a:p>
          <a:p>
            <a:r>
              <a:rPr lang="en-US" dirty="0">
                <a:solidFill>
                  <a:schemeClr val="bg1"/>
                </a:solidFill>
              </a:rPr>
              <a:t>    - name: </a:t>
            </a:r>
            <a:r>
              <a:rPr lang="en-US" dirty="0" err="1">
                <a:solidFill>
                  <a:schemeClr val="bg1"/>
                </a:solidFill>
              </a:rPr>
              <a:t>uidMap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configMap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    name: user-</a:t>
            </a:r>
            <a:r>
              <a:rPr lang="en-US" dirty="0" err="1">
                <a:solidFill>
                  <a:schemeClr val="bg1"/>
                </a:solidFill>
              </a:rPr>
              <a:t>uid</a:t>
            </a:r>
            <a:r>
              <a:rPr lang="en-US" dirty="0">
                <a:solidFill>
                  <a:schemeClr val="bg1"/>
                </a:solidFill>
              </a:rPr>
              <a:t>-map</a:t>
            </a:r>
          </a:p>
          <a:p>
            <a:r>
              <a:rPr lang="en-US" dirty="0">
                <a:solidFill>
                  <a:schemeClr val="bg1"/>
                </a:solidFill>
              </a:rPr>
              <a:t>        namespace: k8-ldap-configmap</a:t>
            </a:r>
          </a:p>
        </p:txBody>
      </p:sp>
    </p:spTree>
    <p:extLst>
      <p:ext uri="{BB962C8B-B14F-4D97-AF65-F5344CB8AC3E}">
        <p14:creationId xmlns:p14="http://schemas.microsoft.com/office/powerpoint/2010/main" val="130045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44DD3DDB-B56D-49E0-A5A2-B46FA5EBFAE5}"/>
              </a:ext>
            </a:extLst>
          </p:cNvPr>
          <p:cNvSpPr txBox="1">
            <a:spLocks/>
          </p:cNvSpPr>
          <p:nvPr/>
        </p:nvSpPr>
        <p:spPr>
          <a:xfrm>
            <a:off x="408219" y="108477"/>
            <a:ext cx="7518821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rgbClr val="00B2A9"/>
                </a:solidFill>
              </a:rPr>
              <a:t>Kyverno</a:t>
            </a:r>
            <a:r>
              <a:rPr lang="en-US" sz="2800" b="1" dirty="0">
                <a:solidFill>
                  <a:srgbClr val="00B2A9"/>
                </a:solidFill>
              </a:rPr>
              <a:t> Validate UID/GID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6FCA5-8E95-ED44-AB22-B90577F4F499}"/>
              </a:ext>
            </a:extLst>
          </p:cNvPr>
          <p:cNvSpPr txBox="1"/>
          <p:nvPr/>
        </p:nvSpPr>
        <p:spPr>
          <a:xfrm>
            <a:off x="83487" y="588397"/>
            <a:ext cx="7843553" cy="324882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anyPattern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- spec: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</a:t>
            </a:r>
            <a:r>
              <a:rPr lang="en-US" sz="1200" dirty="0" err="1">
                <a:solidFill>
                  <a:schemeClr val="bg1"/>
                </a:solidFill>
              </a:rPr>
              <a:t>securityContext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</a:t>
            </a:r>
            <a:r>
              <a:rPr lang="en-US" sz="1200" dirty="0" err="1">
                <a:solidFill>
                  <a:schemeClr val="bg1"/>
                </a:solidFill>
              </a:rPr>
              <a:t>runAsUser</a:t>
            </a:r>
            <a:r>
              <a:rPr lang="en-US" sz="1200" dirty="0">
                <a:solidFill>
                  <a:schemeClr val="bg1"/>
                </a:solidFill>
              </a:rPr>
              <a:t>: "{{ </a:t>
            </a:r>
            <a:r>
              <a:rPr lang="en-US" sz="1200" dirty="0" err="1">
                <a:solidFill>
                  <a:schemeClr val="bg1"/>
                </a:solidFill>
              </a:rPr>
              <a:t>uidMap.data</a:t>
            </a:r>
            <a:r>
              <a:rPr lang="en-US" sz="1200" dirty="0">
                <a:solidFill>
                  <a:schemeClr val="bg1"/>
                </a:solidFill>
              </a:rPr>
              <a:t>.\"{{ </a:t>
            </a:r>
            <a:r>
              <a:rPr lang="en-US" sz="1200" dirty="0" err="1">
                <a:solidFill>
                  <a:schemeClr val="bg1"/>
                </a:solidFill>
              </a:rPr>
              <a:t>request.object.metadata.namespace</a:t>
            </a:r>
            <a:r>
              <a:rPr lang="en-US" sz="1200" dirty="0">
                <a:solidFill>
                  <a:schemeClr val="bg1"/>
                </a:solidFill>
              </a:rPr>
              <a:t> }}\" }}"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=(</a:t>
            </a:r>
            <a:r>
              <a:rPr lang="en-US" sz="1200" dirty="0" err="1">
                <a:solidFill>
                  <a:schemeClr val="bg1"/>
                </a:solidFill>
              </a:rPr>
              <a:t>initContainers</a:t>
            </a:r>
            <a:r>
              <a:rPr lang="en-US" sz="1200" dirty="0">
                <a:solidFill>
                  <a:schemeClr val="bg1"/>
                </a:solidFill>
              </a:rPr>
              <a:t>):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- =(</a:t>
            </a:r>
            <a:r>
              <a:rPr lang="en-US" sz="1200" dirty="0" err="1">
                <a:solidFill>
                  <a:schemeClr val="bg1"/>
                </a:solidFill>
              </a:rPr>
              <a:t>securityContext</a:t>
            </a:r>
            <a:r>
              <a:rPr lang="en-US" sz="1200" dirty="0">
                <a:solidFill>
                  <a:schemeClr val="bg1"/>
                </a:solidFill>
              </a:rPr>
              <a:t>):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    =(</a:t>
            </a:r>
            <a:r>
              <a:rPr lang="en-US" sz="1200" dirty="0" err="1">
                <a:solidFill>
                  <a:schemeClr val="bg1"/>
                </a:solidFill>
              </a:rPr>
              <a:t>runAsUser</a:t>
            </a:r>
            <a:r>
              <a:rPr lang="en-US" sz="1200" dirty="0">
                <a:solidFill>
                  <a:schemeClr val="bg1"/>
                </a:solidFill>
              </a:rPr>
              <a:t>): "{{ </a:t>
            </a:r>
            <a:r>
              <a:rPr lang="en-US" sz="1200" dirty="0" err="1">
                <a:solidFill>
                  <a:schemeClr val="bg1"/>
                </a:solidFill>
              </a:rPr>
              <a:t>uidMap.data</a:t>
            </a:r>
            <a:r>
              <a:rPr lang="en-US" sz="1200" dirty="0">
                <a:solidFill>
                  <a:schemeClr val="bg1"/>
                </a:solidFill>
              </a:rPr>
              <a:t>.\"{{ </a:t>
            </a:r>
            <a:r>
              <a:rPr lang="en-US" sz="1200" dirty="0" err="1">
                <a:solidFill>
                  <a:schemeClr val="bg1"/>
                </a:solidFill>
              </a:rPr>
              <a:t>request.object.metadata.namespace</a:t>
            </a:r>
            <a:r>
              <a:rPr lang="en-US" sz="1200" dirty="0">
                <a:solidFill>
                  <a:schemeClr val="bg1"/>
                </a:solidFill>
              </a:rPr>
              <a:t> }}\" }}"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containers: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- =(</a:t>
            </a:r>
            <a:r>
              <a:rPr lang="en-US" sz="1200" dirty="0" err="1">
                <a:solidFill>
                  <a:schemeClr val="bg1"/>
                </a:solidFill>
              </a:rPr>
              <a:t>securityContext</a:t>
            </a:r>
            <a:r>
              <a:rPr lang="en-US" sz="1200" dirty="0">
                <a:solidFill>
                  <a:schemeClr val="bg1"/>
                </a:solidFill>
              </a:rPr>
              <a:t>):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    =(</a:t>
            </a:r>
            <a:r>
              <a:rPr lang="en-US" sz="1200" dirty="0" err="1">
                <a:solidFill>
                  <a:schemeClr val="bg1"/>
                </a:solidFill>
              </a:rPr>
              <a:t>runAsUser</a:t>
            </a:r>
            <a:r>
              <a:rPr lang="en-US" sz="1200" dirty="0">
                <a:solidFill>
                  <a:schemeClr val="bg1"/>
                </a:solidFill>
              </a:rPr>
              <a:t>): "{{ </a:t>
            </a:r>
            <a:r>
              <a:rPr lang="en-US" sz="1200" dirty="0" err="1">
                <a:solidFill>
                  <a:schemeClr val="bg1"/>
                </a:solidFill>
              </a:rPr>
              <a:t>uidMap.data</a:t>
            </a:r>
            <a:r>
              <a:rPr lang="en-US" sz="1200" dirty="0">
                <a:solidFill>
                  <a:schemeClr val="bg1"/>
                </a:solidFill>
              </a:rPr>
              <a:t>.\"{{ </a:t>
            </a:r>
            <a:r>
              <a:rPr lang="en-US" sz="1200" dirty="0" err="1">
                <a:solidFill>
                  <a:schemeClr val="bg1"/>
                </a:solidFill>
              </a:rPr>
              <a:t>request.object.metadata.namespace</a:t>
            </a:r>
            <a:r>
              <a:rPr lang="en-US" sz="1200" dirty="0">
                <a:solidFill>
                  <a:schemeClr val="bg1"/>
                </a:solidFill>
              </a:rPr>
              <a:t> }}\" }}"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- spec: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=(</a:t>
            </a:r>
            <a:r>
              <a:rPr lang="en-US" sz="1200" dirty="0" err="1">
                <a:solidFill>
                  <a:schemeClr val="bg1"/>
                </a:solidFill>
              </a:rPr>
              <a:t>initContainers</a:t>
            </a:r>
            <a:r>
              <a:rPr lang="en-US" sz="1200" dirty="0">
                <a:solidFill>
                  <a:schemeClr val="bg1"/>
                </a:solidFill>
              </a:rPr>
              <a:t>):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- </a:t>
            </a:r>
            <a:r>
              <a:rPr lang="en-US" sz="1200" dirty="0" err="1">
                <a:solidFill>
                  <a:schemeClr val="bg1"/>
                </a:solidFill>
              </a:rPr>
              <a:t>securityContext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    </a:t>
            </a:r>
            <a:r>
              <a:rPr lang="en-US" sz="1200" dirty="0" err="1">
                <a:solidFill>
                  <a:schemeClr val="bg1"/>
                </a:solidFill>
              </a:rPr>
              <a:t>runAsUser</a:t>
            </a:r>
            <a:r>
              <a:rPr lang="en-US" sz="1200" dirty="0">
                <a:solidFill>
                  <a:schemeClr val="bg1"/>
                </a:solidFill>
              </a:rPr>
              <a:t>: "{{ </a:t>
            </a:r>
            <a:r>
              <a:rPr lang="en-US" sz="1200" dirty="0" err="1">
                <a:solidFill>
                  <a:schemeClr val="bg1"/>
                </a:solidFill>
              </a:rPr>
              <a:t>uidMap.data</a:t>
            </a:r>
            <a:r>
              <a:rPr lang="en-US" sz="1200" dirty="0">
                <a:solidFill>
                  <a:schemeClr val="bg1"/>
                </a:solidFill>
              </a:rPr>
              <a:t>.\"{{ </a:t>
            </a:r>
            <a:r>
              <a:rPr lang="en-US" sz="1200" dirty="0" err="1">
                <a:solidFill>
                  <a:schemeClr val="bg1"/>
                </a:solidFill>
              </a:rPr>
              <a:t>request.object.metadata.namespace</a:t>
            </a:r>
            <a:r>
              <a:rPr lang="en-US" sz="1200" dirty="0">
                <a:solidFill>
                  <a:schemeClr val="bg1"/>
                </a:solidFill>
              </a:rPr>
              <a:t> }}\" }}"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containers: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- </a:t>
            </a:r>
            <a:r>
              <a:rPr lang="en-US" sz="1200" dirty="0" err="1">
                <a:solidFill>
                  <a:schemeClr val="bg1"/>
                </a:solidFill>
              </a:rPr>
              <a:t>securityContext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    </a:t>
            </a:r>
            <a:r>
              <a:rPr lang="en-US" sz="1200" dirty="0" err="1">
                <a:solidFill>
                  <a:schemeClr val="bg1"/>
                </a:solidFill>
              </a:rPr>
              <a:t>runAsUser</a:t>
            </a:r>
            <a:r>
              <a:rPr lang="en-US" sz="1200" dirty="0">
                <a:solidFill>
                  <a:schemeClr val="bg1"/>
                </a:solidFill>
              </a:rPr>
              <a:t>: "{{ </a:t>
            </a:r>
            <a:r>
              <a:rPr lang="en-US" sz="1200" dirty="0" err="1">
                <a:solidFill>
                  <a:schemeClr val="bg1"/>
                </a:solidFill>
              </a:rPr>
              <a:t>uidMap.data</a:t>
            </a:r>
            <a:r>
              <a:rPr lang="en-US" sz="1200" dirty="0">
                <a:solidFill>
                  <a:schemeClr val="bg1"/>
                </a:solidFill>
              </a:rPr>
              <a:t>.\"{{ </a:t>
            </a:r>
            <a:r>
              <a:rPr lang="en-US" sz="1200" dirty="0" err="1">
                <a:solidFill>
                  <a:schemeClr val="bg1"/>
                </a:solidFill>
              </a:rPr>
              <a:t>request.object.metadata.namespace</a:t>
            </a:r>
            <a:r>
              <a:rPr lang="en-US" sz="1200" dirty="0">
                <a:solidFill>
                  <a:schemeClr val="bg1"/>
                </a:solidFill>
              </a:rPr>
              <a:t> }}\" }}"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FB2506-5EED-8945-AA72-5F62F610CB83}"/>
              </a:ext>
            </a:extLst>
          </p:cNvPr>
          <p:cNvSpPr txBox="1"/>
          <p:nvPr/>
        </p:nvSpPr>
        <p:spPr>
          <a:xfrm>
            <a:off x="83487" y="3947805"/>
            <a:ext cx="286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ConfigMap</a:t>
            </a:r>
            <a:r>
              <a:rPr lang="en-US" dirty="0"/>
              <a:t>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4C08C-1784-1E4D-80EC-88FD17ADD672}"/>
              </a:ext>
            </a:extLst>
          </p:cNvPr>
          <p:cNvSpPr txBox="1"/>
          <p:nvPr/>
        </p:nvSpPr>
        <p:spPr>
          <a:xfrm>
            <a:off x="83487" y="4427725"/>
            <a:ext cx="6672648" cy="37070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user-</a:t>
            </a:r>
            <a:r>
              <a:rPr lang="en-US" dirty="0" err="1">
                <a:solidFill>
                  <a:schemeClr val="bg1"/>
                </a:solidFill>
              </a:rPr>
              <a:t>tdockendorf</a:t>
            </a:r>
            <a:r>
              <a:rPr lang="en-US" dirty="0">
                <a:solidFill>
                  <a:schemeClr val="bg1"/>
                </a:solidFill>
              </a:rPr>
              <a:t>: "20821"</a:t>
            </a:r>
          </a:p>
        </p:txBody>
      </p:sp>
    </p:spTree>
    <p:extLst>
      <p:ext uri="{BB962C8B-B14F-4D97-AF65-F5344CB8AC3E}">
        <p14:creationId xmlns:p14="http://schemas.microsoft.com/office/powerpoint/2010/main" val="412986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hioLINK2017">
      <a:dk1>
        <a:srgbClr val="6C6C6C"/>
      </a:dk1>
      <a:lt1>
        <a:srgbClr val="FFFFFF"/>
      </a:lt1>
      <a:dk2>
        <a:srgbClr val="6C6C6C"/>
      </a:dk2>
      <a:lt2>
        <a:srgbClr val="FFFFFF"/>
      </a:lt2>
      <a:accent1>
        <a:srgbClr val="F8C700"/>
      </a:accent1>
      <a:accent2>
        <a:srgbClr val="8C4151"/>
      </a:accent2>
      <a:accent3>
        <a:srgbClr val="00BDB7"/>
      </a:accent3>
      <a:accent4>
        <a:srgbClr val="EE8A2B"/>
      </a:accent4>
      <a:accent5>
        <a:srgbClr val="CEDA00"/>
      </a:accent5>
      <a:accent6>
        <a:srgbClr val="00857D"/>
      </a:accent6>
      <a:hlink>
        <a:srgbClr val="004B87"/>
      </a:hlink>
      <a:folHlink>
        <a:srgbClr val="004B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hioLINK2017">
      <a:dk1>
        <a:srgbClr val="6C6C6C"/>
      </a:dk1>
      <a:lt1>
        <a:srgbClr val="FFFFFF"/>
      </a:lt1>
      <a:dk2>
        <a:srgbClr val="6C6C6C"/>
      </a:dk2>
      <a:lt2>
        <a:srgbClr val="FFFFFF"/>
      </a:lt2>
      <a:accent1>
        <a:srgbClr val="F8C700"/>
      </a:accent1>
      <a:accent2>
        <a:srgbClr val="8C4151"/>
      </a:accent2>
      <a:accent3>
        <a:srgbClr val="00BDB7"/>
      </a:accent3>
      <a:accent4>
        <a:srgbClr val="EE8A2B"/>
      </a:accent4>
      <a:accent5>
        <a:srgbClr val="CEDA00"/>
      </a:accent5>
      <a:accent6>
        <a:srgbClr val="00857D"/>
      </a:accent6>
      <a:hlink>
        <a:srgbClr val="004B87"/>
      </a:hlink>
      <a:folHlink>
        <a:srgbClr val="004B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UB Powerpoint Template">
  <a:themeElements>
    <a:clrScheme name="Custom 2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SC Graphic">
  <a:themeElements>
    <a:clrScheme name="OH-TECH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00017"/>
      </a:accent1>
      <a:accent2>
        <a:srgbClr val="F20017"/>
      </a:accent2>
      <a:accent3>
        <a:srgbClr val="525051"/>
      </a:accent3>
      <a:accent4>
        <a:srgbClr val="A1A1A1"/>
      </a:accent4>
      <a:accent5>
        <a:srgbClr val="73A5CC"/>
      </a:accent5>
      <a:accent6>
        <a:srgbClr val="004B87"/>
      </a:accent6>
      <a:hlink>
        <a:srgbClr val="00B2A9"/>
      </a:hlink>
      <a:folHlink>
        <a:srgbClr val="52505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2FCAA67ED3941AAB86C9E82812121" ma:contentTypeVersion="13" ma:contentTypeDescription="Create a new document." ma:contentTypeScope="" ma:versionID="85915f324057ed7bcde654168907c1c8">
  <xsd:schema xmlns:xsd="http://www.w3.org/2001/XMLSchema" xmlns:xs="http://www.w3.org/2001/XMLSchema" xmlns:p="http://schemas.microsoft.com/office/2006/metadata/properties" xmlns:ns2="67247641-3ed8-4117-a865-f997f5514f40" xmlns:ns3="a6a7ac14-a5fb-4da4-a106-b179d368fdee" targetNamespace="http://schemas.microsoft.com/office/2006/metadata/properties" ma:root="true" ma:fieldsID="8f872d76f816e84de68d746712fde611" ns2:_="" ns3:_="">
    <xsd:import namespace="67247641-3ed8-4117-a865-f997f5514f40"/>
    <xsd:import namespace="a6a7ac14-a5fb-4da4-a106-b179d368fd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47641-3ed8-4117-a865-f997f5514f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a7ac14-a5fb-4da4-a106-b179d368fd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070A2F-EFBA-41E8-B048-1ADA0825C3D0}">
  <ds:schemaRefs>
    <ds:schemaRef ds:uri="67247641-3ed8-4117-a865-f997f5514f40"/>
    <ds:schemaRef ds:uri="a6a7ac14-a5fb-4da4-a106-b179d368fd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CF8CEFA-41EE-4A3B-8E58-ABF9B4B62057}">
  <ds:schemaRefs>
    <ds:schemaRef ds:uri="67247641-3ed8-4117-a865-f997f5514f40"/>
    <ds:schemaRef ds:uri="a6a7ac14-a5fb-4da4-a106-b179d368fde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0F15E2D-9617-44DD-86D7-90F2DD23E2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1779</TotalTime>
  <Words>783</Words>
  <Application>Microsoft Macintosh PowerPoint</Application>
  <PresentationFormat>On-screen Show (16:9)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Merriweather Sans</vt:lpstr>
      <vt:lpstr>Office Theme</vt:lpstr>
      <vt:lpstr>1_Office Theme</vt:lpstr>
      <vt:lpstr>2_Office Theme</vt:lpstr>
      <vt:lpstr>1_UB Powerpoint Template</vt:lpstr>
      <vt:lpstr>OSC Graphic</vt:lpstr>
      <vt:lpstr>PowerPoint Presentation</vt:lpstr>
      <vt:lpstr>Kubernetes HPC Workload </vt:lpstr>
      <vt:lpstr>Overview of 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Dockendorf, Trey</cp:lastModifiedBy>
  <cp:revision>7</cp:revision>
  <dcterms:created xsi:type="dcterms:W3CDTF">2021-09-17T00:52:29Z</dcterms:created>
  <dcterms:modified xsi:type="dcterms:W3CDTF">2022-04-19T18:31:42Z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dd1fcc-24d7-4f55-9dc2-c1518f171327_Enabled">
    <vt:lpwstr>true</vt:lpwstr>
  </property>
  <property fmtid="{D5CDD505-2E9C-101B-9397-08002B2CF9AE}" pid="3" name="MSIP_Label_73dd1fcc-24d7-4f55-9dc2-c1518f171327_SetDate">
    <vt:lpwstr>2021-10-05T21:14:38Z</vt:lpwstr>
  </property>
  <property fmtid="{D5CDD505-2E9C-101B-9397-08002B2CF9AE}" pid="4" name="MSIP_Label_73dd1fcc-24d7-4f55-9dc2-c1518f171327_Method">
    <vt:lpwstr>Privileged</vt:lpwstr>
  </property>
  <property fmtid="{D5CDD505-2E9C-101B-9397-08002B2CF9AE}" pid="5" name="MSIP_Label_73dd1fcc-24d7-4f55-9dc2-c1518f171327_Name">
    <vt:lpwstr>No Protection (Label Only) - Internal Use</vt:lpwstr>
  </property>
  <property fmtid="{D5CDD505-2E9C-101B-9397-08002B2CF9AE}" pid="6" name="MSIP_Label_73dd1fcc-24d7-4f55-9dc2-c1518f171327_SiteId">
    <vt:lpwstr>945c199a-83a2-4e80-9f8c-5a91be5752dd</vt:lpwstr>
  </property>
  <property fmtid="{D5CDD505-2E9C-101B-9397-08002B2CF9AE}" pid="7" name="MSIP_Label_73dd1fcc-24d7-4f55-9dc2-c1518f171327_ActionId">
    <vt:lpwstr>28ca44bc-169e-4e26-a0fe-ae72f17bdf48</vt:lpwstr>
  </property>
  <property fmtid="{D5CDD505-2E9C-101B-9397-08002B2CF9AE}" pid="8" name="MSIP_Label_73dd1fcc-24d7-4f55-9dc2-c1518f171327_ContentBits">
    <vt:lpwstr>2</vt:lpwstr>
  </property>
  <property fmtid="{D5CDD505-2E9C-101B-9397-08002B2CF9AE}" pid="9" name="ContentTypeId">
    <vt:lpwstr>0x010100C952FCAA67ED3941AAB86C9E82812121</vt:lpwstr>
  </property>
</Properties>
</file>