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4"/>
  </p:sldMasterIdLst>
  <p:notesMasterIdLst>
    <p:notesMasterId r:id="rId45"/>
  </p:notesMasterIdLst>
  <p:sldIdLst>
    <p:sldId id="256" r:id="rId5"/>
    <p:sldId id="276" r:id="rId6"/>
    <p:sldId id="258" r:id="rId7"/>
    <p:sldId id="278" r:id="rId8"/>
    <p:sldId id="302" r:id="rId9"/>
    <p:sldId id="279" r:id="rId10"/>
    <p:sldId id="280" r:id="rId11"/>
    <p:sldId id="281" r:id="rId12"/>
    <p:sldId id="282" r:id="rId13"/>
    <p:sldId id="283" r:id="rId14"/>
    <p:sldId id="284" r:id="rId15"/>
    <p:sldId id="266" r:id="rId16"/>
    <p:sldId id="263" r:id="rId17"/>
    <p:sldId id="264" r:id="rId18"/>
    <p:sldId id="291" r:id="rId19"/>
    <p:sldId id="292" r:id="rId20"/>
    <p:sldId id="293" r:id="rId21"/>
    <p:sldId id="294" r:id="rId22"/>
    <p:sldId id="298" r:id="rId23"/>
    <p:sldId id="295" r:id="rId24"/>
    <p:sldId id="296" r:id="rId25"/>
    <p:sldId id="305" r:id="rId26"/>
    <p:sldId id="309" r:id="rId27"/>
    <p:sldId id="297" r:id="rId28"/>
    <p:sldId id="304" r:id="rId29"/>
    <p:sldId id="275" r:id="rId30"/>
    <p:sldId id="299" r:id="rId31"/>
    <p:sldId id="300" r:id="rId32"/>
    <p:sldId id="301" r:id="rId33"/>
    <p:sldId id="306" r:id="rId34"/>
    <p:sldId id="308" r:id="rId35"/>
    <p:sldId id="307" r:id="rId36"/>
    <p:sldId id="290" r:id="rId37"/>
    <p:sldId id="267" r:id="rId38"/>
    <p:sldId id="274" r:id="rId39"/>
    <p:sldId id="277" r:id="rId40"/>
    <p:sldId id="310" r:id="rId41"/>
    <p:sldId id="311" r:id="rId42"/>
    <p:sldId id="303" r:id="rId43"/>
    <p:sldId id="37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63" autoAdjust="0"/>
    <p:restoredTop sz="76108" autoAdjust="0"/>
  </p:normalViewPr>
  <p:slideViewPr>
    <p:cSldViewPr>
      <p:cViewPr varScale="1">
        <p:scale>
          <a:sx n="78" d="100"/>
          <a:sy n="78" d="100"/>
        </p:scale>
        <p:origin x="73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Zou" userId="260b9726081dae15" providerId="LiveId" clId="{372C12A0-4480-49F1-9F16-C2A0383D6A8D}"/>
    <pc:docChg chg="custSel modSld">
      <pc:chgData name="Xin Zou" userId="260b9726081dae15" providerId="LiveId" clId="{372C12A0-4480-49F1-9F16-C2A0383D6A8D}" dt="2018-10-24T15:29:26.189" v="4" actId="27636"/>
      <pc:docMkLst>
        <pc:docMk/>
      </pc:docMkLst>
      <pc:sldChg chg="modSp">
        <pc:chgData name="Xin Zou" userId="260b9726081dae15" providerId="LiveId" clId="{372C12A0-4480-49F1-9F16-C2A0383D6A8D}" dt="2018-10-24T15:28:38.647" v="1" actId="27636"/>
        <pc:sldMkLst>
          <pc:docMk/>
          <pc:sldMk cId="1833257090" sldId="283"/>
        </pc:sldMkLst>
        <pc:spChg chg="mod">
          <ac:chgData name="Xin Zou" userId="260b9726081dae15" providerId="LiveId" clId="{372C12A0-4480-49F1-9F16-C2A0383D6A8D}" dt="2018-10-24T15:28:38.647" v="1" actId="27636"/>
          <ac:spMkLst>
            <pc:docMk/>
            <pc:sldMk cId="1833257090" sldId="283"/>
            <ac:spMk id="3" creationId="{00000000-0000-0000-0000-000000000000}"/>
          </ac:spMkLst>
        </pc:spChg>
      </pc:sldChg>
      <pc:sldChg chg="modSp">
        <pc:chgData name="Xin Zou" userId="260b9726081dae15" providerId="LiveId" clId="{372C12A0-4480-49F1-9F16-C2A0383D6A8D}" dt="2018-10-24T15:29:26.189" v="4" actId="27636"/>
        <pc:sldMkLst>
          <pc:docMk/>
          <pc:sldMk cId="2263928036" sldId="300"/>
        </pc:sldMkLst>
        <pc:spChg chg="mod">
          <ac:chgData name="Xin Zou" userId="260b9726081dae15" providerId="LiveId" clId="{372C12A0-4480-49F1-9F16-C2A0383D6A8D}" dt="2018-10-24T15:29:26.189" v="4" actId="27636"/>
          <ac:spMkLst>
            <pc:docMk/>
            <pc:sldMk cId="2263928036" sldId="300"/>
            <ac:spMk id="3" creationId="{00000000-0000-0000-0000-000000000000}"/>
          </ac:spMkLst>
        </pc:spChg>
      </pc:sldChg>
    </pc:docChg>
  </pc:docChgLst>
  <pc:docChgLst>
    <pc:chgData name="Xin Zou" userId="260b9726081dae15" providerId="LiveId" clId="{4830D34F-2340-49F5-A7DC-801892A92994}"/>
    <pc:docChg chg="undo custSel addSld delSld modSld modMainMaster">
      <pc:chgData name="Xin Zou" userId="260b9726081dae15" providerId="LiveId" clId="{4830D34F-2340-49F5-A7DC-801892A92994}" dt="2018-10-08T05:50:10.418" v="1811" actId="27636"/>
      <pc:docMkLst>
        <pc:docMk/>
      </pc:docMkLst>
      <pc:sldChg chg="modSp">
        <pc:chgData name="Xin Zou" userId="260b9726081dae15" providerId="LiveId" clId="{4830D34F-2340-49F5-A7DC-801892A92994}" dt="2018-10-08T05:50:10.418" v="1811" actId="27636"/>
        <pc:sldMkLst>
          <pc:docMk/>
          <pc:sldMk cId="1430678027" sldId="256"/>
        </pc:sldMkLst>
        <pc:spChg chg="mod">
          <ac:chgData name="Xin Zou" userId="260b9726081dae15" providerId="LiveId" clId="{4830D34F-2340-49F5-A7DC-801892A92994}" dt="2018-10-08T05:50:10.418" v="1811" actId="27636"/>
          <ac:spMkLst>
            <pc:docMk/>
            <pc:sldMk cId="1430678027" sldId="256"/>
            <ac:spMk id="3" creationId="{00000000-0000-0000-0000-000000000000}"/>
          </ac:spMkLst>
        </pc:spChg>
      </pc:sldChg>
      <pc:sldChg chg="modSp">
        <pc:chgData name="Xin Zou" userId="260b9726081dae15" providerId="LiveId" clId="{4830D34F-2340-49F5-A7DC-801892A92994}" dt="2018-10-08T05:49:36.578" v="1802" actId="27636"/>
        <pc:sldMkLst>
          <pc:docMk/>
          <pc:sldMk cId="3893534347" sldId="258"/>
        </pc:sldMkLst>
        <pc:spChg chg="mod">
          <ac:chgData name="Xin Zou" userId="260b9726081dae15" providerId="LiveId" clId="{4830D34F-2340-49F5-A7DC-801892A92994}" dt="2018-10-08T05:49:36.578" v="1802" actId="27636"/>
          <ac:spMkLst>
            <pc:docMk/>
            <pc:sldMk cId="3893534347" sldId="258"/>
            <ac:spMk id="2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893534347" sldId="258"/>
            <ac:spMk id="40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893534347" sldId="258"/>
            <ac:spMk id="45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893534347" sldId="258"/>
            <ac:spMk id="46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893534347" sldId="258"/>
            <ac:spMk id="47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893534347" sldId="258"/>
            <ac:spMk id="48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893534347" sldId="258"/>
            <ac:spMk id="49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893534347" sldId="258"/>
            <ac:spMk id="54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893534347" sldId="258"/>
            <ac:spMk id="55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893534347" sldId="258"/>
            <ac:spMk id="56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893534347" sldId="258"/>
            <ac:spMk id="57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893534347" sldId="258"/>
            <ac:spMk id="58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893534347" sldId="258"/>
            <ac:spMk id="59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893534347" sldId="258"/>
            <ac:spMk id="60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893534347" sldId="258"/>
            <ac:spMk id="61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893534347" sldId="258"/>
            <ac:spMk id="62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893534347" sldId="258"/>
            <ac:spMk id="63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893534347" sldId="258"/>
            <ac:spMk id="64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893534347" sldId="258"/>
            <ac:spMk id="76" creationId="{00000000-0000-0000-0000-000000000000}"/>
          </ac:spMkLst>
        </pc:spChg>
        <pc:cxnChg chg="mod">
          <ac:chgData name="Xin Zou" userId="260b9726081dae15" providerId="LiveId" clId="{4830D34F-2340-49F5-A7DC-801892A92994}" dt="2018-10-05T04:37:30.203" v="3"/>
          <ac:cxnSpMkLst>
            <pc:docMk/>
            <pc:sldMk cId="3893534347" sldId="258"/>
            <ac:cxnSpMk id="41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893534347" sldId="258"/>
            <ac:cxnSpMk id="42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893534347" sldId="258"/>
            <ac:cxnSpMk id="43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893534347" sldId="258"/>
            <ac:cxnSpMk id="44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893534347" sldId="258"/>
            <ac:cxnSpMk id="50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893534347" sldId="258"/>
            <ac:cxnSpMk id="51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893534347" sldId="258"/>
            <ac:cxnSpMk id="52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893534347" sldId="258"/>
            <ac:cxnSpMk id="53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893534347" sldId="258"/>
            <ac:cxnSpMk id="65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893534347" sldId="258"/>
            <ac:cxnSpMk id="66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893534347" sldId="258"/>
            <ac:cxnSpMk id="67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893534347" sldId="258"/>
            <ac:cxnSpMk id="68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893534347" sldId="258"/>
            <ac:cxnSpMk id="69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893534347" sldId="258"/>
            <ac:cxnSpMk id="70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893534347" sldId="258"/>
            <ac:cxnSpMk id="71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893534347" sldId="258"/>
            <ac:cxnSpMk id="72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893534347" sldId="258"/>
            <ac:cxnSpMk id="73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893534347" sldId="258"/>
            <ac:cxnSpMk id="74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893534347" sldId="258"/>
            <ac:cxnSpMk id="75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893534347" sldId="258"/>
            <ac:cxnSpMk id="77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893534347" sldId="258"/>
            <ac:cxnSpMk id="78" creationId="{00000000-0000-0000-0000-000000000000}"/>
          </ac:cxnSpMkLst>
        </pc:cxnChg>
      </pc:sldChg>
      <pc:sldChg chg="modSp">
        <pc:chgData name="Xin Zou" userId="260b9726081dae15" providerId="LiveId" clId="{4830D34F-2340-49F5-A7DC-801892A92994}" dt="2018-10-05T04:37:30.704" v="8" actId="27636"/>
        <pc:sldMkLst>
          <pc:docMk/>
          <pc:sldMk cId="330817161" sldId="263"/>
        </pc:sldMkLst>
        <pc:spChg chg="mod">
          <ac:chgData name="Xin Zou" userId="260b9726081dae15" providerId="LiveId" clId="{4830D34F-2340-49F5-A7DC-801892A92994}" dt="2018-10-05T04:37:30.704" v="8" actId="27636"/>
          <ac:spMkLst>
            <pc:docMk/>
            <pc:sldMk cId="330817161" sldId="263"/>
            <ac:spMk id="3" creationId="{00000000-0000-0000-0000-000000000000}"/>
          </ac:spMkLst>
        </pc:spChg>
      </pc:sldChg>
      <pc:sldChg chg="modSp">
        <pc:chgData name="Xin Zou" userId="260b9726081dae15" providerId="LiveId" clId="{4830D34F-2340-49F5-A7DC-801892A92994}" dt="2018-10-05T04:37:30.203" v="3"/>
        <pc:sldMkLst>
          <pc:docMk/>
          <pc:sldMk cId="1774392826" sldId="264"/>
        </pc:sldMkLst>
        <pc:picChg chg="mod">
          <ac:chgData name="Xin Zou" userId="260b9726081dae15" providerId="LiveId" clId="{4830D34F-2340-49F5-A7DC-801892A92994}" dt="2018-10-05T04:37:30.203" v="3"/>
          <ac:picMkLst>
            <pc:docMk/>
            <pc:sldMk cId="1774392826" sldId="264"/>
            <ac:picMk id="1026" creationId="{00000000-0000-0000-0000-000000000000}"/>
          </ac:picMkLst>
        </pc:picChg>
      </pc:sldChg>
      <pc:sldChg chg="modSp">
        <pc:chgData name="Xin Zou" userId="260b9726081dae15" providerId="LiveId" clId="{4830D34F-2340-49F5-A7DC-801892A92994}" dt="2018-10-05T04:37:30.203" v="3"/>
        <pc:sldMkLst>
          <pc:docMk/>
          <pc:sldMk cId="2529894550" sldId="266"/>
        </pc:sldMkLst>
        <pc:graphicFrameChg chg="mod">
          <ac:chgData name="Xin Zou" userId="260b9726081dae15" providerId="LiveId" clId="{4830D34F-2340-49F5-A7DC-801892A92994}" dt="2018-10-05T04:37:30.203" v="3"/>
          <ac:graphicFrameMkLst>
            <pc:docMk/>
            <pc:sldMk cId="2529894550" sldId="266"/>
            <ac:graphicFrameMk id="4" creationId="{00000000-0000-0000-0000-000000000000}"/>
          </ac:graphicFrameMkLst>
        </pc:graphicFrameChg>
      </pc:sldChg>
      <pc:sldChg chg="add">
        <pc:chgData name="Xin Zou" userId="260b9726081dae15" providerId="LiveId" clId="{4830D34F-2340-49F5-A7DC-801892A92994}" dt="2018-10-05T05:36:26.368" v="211"/>
        <pc:sldMkLst>
          <pc:docMk/>
          <pc:sldMk cId="247542524" sldId="267"/>
        </pc:sldMkLst>
      </pc:sldChg>
      <pc:sldChg chg="add">
        <pc:chgData name="Xin Zou" userId="260b9726081dae15" providerId="LiveId" clId="{4830D34F-2340-49F5-A7DC-801892A92994}" dt="2018-10-06T01:36:55.647" v="1536"/>
        <pc:sldMkLst>
          <pc:docMk/>
          <pc:sldMk cId="3387809721" sldId="274"/>
        </pc:sldMkLst>
      </pc:sldChg>
      <pc:sldChg chg="addSp delSp modSp modAnim">
        <pc:chgData name="Xin Zou" userId="260b9726081dae15" providerId="LiveId" clId="{4830D34F-2340-49F5-A7DC-801892A92994}" dt="2018-10-08T05:49:36.721" v="1806" actId="27636"/>
        <pc:sldMkLst>
          <pc:docMk/>
          <pc:sldMk cId="2123903328" sldId="275"/>
        </pc:sldMkLst>
        <pc:spChg chg="mod">
          <ac:chgData name="Xin Zou" userId="260b9726081dae15" providerId="LiveId" clId="{4830D34F-2340-49F5-A7DC-801892A92994}" dt="2018-10-08T05:49:36.721" v="1806" actId="27636"/>
          <ac:spMkLst>
            <pc:docMk/>
            <pc:sldMk cId="2123903328" sldId="275"/>
            <ac:spMk id="3" creationId="{00000000-0000-0000-0000-000000000000}"/>
          </ac:spMkLst>
        </pc:spChg>
        <pc:picChg chg="add del mod">
          <ac:chgData name="Xin Zou" userId="260b9726081dae15" providerId="LiveId" clId="{4830D34F-2340-49F5-A7DC-801892A92994}" dt="2018-10-06T00:44:49.343" v="1361" actId="478"/>
          <ac:picMkLst>
            <pc:docMk/>
            <pc:sldMk cId="2123903328" sldId="275"/>
            <ac:picMk id="4" creationId="{34799636-629C-4990-8B08-4831E7DFF7C4}"/>
          </ac:picMkLst>
        </pc:picChg>
        <pc:picChg chg="add mod">
          <ac:chgData name="Xin Zou" userId="260b9726081dae15" providerId="LiveId" clId="{4830D34F-2340-49F5-A7DC-801892A92994}" dt="2018-10-06T00:45:03.101" v="1365" actId="14100"/>
          <ac:picMkLst>
            <pc:docMk/>
            <pc:sldMk cId="2123903328" sldId="275"/>
            <ac:picMk id="5" creationId="{9966FF37-16A5-4E90-A630-CDB0DFEE181A}"/>
          </ac:picMkLst>
        </pc:picChg>
      </pc:sldChg>
      <pc:sldChg chg="modSp">
        <pc:chgData name="Xin Zou" userId="260b9726081dae15" providerId="LiveId" clId="{4830D34F-2340-49F5-A7DC-801892A92994}" dt="2018-10-08T05:49:36.568" v="1801" actId="27636"/>
        <pc:sldMkLst>
          <pc:docMk/>
          <pc:sldMk cId="416517981" sldId="276"/>
        </pc:sldMkLst>
        <pc:spChg chg="mod">
          <ac:chgData name="Xin Zou" userId="260b9726081dae15" providerId="LiveId" clId="{4830D34F-2340-49F5-A7DC-801892A92994}" dt="2018-10-08T05:49:36.568" v="1801" actId="27636"/>
          <ac:spMkLst>
            <pc:docMk/>
            <pc:sldMk cId="416517981" sldId="276"/>
            <ac:spMk id="2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416517981" sldId="276"/>
            <ac:spMk id="40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416517981" sldId="276"/>
            <ac:spMk id="45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416517981" sldId="276"/>
            <ac:spMk id="46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416517981" sldId="276"/>
            <ac:spMk id="47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416517981" sldId="276"/>
            <ac:spMk id="48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416517981" sldId="276"/>
            <ac:spMk id="54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416517981" sldId="276"/>
            <ac:spMk id="55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416517981" sldId="276"/>
            <ac:spMk id="56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416517981" sldId="276"/>
            <ac:spMk id="57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416517981" sldId="276"/>
            <ac:spMk id="58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416517981" sldId="276"/>
            <ac:spMk id="59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416517981" sldId="276"/>
            <ac:spMk id="60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416517981" sldId="276"/>
            <ac:spMk id="61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416517981" sldId="276"/>
            <ac:spMk id="62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416517981" sldId="276"/>
            <ac:spMk id="63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416517981" sldId="276"/>
            <ac:spMk id="64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416517981" sldId="276"/>
            <ac:spMk id="76" creationId="{00000000-0000-0000-0000-000000000000}"/>
          </ac:spMkLst>
        </pc:spChg>
        <pc:cxnChg chg="mod">
          <ac:chgData name="Xin Zou" userId="260b9726081dae15" providerId="LiveId" clId="{4830D34F-2340-49F5-A7DC-801892A92994}" dt="2018-10-05T04:37:30.203" v="3"/>
          <ac:cxnSpMkLst>
            <pc:docMk/>
            <pc:sldMk cId="416517981" sldId="276"/>
            <ac:cxnSpMk id="75" creationId="{00000000-0000-0000-0000-000000000000}"/>
          </ac:cxnSpMkLst>
        </pc:cxnChg>
      </pc:sldChg>
      <pc:sldChg chg="add">
        <pc:chgData name="Xin Zou" userId="260b9726081dae15" providerId="LiveId" clId="{4830D34F-2340-49F5-A7DC-801892A92994}" dt="2018-10-06T01:36:55.647" v="1536"/>
        <pc:sldMkLst>
          <pc:docMk/>
          <pc:sldMk cId="3111464202" sldId="277"/>
        </pc:sldMkLst>
      </pc:sldChg>
      <pc:sldChg chg="modSp">
        <pc:chgData name="Xin Zou" userId="260b9726081dae15" providerId="LiveId" clId="{4830D34F-2340-49F5-A7DC-801892A92994}" dt="2018-10-08T05:49:36.586" v="1803" actId="27636"/>
        <pc:sldMkLst>
          <pc:docMk/>
          <pc:sldMk cId="3997051158" sldId="278"/>
        </pc:sldMkLst>
        <pc:spChg chg="mod">
          <ac:chgData name="Xin Zou" userId="260b9726081dae15" providerId="LiveId" clId="{4830D34F-2340-49F5-A7DC-801892A92994}" dt="2018-10-08T05:49:36.586" v="1803" actId="27636"/>
          <ac:spMkLst>
            <pc:docMk/>
            <pc:sldMk cId="3997051158" sldId="278"/>
            <ac:spMk id="2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997051158" sldId="278"/>
            <ac:spMk id="40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997051158" sldId="278"/>
            <ac:spMk id="45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997051158" sldId="278"/>
            <ac:spMk id="46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997051158" sldId="278"/>
            <ac:spMk id="47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997051158" sldId="278"/>
            <ac:spMk id="48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997051158" sldId="278"/>
            <ac:spMk id="49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997051158" sldId="278"/>
            <ac:spMk id="54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997051158" sldId="278"/>
            <ac:spMk id="55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997051158" sldId="278"/>
            <ac:spMk id="56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997051158" sldId="278"/>
            <ac:spMk id="57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997051158" sldId="278"/>
            <ac:spMk id="58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997051158" sldId="278"/>
            <ac:spMk id="59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997051158" sldId="278"/>
            <ac:spMk id="60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997051158" sldId="278"/>
            <ac:spMk id="61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997051158" sldId="278"/>
            <ac:spMk id="62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997051158" sldId="278"/>
            <ac:spMk id="63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997051158" sldId="278"/>
            <ac:spMk id="64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997051158" sldId="278"/>
            <ac:spMk id="76" creationId="{00000000-0000-0000-0000-000000000000}"/>
          </ac:spMkLst>
        </pc:spChg>
        <pc:cxnChg chg="mod">
          <ac:chgData name="Xin Zou" userId="260b9726081dae15" providerId="LiveId" clId="{4830D34F-2340-49F5-A7DC-801892A92994}" dt="2018-10-05T04:37:30.203" v="3"/>
          <ac:cxnSpMkLst>
            <pc:docMk/>
            <pc:sldMk cId="3997051158" sldId="278"/>
            <ac:cxnSpMk id="41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997051158" sldId="278"/>
            <ac:cxnSpMk id="42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997051158" sldId="278"/>
            <ac:cxnSpMk id="43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997051158" sldId="278"/>
            <ac:cxnSpMk id="44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997051158" sldId="278"/>
            <ac:cxnSpMk id="50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997051158" sldId="278"/>
            <ac:cxnSpMk id="51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997051158" sldId="278"/>
            <ac:cxnSpMk id="52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997051158" sldId="278"/>
            <ac:cxnSpMk id="53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997051158" sldId="278"/>
            <ac:cxnSpMk id="65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997051158" sldId="278"/>
            <ac:cxnSpMk id="66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997051158" sldId="278"/>
            <ac:cxnSpMk id="67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997051158" sldId="278"/>
            <ac:cxnSpMk id="68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997051158" sldId="278"/>
            <ac:cxnSpMk id="69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997051158" sldId="278"/>
            <ac:cxnSpMk id="70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997051158" sldId="278"/>
            <ac:cxnSpMk id="71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997051158" sldId="278"/>
            <ac:cxnSpMk id="72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997051158" sldId="278"/>
            <ac:cxnSpMk id="73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997051158" sldId="278"/>
            <ac:cxnSpMk id="74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997051158" sldId="278"/>
            <ac:cxnSpMk id="75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997051158" sldId="278"/>
            <ac:cxnSpMk id="77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997051158" sldId="278"/>
            <ac:cxnSpMk id="78" creationId="{00000000-0000-0000-0000-000000000000}"/>
          </ac:cxnSpMkLst>
        </pc:cxnChg>
      </pc:sldChg>
      <pc:sldChg chg="modSp">
        <pc:chgData name="Xin Zou" userId="260b9726081dae15" providerId="LiveId" clId="{4830D34F-2340-49F5-A7DC-801892A92994}" dt="2018-10-05T04:37:30.203" v="3"/>
        <pc:sldMkLst>
          <pc:docMk/>
          <pc:sldMk cId="2935768527" sldId="279"/>
        </pc:sldMkLst>
        <pc:spChg chg="mod">
          <ac:chgData name="Xin Zou" userId="260b9726081dae15" providerId="LiveId" clId="{4830D34F-2340-49F5-A7DC-801892A92994}" dt="2018-10-05T04:37:30.203" v="3"/>
          <ac:spMkLst>
            <pc:docMk/>
            <pc:sldMk cId="2935768527" sldId="279"/>
            <ac:spMk id="5" creationId="{00000000-0000-0000-0000-000000000000}"/>
          </ac:spMkLst>
        </pc:spChg>
        <pc:graphicFrameChg chg="mod">
          <ac:chgData name="Xin Zou" userId="260b9726081dae15" providerId="LiveId" clId="{4830D34F-2340-49F5-A7DC-801892A92994}" dt="2018-10-05T04:37:30.203" v="3"/>
          <ac:graphicFrameMkLst>
            <pc:docMk/>
            <pc:sldMk cId="2935768527" sldId="279"/>
            <ac:graphicFrameMk id="4" creationId="{00000000-0000-0000-0000-000000000000}"/>
          </ac:graphicFrameMkLst>
        </pc:graphicFrameChg>
      </pc:sldChg>
      <pc:sldChg chg="modSp">
        <pc:chgData name="Xin Zou" userId="260b9726081dae15" providerId="LiveId" clId="{4830D34F-2340-49F5-A7DC-801892A92994}" dt="2018-10-05T04:37:30.203" v="3"/>
        <pc:sldMkLst>
          <pc:docMk/>
          <pc:sldMk cId="2184172224" sldId="280"/>
        </pc:sldMkLst>
        <pc:spChg chg="mod">
          <ac:chgData name="Xin Zou" userId="260b9726081dae15" providerId="LiveId" clId="{4830D34F-2340-49F5-A7DC-801892A92994}" dt="2018-10-05T04:37:30.203" v="3"/>
          <ac:spMkLst>
            <pc:docMk/>
            <pc:sldMk cId="2184172224" sldId="280"/>
            <ac:spMk id="2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2184172224" sldId="280"/>
            <ac:spMk id="7" creationId="{00000000-0000-0000-0000-000000000000}"/>
          </ac:spMkLst>
        </pc:spChg>
        <pc:graphicFrameChg chg="mod">
          <ac:chgData name="Xin Zou" userId="260b9726081dae15" providerId="LiveId" clId="{4830D34F-2340-49F5-A7DC-801892A92994}" dt="2018-10-05T04:37:30.203" v="3"/>
          <ac:graphicFrameMkLst>
            <pc:docMk/>
            <pc:sldMk cId="2184172224" sldId="280"/>
            <ac:graphicFrameMk id="6" creationId="{00000000-0000-0000-0000-000000000000}"/>
          </ac:graphicFrameMkLst>
        </pc:graphicFrameChg>
      </pc:sldChg>
      <pc:sldChg chg="modSp">
        <pc:chgData name="Xin Zou" userId="260b9726081dae15" providerId="LiveId" clId="{4830D34F-2340-49F5-A7DC-801892A92994}" dt="2018-10-05T04:37:30.604" v="4" actId="27636"/>
        <pc:sldMkLst>
          <pc:docMk/>
          <pc:sldMk cId="4203371887" sldId="281"/>
        </pc:sldMkLst>
        <pc:spChg chg="mod">
          <ac:chgData name="Xin Zou" userId="260b9726081dae15" providerId="LiveId" clId="{4830D34F-2340-49F5-A7DC-801892A92994}" dt="2018-10-05T04:37:30.604" v="4" actId="27636"/>
          <ac:spMkLst>
            <pc:docMk/>
            <pc:sldMk cId="4203371887" sldId="281"/>
            <ac:spMk id="3" creationId="{00000000-0000-0000-0000-000000000000}"/>
          </ac:spMkLst>
        </pc:spChg>
      </pc:sldChg>
      <pc:sldChg chg="modSp">
        <pc:chgData name="Xin Zou" userId="260b9726081dae15" providerId="LiveId" clId="{4830D34F-2340-49F5-A7DC-801892A92994}" dt="2018-10-05T04:37:30.645" v="5" actId="27636"/>
        <pc:sldMkLst>
          <pc:docMk/>
          <pc:sldMk cId="3543497223" sldId="282"/>
        </pc:sldMkLst>
        <pc:spChg chg="mod">
          <ac:chgData name="Xin Zou" userId="260b9726081dae15" providerId="LiveId" clId="{4830D34F-2340-49F5-A7DC-801892A92994}" dt="2018-10-05T04:37:30.645" v="5" actId="27636"/>
          <ac:spMkLst>
            <pc:docMk/>
            <pc:sldMk cId="3543497223" sldId="282"/>
            <ac:spMk id="3" creationId="{00000000-0000-0000-0000-000000000000}"/>
          </ac:spMkLst>
        </pc:spChg>
      </pc:sldChg>
      <pc:sldChg chg="modSp">
        <pc:chgData name="Xin Zou" userId="260b9726081dae15" providerId="LiveId" clId="{4830D34F-2340-49F5-A7DC-801892A92994}" dt="2018-10-05T04:37:30.663" v="6" actId="27636"/>
        <pc:sldMkLst>
          <pc:docMk/>
          <pc:sldMk cId="1833257090" sldId="283"/>
        </pc:sldMkLst>
        <pc:spChg chg="mod">
          <ac:chgData name="Xin Zou" userId="260b9726081dae15" providerId="LiveId" clId="{4830D34F-2340-49F5-A7DC-801892A92994}" dt="2018-10-05T04:37:30.663" v="6" actId="27636"/>
          <ac:spMkLst>
            <pc:docMk/>
            <pc:sldMk cId="1833257090" sldId="283"/>
            <ac:spMk id="3" creationId="{00000000-0000-0000-0000-000000000000}"/>
          </ac:spMkLst>
        </pc:spChg>
      </pc:sldChg>
      <pc:sldChg chg="modSp">
        <pc:chgData name="Xin Zou" userId="260b9726081dae15" providerId="LiveId" clId="{4830D34F-2340-49F5-A7DC-801892A92994}" dt="2018-10-05T04:37:30.688" v="7" actId="27636"/>
        <pc:sldMkLst>
          <pc:docMk/>
          <pc:sldMk cId="1395999162" sldId="284"/>
        </pc:sldMkLst>
        <pc:spChg chg="mod">
          <ac:chgData name="Xin Zou" userId="260b9726081dae15" providerId="LiveId" clId="{4830D34F-2340-49F5-A7DC-801892A92994}" dt="2018-10-05T04:37:30.688" v="7" actId="27636"/>
          <ac:spMkLst>
            <pc:docMk/>
            <pc:sldMk cId="1395999162" sldId="284"/>
            <ac:spMk id="3" creationId="{00000000-0000-0000-0000-000000000000}"/>
          </ac:spMkLst>
        </pc:spChg>
      </pc:sldChg>
      <pc:sldChg chg="modSp add modNotesTx">
        <pc:chgData name="Xin Zou" userId="260b9726081dae15" providerId="LiveId" clId="{4830D34F-2340-49F5-A7DC-801892A92994}" dt="2018-10-08T05:49:36.830" v="1809" actId="27636"/>
        <pc:sldMkLst>
          <pc:docMk/>
          <pc:sldMk cId="2000092642" sldId="290"/>
        </pc:sldMkLst>
        <pc:spChg chg="mod">
          <ac:chgData name="Xin Zou" userId="260b9726081dae15" providerId="LiveId" clId="{4830D34F-2340-49F5-A7DC-801892A92994}" dt="2018-10-05T05:36:33.778" v="219" actId="20577"/>
          <ac:spMkLst>
            <pc:docMk/>
            <pc:sldMk cId="2000092642" sldId="290"/>
            <ac:spMk id="2" creationId="{00000000-0000-0000-0000-000000000000}"/>
          </ac:spMkLst>
        </pc:spChg>
        <pc:spChg chg="mod">
          <ac:chgData name="Xin Zou" userId="260b9726081dae15" providerId="LiveId" clId="{4830D34F-2340-49F5-A7DC-801892A92994}" dt="2018-10-08T05:49:36.830" v="1809" actId="27636"/>
          <ac:spMkLst>
            <pc:docMk/>
            <pc:sldMk cId="2000092642" sldId="290"/>
            <ac:spMk id="3" creationId="{00000000-0000-0000-0000-000000000000}"/>
          </ac:spMkLst>
        </pc:spChg>
      </pc:sldChg>
      <pc:sldChg chg="modSp">
        <pc:chgData name="Xin Zou" userId="260b9726081dae15" providerId="LiveId" clId="{4830D34F-2340-49F5-A7DC-801892A92994}" dt="2018-10-05T04:37:30.203" v="3"/>
        <pc:sldMkLst>
          <pc:docMk/>
          <pc:sldMk cId="2611250627" sldId="291"/>
        </pc:sldMkLst>
        <pc:picChg chg="mod">
          <ac:chgData name="Xin Zou" userId="260b9726081dae15" providerId="LiveId" clId="{4830D34F-2340-49F5-A7DC-801892A92994}" dt="2018-10-05T04:37:30.203" v="3"/>
          <ac:picMkLst>
            <pc:docMk/>
            <pc:sldMk cId="2611250627" sldId="291"/>
            <ac:picMk id="6" creationId="{00000000-0000-0000-0000-000000000000}"/>
          </ac:picMkLst>
        </pc:picChg>
      </pc:sldChg>
      <pc:sldChg chg="modSp">
        <pc:chgData name="Xin Zou" userId="260b9726081dae15" providerId="LiveId" clId="{4830D34F-2340-49F5-A7DC-801892A92994}" dt="2018-10-08T05:49:36.673" v="1804" actId="27636"/>
        <pc:sldMkLst>
          <pc:docMk/>
          <pc:sldMk cId="591291967" sldId="295"/>
        </pc:sldMkLst>
        <pc:spChg chg="mod">
          <ac:chgData name="Xin Zou" userId="260b9726081dae15" providerId="LiveId" clId="{4830D34F-2340-49F5-A7DC-801892A92994}" dt="2018-10-08T05:49:36.673" v="1804" actId="27636"/>
          <ac:spMkLst>
            <pc:docMk/>
            <pc:sldMk cId="591291967" sldId="295"/>
            <ac:spMk id="3" creationId="{00000000-0000-0000-0000-000000000000}"/>
          </ac:spMkLst>
        </pc:spChg>
      </pc:sldChg>
      <pc:sldChg chg="modSp">
        <pc:chgData name="Xin Zou" userId="260b9726081dae15" providerId="LiveId" clId="{4830D34F-2340-49F5-A7DC-801892A92994}" dt="2018-10-05T04:37:30.203" v="3"/>
        <pc:sldMkLst>
          <pc:docMk/>
          <pc:sldMk cId="208916815" sldId="296"/>
        </pc:sldMkLst>
        <pc:picChg chg="mod">
          <ac:chgData name="Xin Zou" userId="260b9726081dae15" providerId="LiveId" clId="{4830D34F-2340-49F5-A7DC-801892A92994}" dt="2018-10-05T04:37:30.203" v="3"/>
          <ac:picMkLst>
            <pc:docMk/>
            <pc:sldMk cId="208916815" sldId="296"/>
            <ac:picMk id="4" creationId="{00000000-0000-0000-0000-000000000000}"/>
          </ac:picMkLst>
        </pc:picChg>
        <pc:picChg chg="mod">
          <ac:chgData name="Xin Zou" userId="260b9726081dae15" providerId="LiveId" clId="{4830D34F-2340-49F5-A7DC-801892A92994}" dt="2018-10-05T04:37:30.203" v="3"/>
          <ac:picMkLst>
            <pc:docMk/>
            <pc:sldMk cId="208916815" sldId="296"/>
            <ac:picMk id="5" creationId="{00000000-0000-0000-0000-000000000000}"/>
          </ac:picMkLst>
        </pc:picChg>
      </pc:sldChg>
      <pc:sldChg chg="modSp">
        <pc:chgData name="Xin Zou" userId="260b9726081dae15" providerId="LiveId" clId="{4830D34F-2340-49F5-A7DC-801892A92994}" dt="2018-10-05T04:37:30.828" v="11" actId="27636"/>
        <pc:sldMkLst>
          <pc:docMk/>
          <pc:sldMk cId="3968743428" sldId="299"/>
        </pc:sldMkLst>
        <pc:spChg chg="mod">
          <ac:chgData name="Xin Zou" userId="260b9726081dae15" providerId="LiveId" clId="{4830D34F-2340-49F5-A7DC-801892A92994}" dt="2018-10-05T04:37:30.828" v="11" actId="27636"/>
          <ac:spMkLst>
            <pc:docMk/>
            <pc:sldMk cId="3968743428" sldId="299"/>
            <ac:spMk id="3" creationId="{00000000-0000-0000-0000-000000000000}"/>
          </ac:spMkLst>
        </pc:spChg>
      </pc:sldChg>
      <pc:sldChg chg="modSp">
        <pc:chgData name="Xin Zou" userId="260b9726081dae15" providerId="LiveId" clId="{4830D34F-2340-49F5-A7DC-801892A92994}" dt="2018-10-08T05:49:36.748" v="1807" actId="27636"/>
        <pc:sldMkLst>
          <pc:docMk/>
          <pc:sldMk cId="2263928036" sldId="300"/>
        </pc:sldMkLst>
        <pc:spChg chg="mod">
          <ac:chgData name="Xin Zou" userId="260b9726081dae15" providerId="LiveId" clId="{4830D34F-2340-49F5-A7DC-801892A92994}" dt="2018-10-08T05:49:36.748" v="1807" actId="27636"/>
          <ac:spMkLst>
            <pc:docMk/>
            <pc:sldMk cId="2263928036" sldId="300"/>
            <ac:spMk id="3" creationId="{00000000-0000-0000-0000-000000000000}"/>
          </ac:spMkLst>
        </pc:spChg>
      </pc:sldChg>
      <pc:sldChg chg="modSp">
        <pc:chgData name="Xin Zou" userId="260b9726081dae15" providerId="LiveId" clId="{4830D34F-2340-49F5-A7DC-801892A92994}" dt="2018-10-06T00:46:59.990" v="1380" actId="20577"/>
        <pc:sldMkLst>
          <pc:docMk/>
          <pc:sldMk cId="1978484899" sldId="301"/>
        </pc:sldMkLst>
        <pc:spChg chg="mod">
          <ac:chgData name="Xin Zou" userId="260b9726081dae15" providerId="LiveId" clId="{4830D34F-2340-49F5-A7DC-801892A92994}" dt="2018-10-06T00:46:59.990" v="1380" actId="20577"/>
          <ac:spMkLst>
            <pc:docMk/>
            <pc:sldMk cId="1978484899" sldId="301"/>
            <ac:spMk id="3" creationId="{00000000-0000-0000-0000-000000000000}"/>
          </ac:spMkLst>
        </pc:spChg>
      </pc:sldChg>
      <pc:sldChg chg="addSp delSp modSp">
        <pc:chgData name="Xin Zou" userId="260b9726081dae15" providerId="LiveId" clId="{4830D34F-2340-49F5-A7DC-801892A92994}" dt="2018-10-08T05:49:24.759" v="1798"/>
        <pc:sldMkLst>
          <pc:docMk/>
          <pc:sldMk cId="2073316975" sldId="303"/>
        </pc:sldMkLst>
        <pc:spChg chg="mod">
          <ac:chgData name="Xin Zou" userId="260b9726081dae15" providerId="LiveId" clId="{4830D34F-2340-49F5-A7DC-801892A92994}" dt="2018-10-06T01:46:26.505" v="1795" actId="15"/>
          <ac:spMkLst>
            <pc:docMk/>
            <pc:sldMk cId="2073316975" sldId="303"/>
            <ac:spMk id="3" creationId="{00000000-0000-0000-0000-000000000000}"/>
          </ac:spMkLst>
        </pc:spChg>
        <pc:spChg chg="add del">
          <ac:chgData name="Xin Zou" userId="260b9726081dae15" providerId="LiveId" clId="{4830D34F-2340-49F5-A7DC-801892A92994}" dt="2018-10-08T05:49:24.759" v="1798"/>
          <ac:spMkLst>
            <pc:docMk/>
            <pc:sldMk cId="2073316975" sldId="303"/>
            <ac:spMk id="4" creationId="{6BF3385A-6B4E-46A0-A17E-B76AC4A15B4D}"/>
          </ac:spMkLst>
        </pc:spChg>
      </pc:sldChg>
      <pc:sldChg chg="modSp">
        <pc:chgData name="Xin Zou" userId="260b9726081dae15" providerId="LiveId" clId="{4830D34F-2340-49F5-A7DC-801892A92994}" dt="2018-10-08T05:49:36.702" v="1805" actId="27636"/>
        <pc:sldMkLst>
          <pc:docMk/>
          <pc:sldMk cId="1803774022" sldId="304"/>
        </pc:sldMkLst>
        <pc:spChg chg="mod">
          <ac:chgData name="Xin Zou" userId="260b9726081dae15" providerId="LiveId" clId="{4830D34F-2340-49F5-A7DC-801892A92994}" dt="2018-10-08T05:49:36.702" v="1805" actId="27636"/>
          <ac:spMkLst>
            <pc:docMk/>
            <pc:sldMk cId="1803774022" sldId="304"/>
            <ac:spMk id="3" creationId="{00000000-0000-0000-0000-000000000000}"/>
          </ac:spMkLst>
        </pc:spChg>
      </pc:sldChg>
      <pc:sldChg chg="modSp">
        <pc:chgData name="Xin Zou" userId="260b9726081dae15" providerId="LiveId" clId="{4830D34F-2340-49F5-A7DC-801892A92994}" dt="2018-10-05T04:37:30.203" v="3"/>
        <pc:sldMkLst>
          <pc:docMk/>
          <pc:sldMk cId="1472001750" sldId="305"/>
        </pc:sldMkLst>
        <pc:picChg chg="mod">
          <ac:chgData name="Xin Zou" userId="260b9726081dae15" providerId="LiveId" clId="{4830D34F-2340-49F5-A7DC-801892A92994}" dt="2018-10-05T04:37:30.203" v="3"/>
          <ac:picMkLst>
            <pc:docMk/>
            <pc:sldMk cId="1472001750" sldId="305"/>
            <ac:picMk id="9" creationId="{00000000-0000-0000-0000-000000000000}"/>
          </ac:picMkLst>
        </pc:picChg>
      </pc:sldChg>
      <pc:sldChg chg="modSp add">
        <pc:chgData name="Xin Zou" userId="260b9726081dae15" providerId="LiveId" clId="{4830D34F-2340-49F5-A7DC-801892A92994}" dt="2018-10-06T01:36:38.996" v="1533" actId="5793"/>
        <pc:sldMkLst>
          <pc:docMk/>
          <pc:sldMk cId="2543900192" sldId="306"/>
        </pc:sldMkLst>
        <pc:spChg chg="mod">
          <ac:chgData name="Xin Zou" userId="260b9726081dae15" providerId="LiveId" clId="{4830D34F-2340-49F5-A7DC-801892A92994}" dt="2018-10-06T00:01:33.620" v="335"/>
          <ac:spMkLst>
            <pc:docMk/>
            <pc:sldMk cId="2543900192" sldId="306"/>
            <ac:spMk id="2" creationId="{540409DC-4A3D-42ED-90F6-13A0C827F065}"/>
          </ac:spMkLst>
        </pc:spChg>
        <pc:spChg chg="mod">
          <ac:chgData name="Xin Zou" userId="260b9726081dae15" providerId="LiveId" clId="{4830D34F-2340-49F5-A7DC-801892A92994}" dt="2018-10-06T01:36:38.996" v="1533" actId="5793"/>
          <ac:spMkLst>
            <pc:docMk/>
            <pc:sldMk cId="2543900192" sldId="306"/>
            <ac:spMk id="3" creationId="{D3765327-795B-49DD-9B2D-BDB9215F40D8}"/>
          </ac:spMkLst>
        </pc:spChg>
      </pc:sldChg>
      <pc:sldChg chg="modSp add">
        <pc:chgData name="Xin Zou" userId="260b9726081dae15" providerId="LiveId" clId="{4830D34F-2340-49F5-A7DC-801892A92994}" dt="2018-10-06T00:08:35.501" v="1062"/>
        <pc:sldMkLst>
          <pc:docMk/>
          <pc:sldMk cId="2764642956" sldId="307"/>
        </pc:sldMkLst>
        <pc:spChg chg="mod">
          <ac:chgData name="Xin Zou" userId="260b9726081dae15" providerId="LiveId" clId="{4830D34F-2340-49F5-A7DC-801892A92994}" dt="2018-10-06T00:08:10.557" v="974"/>
          <ac:spMkLst>
            <pc:docMk/>
            <pc:sldMk cId="2764642956" sldId="307"/>
            <ac:spMk id="2" creationId="{C3576192-E970-4BDB-885C-53C2C8AE41BF}"/>
          </ac:spMkLst>
        </pc:spChg>
        <pc:spChg chg="mod">
          <ac:chgData name="Xin Zou" userId="260b9726081dae15" providerId="LiveId" clId="{4830D34F-2340-49F5-A7DC-801892A92994}" dt="2018-10-06T00:08:35.501" v="1062"/>
          <ac:spMkLst>
            <pc:docMk/>
            <pc:sldMk cId="2764642956" sldId="307"/>
            <ac:spMk id="3" creationId="{7E909748-3F92-4706-9840-13DE39922D9F}"/>
          </ac:spMkLst>
        </pc:spChg>
      </pc:sldChg>
      <pc:sldChg chg="addSp modSp add">
        <pc:chgData name="Xin Zou" userId="260b9726081dae15" providerId="LiveId" clId="{4830D34F-2340-49F5-A7DC-801892A92994}" dt="2018-10-08T05:49:36.811" v="1808" actId="27636"/>
        <pc:sldMkLst>
          <pc:docMk/>
          <pc:sldMk cId="1987010629" sldId="308"/>
        </pc:sldMkLst>
        <pc:spChg chg="mod">
          <ac:chgData name="Xin Zou" userId="260b9726081dae15" providerId="LiveId" clId="{4830D34F-2340-49F5-A7DC-801892A92994}" dt="2018-10-08T05:49:36.811" v="1808" actId="27636"/>
          <ac:spMkLst>
            <pc:docMk/>
            <pc:sldMk cId="1987010629" sldId="308"/>
            <ac:spMk id="2" creationId="{F3D38540-E567-44CC-98AA-1BF154F044A5}"/>
          </ac:spMkLst>
        </pc:spChg>
        <pc:spChg chg="mod">
          <ac:chgData name="Xin Zou" userId="260b9726081dae15" providerId="LiveId" clId="{4830D34F-2340-49F5-A7DC-801892A92994}" dt="2018-10-06T04:18:34.584" v="1796" actId="2711"/>
          <ac:spMkLst>
            <pc:docMk/>
            <pc:sldMk cId="1987010629" sldId="308"/>
            <ac:spMk id="3" creationId="{6EBA4C05-93DC-4ED3-9C66-296271644949}"/>
          </ac:spMkLst>
        </pc:spChg>
        <pc:picChg chg="add mod">
          <ac:chgData name="Xin Zou" userId="260b9726081dae15" providerId="LiveId" clId="{4830D34F-2340-49F5-A7DC-801892A92994}" dt="2018-10-06T00:13:05.712" v="1148" actId="14100"/>
          <ac:picMkLst>
            <pc:docMk/>
            <pc:sldMk cId="1987010629" sldId="308"/>
            <ac:picMk id="4" creationId="{2E0C223C-1A5E-4C02-8D5A-278BB0F5A964}"/>
          </ac:picMkLst>
        </pc:picChg>
        <pc:picChg chg="add mod">
          <ac:chgData name="Xin Zou" userId="260b9726081dae15" providerId="LiveId" clId="{4830D34F-2340-49F5-A7DC-801892A92994}" dt="2018-10-06T00:13:11.855" v="1150" actId="1076"/>
          <ac:picMkLst>
            <pc:docMk/>
            <pc:sldMk cId="1987010629" sldId="308"/>
            <ac:picMk id="5" creationId="{710E891E-828F-4E58-8337-60CFA39C370B}"/>
          </ac:picMkLst>
        </pc:picChg>
      </pc:sldChg>
      <pc:sldChg chg="addSp delSp modSp add modNotesTx">
        <pc:chgData name="Xin Zou" userId="260b9726081dae15" providerId="LiveId" clId="{4830D34F-2340-49F5-A7DC-801892A92994}" dt="2018-10-06T00:49:31.075" v="1532" actId="20577"/>
        <pc:sldMkLst>
          <pc:docMk/>
          <pc:sldMk cId="1388405499" sldId="309"/>
        </pc:sldMkLst>
        <pc:spChg chg="mod">
          <ac:chgData name="Xin Zou" userId="260b9726081dae15" providerId="LiveId" clId="{4830D34F-2340-49F5-A7DC-801892A92994}" dt="2018-10-06T00:48:25.327" v="1516"/>
          <ac:spMkLst>
            <pc:docMk/>
            <pc:sldMk cId="1388405499" sldId="309"/>
            <ac:spMk id="2" creationId="{B522B4A5-A7C6-49CC-B76A-7E0E549BF6E6}"/>
          </ac:spMkLst>
        </pc:spChg>
        <pc:spChg chg="del">
          <ac:chgData name="Xin Zou" userId="260b9726081dae15" providerId="LiveId" clId="{4830D34F-2340-49F5-A7DC-801892A92994}" dt="2018-10-06T00:48:08.445" v="1438"/>
          <ac:spMkLst>
            <pc:docMk/>
            <pc:sldMk cId="1388405499" sldId="309"/>
            <ac:spMk id="3" creationId="{9E3E523A-E748-4A69-85DD-7F08C78E14FF}"/>
          </ac:spMkLst>
        </pc:spChg>
        <pc:picChg chg="add mod">
          <ac:chgData name="Xin Zou" userId="260b9726081dae15" providerId="LiveId" clId="{4830D34F-2340-49F5-A7DC-801892A92994}" dt="2018-10-06T00:48:08.445" v="1438"/>
          <ac:picMkLst>
            <pc:docMk/>
            <pc:sldMk cId="1388405499" sldId="309"/>
            <ac:picMk id="4" creationId="{EB2D54B7-433B-4817-923E-D512359D38DB}"/>
          </ac:picMkLst>
        </pc:picChg>
      </pc:sldChg>
      <pc:sldChg chg="addSp delSp modSp add">
        <pc:chgData name="Xin Zou" userId="260b9726081dae15" providerId="LiveId" clId="{4830D34F-2340-49F5-A7DC-801892A92994}" dt="2018-10-08T05:49:36.846" v="1810" actId="27636"/>
        <pc:sldMkLst>
          <pc:docMk/>
          <pc:sldMk cId="2905683820" sldId="310"/>
        </pc:sldMkLst>
        <pc:spChg chg="mod">
          <ac:chgData name="Xin Zou" userId="260b9726081dae15" providerId="LiveId" clId="{4830D34F-2340-49F5-A7DC-801892A92994}" dt="2018-10-08T05:49:36.846" v="1810" actId="27636"/>
          <ac:spMkLst>
            <pc:docMk/>
            <pc:sldMk cId="2905683820" sldId="310"/>
            <ac:spMk id="2" creationId="{045D195B-DABF-440D-9BFD-646AEE5D0429}"/>
          </ac:spMkLst>
        </pc:spChg>
        <pc:spChg chg="del">
          <ac:chgData name="Xin Zou" userId="260b9726081dae15" providerId="LiveId" clId="{4830D34F-2340-49F5-A7DC-801892A92994}" dt="2018-10-06T01:39:01.162" v="1576"/>
          <ac:spMkLst>
            <pc:docMk/>
            <pc:sldMk cId="2905683820" sldId="310"/>
            <ac:spMk id="3" creationId="{B3F7D30C-7578-464D-8CD4-25E349917434}"/>
          </ac:spMkLst>
        </pc:spChg>
        <pc:picChg chg="add mod">
          <ac:chgData name="Xin Zou" userId="260b9726081dae15" providerId="LiveId" clId="{4830D34F-2340-49F5-A7DC-801892A92994}" dt="2018-10-06T01:39:01.162" v="1576"/>
          <ac:picMkLst>
            <pc:docMk/>
            <pc:sldMk cId="2905683820" sldId="310"/>
            <ac:picMk id="4" creationId="{19C916C6-FF60-406D-ADA3-88D0A4A7810C}"/>
          </ac:picMkLst>
        </pc:picChg>
      </pc:sldChg>
      <pc:sldChg chg="addSp delSp modSp add">
        <pc:chgData name="Xin Zou" userId="260b9726081dae15" providerId="LiveId" clId="{4830D34F-2340-49F5-A7DC-801892A92994}" dt="2018-10-06T01:40:01.476" v="1649"/>
        <pc:sldMkLst>
          <pc:docMk/>
          <pc:sldMk cId="33026678" sldId="311"/>
        </pc:sldMkLst>
        <pc:spChg chg="mod">
          <ac:chgData name="Xin Zou" userId="260b9726081dae15" providerId="LiveId" clId="{4830D34F-2340-49F5-A7DC-801892A92994}" dt="2018-10-06T01:39:59.425" v="1648"/>
          <ac:spMkLst>
            <pc:docMk/>
            <pc:sldMk cId="33026678" sldId="311"/>
            <ac:spMk id="2" creationId="{B617A536-759C-4F5E-8AD0-42D2F41B845A}"/>
          </ac:spMkLst>
        </pc:spChg>
        <pc:spChg chg="del">
          <ac:chgData name="Xin Zou" userId="260b9726081dae15" providerId="LiveId" clId="{4830D34F-2340-49F5-A7DC-801892A92994}" dt="2018-10-06T01:40:01.476" v="1649"/>
          <ac:spMkLst>
            <pc:docMk/>
            <pc:sldMk cId="33026678" sldId="311"/>
            <ac:spMk id="3" creationId="{45A0B690-0AC5-4DE8-861E-88DF26E8873A}"/>
          </ac:spMkLst>
        </pc:spChg>
        <pc:picChg chg="add mod">
          <ac:chgData name="Xin Zou" userId="260b9726081dae15" providerId="LiveId" clId="{4830D34F-2340-49F5-A7DC-801892A92994}" dt="2018-10-06T01:40:01.476" v="1649"/>
          <ac:picMkLst>
            <pc:docMk/>
            <pc:sldMk cId="33026678" sldId="311"/>
            <ac:picMk id="4" creationId="{AAA9864F-4E8A-4458-8175-43FBAF48BDC2}"/>
          </ac:picMkLst>
        </pc:picChg>
      </pc:sldChg>
      <pc:sldChg chg="add">
        <pc:chgData name="Xin Zou" userId="260b9726081dae15" providerId="LiveId" clId="{4830D34F-2340-49F5-A7DC-801892A92994}" dt="2018-10-08T05:49:32.175" v="1799"/>
        <pc:sldMkLst>
          <pc:docMk/>
          <pc:sldMk cId="161325156" sldId="3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37360-BE78-48F1-87F9-0C7E0C0D7963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0029D-281E-4907-BBE6-6A60037D7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69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敏捷是什么？有很多术语，它们之间是什么关系？ 敏捷和其他方法论的关系是什么？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0029D-281E-4907-BBE6-6A60037D74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20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0" hangingPunct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有几个原因导致敏捷在互联网时代出现：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0" hangingPunct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最初的软件（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世纪六七十年代）的顾客都是大型研究机构、军方、美 国航空航天局、大型股票交易公司，他们需要通过软件系统来搞科学计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0" hangingPunct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算、军方项目、登月项目、股票交易系统等超级复杂的项目。这些项目 对功能的要求非常严格，对计算的准确度要求相当高。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0" hangingPunct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世纪八九十年代，软件进入桌面软件时代，开发周期明显缩短，各 种新的方法开始进入实用阶段。但是软件发布的媒介还是软盘、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DVD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，做好一个发布需要较大的经济投入，不能频繁更新版本。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0" hangingPunct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互联网时代，大部分的服务是通过网络服务器端实现，在客户端有各种 方便的推送（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）渠道。一般消费者成为主要用户。网络的传播速度 和广度，使得知识的获取变得更加容易，很多软件服务可以由一个小团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0" hangingPunct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队来实现。同时，技术更新的速度在加快，那种一个大型团队用一种成 熟技术开发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— 3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年再发布软件的时代已经过去了。用户需求的变化也 在加快，开发流程必须跟上这些快速变化的节奏。于是敏捷就产生了。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0029D-281E-4907-BBE6-6A60037D74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54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这一措施较好地平衡了“交流”和“集中注意力”的 矛盾。有任何需求的改变都留待冲刺结束后再讨论。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0029D-281E-4907-BBE6-6A60037D747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41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https://sandofsky.com/blog/the-s-curve.html</a:t>
            </a:r>
          </a:p>
          <a:p>
            <a:r>
              <a:rPr lang="zh-CN" altLang="en-US" dirty="0"/>
              <a:t>课堂讨论，为何燃尽图不是一条直线。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0029D-281E-4907-BBE6-6A60037D747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25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来源： </a:t>
            </a:r>
            <a:r>
              <a:rPr lang="en-US" altLang="zh-CN" dirty="0"/>
              <a:t>https://www.scrum.org/forum/scrum-forum/14106/scrum-joke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0029D-281E-4907-BBE6-6A60037D747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66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资料：</a:t>
            </a:r>
            <a:endParaRPr lang="en-US" altLang="zh-CN" dirty="0"/>
          </a:p>
          <a:p>
            <a:r>
              <a:rPr lang="en-US" dirty="0"/>
              <a:t>https://www.oreilly.com/library/view/bdd-in-action/9781617291654/</a:t>
            </a:r>
          </a:p>
          <a:p>
            <a:endParaRPr lang="en-US" dirty="0"/>
          </a:p>
          <a:p>
            <a:r>
              <a:rPr lang="zh-CN" altLang="en-US" dirty="0"/>
              <a:t>起源：</a:t>
            </a:r>
            <a:endParaRPr lang="en-US" altLang="zh-CN" dirty="0"/>
          </a:p>
          <a:p>
            <a:r>
              <a:rPr lang="en-US" dirty="0"/>
              <a:t>https://medium.com/the-reading-room/behaviour-driven-development-a-better-agile-778d2d2a7ab5</a:t>
            </a:r>
          </a:p>
          <a:p>
            <a:endParaRPr lang="en-US" dirty="0"/>
          </a:p>
          <a:p>
            <a:r>
              <a:rPr lang="zh-CN" altLang="en-US" dirty="0"/>
              <a:t>帮助测试：</a:t>
            </a:r>
            <a:endParaRPr lang="en-US" altLang="zh-CN" dirty="0"/>
          </a:p>
          <a:p>
            <a:r>
              <a:rPr lang="en-US" dirty="0"/>
              <a:t>https://medium.com/agile-vision/behavior-driven-development-bdd-software-testing-in-agile-environments-d5327c0f9e2d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0029D-281E-4907-BBE6-6A60037D747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04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0029D-281E-4907-BBE6-6A60037D747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26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0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7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2146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58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77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11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24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1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22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4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5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3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3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0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1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9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764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xinz/p/3852390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敏捷流程 </a:t>
            </a:r>
            <a:r>
              <a:rPr lang="en-US" altLang="zh-CN" dirty="0"/>
              <a:t>- </a:t>
            </a:r>
            <a:r>
              <a:rPr lang="en-US" dirty="0"/>
              <a:t>Agile </a:t>
            </a:r>
            <a:r>
              <a:rPr lang="en-US" altLang="zh-CN" dirty="0"/>
              <a:t>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邹欣</a:t>
            </a:r>
            <a:endParaRPr lang="en-US" altLang="zh-CN" dirty="0"/>
          </a:p>
          <a:p>
            <a:r>
              <a:rPr lang="zh-CN" altLang="en-US" dirty="0"/>
              <a:t>构建之法 </a:t>
            </a:r>
            <a:r>
              <a:rPr lang="en-US" altLang="zh-CN" dirty="0"/>
              <a:t>– </a:t>
            </a:r>
            <a:r>
              <a:rPr lang="zh-CN" altLang="en-US" dirty="0"/>
              <a:t>现代软件工程 第六章</a:t>
            </a:r>
            <a:endParaRPr lang="en-US" dirty="0"/>
          </a:p>
          <a:p>
            <a:r>
              <a:rPr lang="en-US" dirty="0"/>
              <a:t>201</a:t>
            </a:r>
            <a:r>
              <a:rPr lang="en-US" altLang="zh-CN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78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Process (set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b="0" dirty="0"/>
              <a:t>Working software is the primary measure of progress. </a:t>
            </a:r>
          </a:p>
          <a:p>
            <a:pPr>
              <a:lnSpc>
                <a:spcPct val="120000"/>
              </a:lnSpc>
            </a:pPr>
            <a:r>
              <a:rPr lang="zh-CN" altLang="en-US" b="0" dirty="0"/>
              <a:t>可用的软件是衡量项目进展的主要指标</a:t>
            </a:r>
            <a:endParaRPr lang="en-US" b="0" dirty="0"/>
          </a:p>
          <a:p>
            <a:pPr>
              <a:lnSpc>
                <a:spcPct val="120000"/>
              </a:lnSpc>
            </a:pPr>
            <a:endParaRPr lang="en-US" b="0" dirty="0"/>
          </a:p>
          <a:p>
            <a:pPr>
              <a:lnSpc>
                <a:spcPct val="120000"/>
              </a:lnSpc>
            </a:pPr>
            <a:r>
              <a:rPr lang="en-US" b="0" dirty="0"/>
              <a:t>Agile processes promote sustainable development. The sponsors, developers, and users should be able to maintain a constant pace indefinitely. </a:t>
            </a:r>
          </a:p>
          <a:p>
            <a:pPr>
              <a:lnSpc>
                <a:spcPct val="120000"/>
              </a:lnSpc>
            </a:pPr>
            <a:r>
              <a:rPr lang="zh-CN" altLang="en-US" b="0" dirty="0"/>
              <a:t>敏捷流程应能保持可持续的发展。 领导</a:t>
            </a:r>
            <a:r>
              <a:rPr lang="en-US" altLang="zh-CN" b="0" dirty="0"/>
              <a:t>, </a:t>
            </a:r>
            <a:r>
              <a:rPr lang="zh-CN" altLang="en-US" b="0" dirty="0"/>
              <a:t>团队和用户应该能按照目前步调持续合作下去。 </a:t>
            </a:r>
            <a:endParaRPr lang="en-US" b="0" dirty="0"/>
          </a:p>
          <a:p>
            <a:pPr>
              <a:lnSpc>
                <a:spcPct val="120000"/>
              </a:lnSpc>
            </a:pPr>
            <a:endParaRPr lang="en-US" b="0" dirty="0"/>
          </a:p>
          <a:p>
            <a:pPr>
              <a:lnSpc>
                <a:spcPct val="120000"/>
              </a:lnSpc>
            </a:pPr>
            <a:r>
              <a:rPr lang="en-US" b="0" dirty="0"/>
              <a:t>Continuous attention to technical excellence </a:t>
            </a:r>
            <a:br>
              <a:rPr lang="en-US" b="0" dirty="0"/>
            </a:br>
            <a:r>
              <a:rPr lang="en-US" b="0" dirty="0"/>
              <a:t>and good design enhances agility. </a:t>
            </a:r>
          </a:p>
          <a:p>
            <a:pPr>
              <a:lnSpc>
                <a:spcPct val="120000"/>
              </a:lnSpc>
            </a:pPr>
            <a:r>
              <a:rPr lang="zh-CN" altLang="en-US" b="0" dirty="0"/>
              <a:t>只有不断关注技术和设计才能越来越敏捷</a:t>
            </a:r>
            <a:r>
              <a:rPr lang="en-US" altLang="zh-CN" b="0" dirty="0"/>
              <a:t>.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3325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Process (set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/>
              <a:t>Simplicity--the art of maximizing the amount </a:t>
            </a:r>
            <a:br>
              <a:rPr lang="en-US" b="0" dirty="0"/>
            </a:br>
            <a:r>
              <a:rPr lang="en-US" b="0" dirty="0"/>
              <a:t>of work not done--is essential. </a:t>
            </a:r>
          </a:p>
          <a:p>
            <a:r>
              <a:rPr lang="zh-CN" altLang="en-US" b="0" dirty="0"/>
              <a:t>保持简明 </a:t>
            </a:r>
            <a:r>
              <a:rPr lang="en-US" altLang="zh-CN" b="0" dirty="0"/>
              <a:t>- </a:t>
            </a:r>
            <a:r>
              <a:rPr lang="zh-CN" altLang="en-US" b="0" dirty="0"/>
              <a:t>尽可能简化工作量的技艺 </a:t>
            </a:r>
            <a:r>
              <a:rPr lang="en-US" altLang="zh-CN" b="0" dirty="0"/>
              <a:t>- </a:t>
            </a:r>
            <a:r>
              <a:rPr lang="zh-CN" altLang="en-US" b="0" dirty="0"/>
              <a:t>极为重要。</a:t>
            </a:r>
            <a:endParaRPr lang="en-US" b="0" dirty="0"/>
          </a:p>
          <a:p>
            <a:endParaRPr lang="en-US" b="0" dirty="0"/>
          </a:p>
          <a:p>
            <a:r>
              <a:rPr lang="en-US" b="0" dirty="0"/>
              <a:t>The best architectures, requirements, and designs emerge from self-organizing teams. </a:t>
            </a:r>
          </a:p>
          <a:p>
            <a:r>
              <a:rPr lang="zh-CN" altLang="en-US" b="0" dirty="0"/>
              <a:t>只有能自我管理的团队才能创造优秀的架构</a:t>
            </a:r>
            <a:r>
              <a:rPr lang="en-US" altLang="zh-CN" b="0" dirty="0"/>
              <a:t>, </a:t>
            </a:r>
            <a:r>
              <a:rPr lang="zh-CN" altLang="en-US" b="0" dirty="0"/>
              <a:t>需求和设计</a:t>
            </a:r>
            <a:r>
              <a:rPr lang="en-US" altLang="zh-CN" b="0" dirty="0"/>
              <a:t>. </a:t>
            </a:r>
            <a:endParaRPr lang="en-US" b="0" dirty="0"/>
          </a:p>
          <a:p>
            <a:endParaRPr lang="en-US" b="0" dirty="0"/>
          </a:p>
          <a:p>
            <a:r>
              <a:rPr lang="en-US" b="0" dirty="0"/>
              <a:t>At regular intervals, the team reflects on how </a:t>
            </a:r>
            <a:br>
              <a:rPr lang="en-US" b="0" dirty="0"/>
            </a:br>
            <a:r>
              <a:rPr lang="en-US" b="0" dirty="0"/>
              <a:t>to become more effective, then tunes and adjusts its behavior accordingly. </a:t>
            </a:r>
          </a:p>
          <a:p>
            <a:r>
              <a:rPr lang="zh-CN" altLang="en-US" b="0" dirty="0"/>
              <a:t>时时总结如何提高团队效率</a:t>
            </a:r>
            <a:r>
              <a:rPr lang="en-US" altLang="zh-CN" b="0" dirty="0"/>
              <a:t>, </a:t>
            </a:r>
            <a:r>
              <a:rPr lang="zh-CN" altLang="en-US" b="0" dirty="0"/>
              <a:t>并付诸行动。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95999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 </a:t>
            </a:r>
            <a:r>
              <a:rPr lang="en-US" dirty="0" err="1"/>
              <a:t>e</a:t>
            </a:r>
            <a:r>
              <a:rPr lang="en-US" altLang="zh-CN" dirty="0" err="1"/>
              <a:t>X</a:t>
            </a:r>
            <a:r>
              <a:rPr lang="en-US" dirty="0" err="1"/>
              <a:t>treme</a:t>
            </a:r>
            <a:r>
              <a:rPr lang="en-US" dirty="0"/>
              <a:t>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把好办法</a:t>
            </a:r>
            <a:r>
              <a:rPr lang="en-US" altLang="zh-CN" sz="2400" dirty="0"/>
              <a:t>(best practice)</a:t>
            </a:r>
            <a:r>
              <a:rPr lang="zh-CN" altLang="en-US" sz="2400" dirty="0"/>
              <a:t>发挥到极致 </a:t>
            </a:r>
            <a:r>
              <a:rPr lang="en-US" altLang="zh-CN" sz="2400" dirty="0"/>
              <a:t>(</a:t>
            </a:r>
            <a:r>
              <a:rPr lang="en-US" sz="2400" dirty="0"/>
              <a:t>extreme)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03206"/>
              </p:ext>
            </p:extLst>
          </p:nvPr>
        </p:nvGraphicFramePr>
        <p:xfrm>
          <a:off x="1981201" y="2438401"/>
          <a:ext cx="8226551" cy="42032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5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0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75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C00000"/>
                          </a:solidFill>
                          <a:effectLst/>
                        </a:rPr>
                        <a:t>如果……</a:t>
                      </a:r>
                      <a:endParaRPr lang="en-US" sz="2000" kern="1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C00000"/>
                          </a:solidFill>
                          <a:effectLst/>
                        </a:rPr>
                        <a:t>发挥到极致就变成……</a:t>
                      </a:r>
                      <a:endParaRPr lang="en-US" sz="2000" kern="1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573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</a:rPr>
                        <a:t>满足</a:t>
                      </a:r>
                      <a:r>
                        <a:rPr lang="zh-CN" sz="1600" dirty="0">
                          <a:effectLst/>
                        </a:rPr>
                        <a:t>顾客的需求很重要</a:t>
                      </a:r>
                      <a:endParaRPr lang="en-US" sz="1400" dirty="0">
                        <a:effectLst/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altLang="en-US" sz="1600" dirty="0">
                          <a:effectLst/>
                        </a:rPr>
                        <a:t>那就用顾客的语言和行为来指导功能的开发 </a:t>
                      </a:r>
                      <a:r>
                        <a:rPr lang="en-US" altLang="zh-CN" sz="1600" dirty="0">
                          <a:effectLst/>
                        </a:rPr>
                        <a:t>(Behavior Driven Development)</a:t>
                      </a:r>
                      <a:endParaRPr lang="en-US" sz="1400" dirty="0">
                        <a:effectLst/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01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顾客表达能力不强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那就请顾客代表和团队人员一起工作</a:t>
                      </a:r>
                      <a:endParaRPr lang="en-US" sz="1400" dirty="0">
                        <a:effectLst/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847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测试</a:t>
                      </a:r>
                      <a:r>
                        <a:rPr lang="en-US" sz="1600" dirty="0">
                          <a:effectLst/>
                        </a:rPr>
                        <a:t>/</a:t>
                      </a:r>
                      <a:r>
                        <a:rPr lang="zh-CN" sz="1600" dirty="0">
                          <a:effectLst/>
                        </a:rPr>
                        <a:t>单元测试能帮助提高质量</a:t>
                      </a:r>
                      <a:endParaRPr lang="en-US" sz="1400" dirty="0">
                        <a:effectLst/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600" dirty="0">
                          <a:effectLst/>
                        </a:rPr>
                        <a:t>那</a:t>
                      </a:r>
                      <a:r>
                        <a:rPr lang="zh-CN" sz="1600" spc="-10" dirty="0">
                          <a:effectLst/>
                        </a:rPr>
                        <a:t>就先写单元测试，从测试开始写程序</a:t>
                      </a:r>
                      <a:r>
                        <a:rPr lang="zh-CN" sz="1600" spc="-100" dirty="0">
                          <a:effectLst/>
                        </a:rPr>
                        <a:t>—</a:t>
                      </a:r>
                      <a:r>
                        <a:rPr lang="zh-CN" sz="1600" spc="-10" dirty="0">
                          <a:effectLst/>
                        </a:rPr>
                        <a:t>—</a:t>
                      </a:r>
                      <a:r>
                        <a:rPr lang="en-US" sz="1600" spc="-10" dirty="0">
                          <a:effectLst/>
                        </a:rPr>
                        <a:t>Test Driven Development</a:t>
                      </a:r>
                      <a:endParaRPr lang="en-US" sz="1400" dirty="0">
                        <a:effectLst/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685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代码复审可以找到错误</a:t>
                      </a:r>
                      <a:endParaRPr lang="en-US" sz="1400" dirty="0">
                        <a:effectLst/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600" dirty="0">
                          <a:effectLst/>
                        </a:rPr>
                        <a:t>从一开始就处于“复审”状态</a:t>
                      </a:r>
                      <a:r>
                        <a:rPr lang="zh-CN" altLang="en-US" sz="1600" dirty="0">
                          <a:effectLst/>
                        </a:rPr>
                        <a:t>：</a:t>
                      </a:r>
                      <a:r>
                        <a:rPr lang="zh-CN" sz="1600" dirty="0">
                          <a:effectLst/>
                        </a:rPr>
                        <a:t>结对编程</a:t>
                      </a:r>
                      <a:endParaRPr lang="en-US" sz="1400" dirty="0">
                        <a:effectLst/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9685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计划没有变化快</a:t>
                      </a:r>
                      <a:endParaRPr lang="en-US" sz="1400" dirty="0">
                        <a:effectLst/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600" dirty="0">
                          <a:effectLst/>
                        </a:rPr>
                        <a:t>那就别做详细的设计，</a:t>
                      </a:r>
                      <a:r>
                        <a:rPr lang="zh-CN" altLang="en-US" sz="1600" dirty="0">
                          <a:effectLst/>
                        </a:rPr>
                        <a:t>和文档。通过</a:t>
                      </a:r>
                      <a:r>
                        <a:rPr lang="zh-CN" sz="1600" dirty="0">
                          <a:effectLst/>
                        </a:rPr>
                        <a:t>增量开发，重构和频繁地发布</a:t>
                      </a:r>
                      <a:r>
                        <a:rPr lang="zh-CN" altLang="en-US" sz="1600" dirty="0">
                          <a:effectLst/>
                        </a:rPr>
                        <a:t>来满足用户的需求</a:t>
                      </a:r>
                      <a:endParaRPr lang="en-US" sz="1400" dirty="0">
                        <a:effectLst/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9685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代码重构会提高质量</a:t>
                      </a:r>
                      <a:endParaRPr kumimoji="0"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kumimoji="0"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那就持续不断地重构</a:t>
                      </a:r>
                      <a:endParaRPr kumimoji="0"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755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其他好方法……</a:t>
                      </a:r>
                      <a:endParaRPr lang="en-US" sz="1600" dirty="0">
                        <a:effectLst/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600" dirty="0">
                          <a:effectLst/>
                        </a:rPr>
                        <a:t>发挥到极限的做法……</a:t>
                      </a:r>
                      <a:endParaRPr lang="en-US" sz="1600" dirty="0">
                        <a:effectLst/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894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SCRUM is an iterative, incremental methodology for project management often seen in agile software development. </a:t>
            </a:r>
          </a:p>
          <a:p>
            <a:r>
              <a:rPr lang="en-US" dirty="0"/>
              <a:t>Roles</a:t>
            </a:r>
          </a:p>
          <a:p>
            <a:pPr lvl="1"/>
            <a:r>
              <a:rPr lang="en-US" dirty="0"/>
              <a:t>the “</a:t>
            </a:r>
            <a:r>
              <a:rPr lang="en-US" b="1" dirty="0" err="1"/>
              <a:t>ScrumMaster</a:t>
            </a:r>
            <a:r>
              <a:rPr lang="en-US" dirty="0"/>
              <a:t>”, who maintains the processes (project manager)</a:t>
            </a:r>
          </a:p>
          <a:p>
            <a:pPr lvl="1"/>
            <a:r>
              <a:rPr lang="en-US" dirty="0"/>
              <a:t>the “</a:t>
            </a:r>
            <a:r>
              <a:rPr lang="en-US" b="1" dirty="0"/>
              <a:t>Product Owner</a:t>
            </a:r>
            <a:r>
              <a:rPr lang="en-US" dirty="0"/>
              <a:t>”, who represents the stakeholders and the business</a:t>
            </a:r>
          </a:p>
          <a:p>
            <a:pPr lvl="1"/>
            <a:r>
              <a:rPr lang="en-US" dirty="0"/>
              <a:t>the “</a:t>
            </a:r>
            <a:r>
              <a:rPr lang="en-US" b="1" dirty="0"/>
              <a:t>Team</a:t>
            </a:r>
            <a:r>
              <a:rPr lang="en-US" dirty="0"/>
              <a:t>”, a cross-functional group carrying out the actual analysis, design, implementation, testing,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</a:t>
            </a:r>
            <a:r>
              <a:rPr lang="zh-CN" altLang="en-US" dirty="0"/>
              <a:t>模型图解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62201"/>
            <a:ext cx="8381998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4392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+ Sprint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8846" y="1825625"/>
            <a:ext cx="71768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50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</a:t>
            </a:r>
            <a:r>
              <a:rPr lang="zh-CN" altLang="en-US" dirty="0"/>
              <a:t>流程的步骤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第一步：</a:t>
            </a:r>
            <a:endParaRPr lang="en-US" altLang="zh-CN" dirty="0"/>
          </a:p>
          <a:p>
            <a:pPr marL="411480" lvl="1" indent="0">
              <a:buNone/>
            </a:pPr>
            <a:r>
              <a:rPr lang="zh-CN" altLang="en-US" dirty="0"/>
              <a:t>找出完成产品需要做的事情 </a:t>
            </a:r>
            <a:r>
              <a:rPr lang="en-US" dirty="0"/>
              <a:t>— </a:t>
            </a:r>
            <a:r>
              <a:rPr lang="en-US" b="1" dirty="0"/>
              <a:t>Product Backlog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11480" lvl="1" indent="0">
              <a:buNone/>
            </a:pPr>
            <a:r>
              <a:rPr lang="zh-CN" altLang="en-US" dirty="0"/>
              <a:t>产品负责人领导大家 对于这个 </a:t>
            </a:r>
            <a:r>
              <a:rPr lang="en-US" dirty="0"/>
              <a:t>Backlog</a:t>
            </a:r>
            <a:r>
              <a:rPr lang="zh-CN" altLang="en-US" dirty="0"/>
              <a:t>中的条目进行分析，细化，理清相互关系，估计工作量，等工作。每一项工作的时间估计单位为“天”。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703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</a:t>
            </a:r>
            <a:r>
              <a:rPr lang="zh-CN" altLang="en-US" dirty="0"/>
              <a:t>流程的步骤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/>
            <a:r>
              <a:rPr lang="zh-CN" altLang="en-US" dirty="0"/>
              <a:t>第二步：</a:t>
            </a:r>
            <a:endParaRPr lang="en-US" altLang="zh-CN" dirty="0"/>
          </a:p>
          <a:p>
            <a:pPr marL="411480" lvl="1" indent="0" eaLnBrk="0" hangingPunct="0">
              <a:buNone/>
            </a:pPr>
            <a:r>
              <a:rPr lang="zh-CN" altLang="en-US" sz="2200" dirty="0"/>
              <a:t>决定当前的冲刺（</a:t>
            </a:r>
            <a:r>
              <a:rPr lang="en-US" sz="2200" b="1" dirty="0"/>
              <a:t>Sprint</a:t>
            </a:r>
            <a:r>
              <a:rPr lang="zh-CN" altLang="en-US" sz="2200" dirty="0"/>
              <a:t>）需要解决的事情 </a:t>
            </a:r>
            <a:r>
              <a:rPr lang="en-US" sz="2200" dirty="0"/>
              <a:t>— </a:t>
            </a:r>
            <a:r>
              <a:rPr lang="en-US" sz="2200" b="1" dirty="0"/>
              <a:t>Sprint Backlog</a:t>
            </a:r>
            <a:r>
              <a:rPr lang="zh-CN" altLang="en-US" sz="2200" dirty="0"/>
              <a:t>。 整个产品的实现被划分为几个互相联系的冲刺（</a:t>
            </a:r>
            <a:r>
              <a:rPr lang="en-US" sz="2200" dirty="0"/>
              <a:t>Sprint</a:t>
            </a:r>
            <a:r>
              <a:rPr lang="zh-CN" altLang="en-US" sz="2200" dirty="0"/>
              <a:t>）。产品订单上的任务被进 一步细化了，被分解为以小时为单位（参见 </a:t>
            </a:r>
            <a:r>
              <a:rPr lang="en-US" sz="2200" dirty="0"/>
              <a:t>WBS </a:t>
            </a:r>
            <a:r>
              <a:rPr lang="zh-CN" altLang="en-US" sz="2200" dirty="0"/>
              <a:t>工作划分的办法）。如果一个任务的估计时间太长（如超过 </a:t>
            </a:r>
            <a:r>
              <a:rPr lang="en-US" sz="2200" dirty="0"/>
              <a:t>16 </a:t>
            </a:r>
            <a:r>
              <a:rPr lang="zh-CN" altLang="en-US" sz="2200" dirty="0"/>
              <a:t>个小时），那么它就应该被进一步分解。</a:t>
            </a:r>
            <a:endParaRPr lang="en-US" altLang="zh-CN" sz="2200" dirty="0"/>
          </a:p>
          <a:p>
            <a:pPr eaLnBrk="0" hangingPunct="0"/>
            <a:r>
              <a:rPr lang="zh-CN" altLang="en-US" dirty="0"/>
              <a:t>订单上的任务是团队成员根据自己的情 况来认领。</a:t>
            </a:r>
            <a:endParaRPr lang="en-US" altLang="zh-CN" dirty="0"/>
          </a:p>
          <a:p>
            <a:pPr eaLnBrk="0" hangingPunct="0"/>
            <a:r>
              <a:rPr lang="zh-CN" altLang="en-US" dirty="0"/>
              <a:t>团队成员能主导任务的估计和分配，他们的能动性得到较大的发挥。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308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</a:t>
            </a:r>
            <a:r>
              <a:rPr lang="zh-CN" altLang="en-US" dirty="0"/>
              <a:t>流程的步骤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/>
            <a:r>
              <a:rPr lang="zh-CN" altLang="en-US" dirty="0"/>
              <a:t>冲刺（</a:t>
            </a:r>
            <a:r>
              <a:rPr lang="en-US" b="1" dirty="0"/>
              <a:t>Sprint</a:t>
            </a:r>
            <a:r>
              <a:rPr lang="zh-CN" altLang="en-US" dirty="0"/>
              <a:t>）。</a:t>
            </a:r>
            <a:endParaRPr lang="en-US" altLang="zh-CN" dirty="0"/>
          </a:p>
          <a:p>
            <a:pPr eaLnBrk="0" hangingPunct="0"/>
            <a:r>
              <a:rPr lang="zh-CN" altLang="en-US" dirty="0"/>
              <a:t>团队按照</a:t>
            </a:r>
            <a:r>
              <a:rPr lang="en-US" altLang="zh-CN" dirty="0"/>
              <a:t>backlog </a:t>
            </a:r>
            <a:r>
              <a:rPr lang="zh-CN" altLang="en-US" dirty="0"/>
              <a:t>任务执行</a:t>
            </a:r>
            <a:endParaRPr lang="en-US" dirty="0"/>
          </a:p>
          <a:p>
            <a:pPr marL="411480" lvl="1" indent="0" eaLnBrk="0" hangingPunct="0">
              <a:buNone/>
            </a:pPr>
            <a:r>
              <a:rPr lang="zh-CN" altLang="en-US" sz="2400" dirty="0"/>
              <a:t>在冲刺阶段，外部人士不能直接打扰团队成员。一切交流只能通过 </a:t>
            </a:r>
            <a:r>
              <a:rPr lang="en-US" sz="2400" dirty="0"/>
              <a:t>Scrum </a:t>
            </a:r>
            <a:r>
              <a:rPr lang="zh-CN" altLang="en-US" sz="2400" dirty="0"/>
              <a:t>大师（</a:t>
            </a:r>
            <a:r>
              <a:rPr lang="en-US" sz="2400" dirty="0"/>
              <a:t>Scrum Master</a:t>
            </a:r>
            <a:r>
              <a:rPr lang="zh-CN" altLang="en-US" sz="2400" dirty="0"/>
              <a:t>）来完成。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86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敏捷流程的步骤 </a:t>
            </a:r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第四步：</a:t>
            </a:r>
            <a:endParaRPr lang="en-US" altLang="zh-CN" dirty="0"/>
          </a:p>
          <a:p>
            <a:pPr marL="411480" lvl="1" indent="0">
              <a:buNone/>
            </a:pPr>
            <a:r>
              <a:rPr lang="zh-CN" altLang="en-US" dirty="0"/>
              <a:t>得到软件的一个增量版本，发布给用户。</a:t>
            </a:r>
            <a:endParaRPr lang="en-US" altLang="zh-CN" dirty="0"/>
          </a:p>
          <a:p>
            <a:pPr marL="411480" lvl="1" indent="0">
              <a:buNone/>
            </a:pPr>
            <a:r>
              <a:rPr lang="zh-CN" altLang="en-US" dirty="0"/>
              <a:t>然后在此基础上又进一步计划 增量的新功能和改进。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3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 59"/>
          <p:cNvSpPr/>
          <p:nvPr/>
        </p:nvSpPr>
        <p:spPr>
          <a:xfrm>
            <a:off x="2438400" y="3181350"/>
            <a:ext cx="1117600" cy="6477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Feature List / Product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Backlog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490" y="189464"/>
            <a:ext cx="7024744" cy="496336"/>
          </a:xfrm>
        </p:spPr>
        <p:txBody>
          <a:bodyPr>
            <a:normAutofit/>
          </a:bodyPr>
          <a:lstStyle/>
          <a:p>
            <a:r>
              <a:rPr lang="en-US" sz="2900" dirty="0"/>
              <a:t>What is Agile</a:t>
            </a:r>
            <a:r>
              <a:rPr lang="zh-CN" altLang="en-US" sz="2900" dirty="0"/>
              <a:t>（敏捷）</a:t>
            </a:r>
            <a:r>
              <a:rPr lang="en-US" sz="2900" dirty="0"/>
              <a:t>?</a:t>
            </a:r>
          </a:p>
        </p:txBody>
      </p:sp>
      <p:sp>
        <p:nvSpPr>
          <p:cNvPr id="45" name="Oval 44"/>
          <p:cNvSpPr/>
          <p:nvPr/>
        </p:nvSpPr>
        <p:spPr>
          <a:xfrm>
            <a:off x="3505200" y="3732842"/>
            <a:ext cx="24384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Agile</a:t>
            </a:r>
          </a:p>
        </p:txBody>
      </p:sp>
      <p:sp>
        <p:nvSpPr>
          <p:cNvPr id="46" name="Oval 45"/>
          <p:cNvSpPr/>
          <p:nvPr/>
        </p:nvSpPr>
        <p:spPr>
          <a:xfrm>
            <a:off x="2667001" y="4384469"/>
            <a:ext cx="1188255" cy="70187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SCRUM</a:t>
            </a:r>
          </a:p>
        </p:txBody>
      </p:sp>
      <p:sp>
        <p:nvSpPr>
          <p:cNvPr id="47" name="Oval 46"/>
          <p:cNvSpPr/>
          <p:nvPr/>
        </p:nvSpPr>
        <p:spPr>
          <a:xfrm>
            <a:off x="5054600" y="2971800"/>
            <a:ext cx="1066800" cy="533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XP</a:t>
            </a:r>
          </a:p>
        </p:txBody>
      </p:sp>
      <p:sp>
        <p:nvSpPr>
          <p:cNvPr id="48" name="Oval 47"/>
          <p:cNvSpPr/>
          <p:nvPr/>
        </p:nvSpPr>
        <p:spPr>
          <a:xfrm>
            <a:off x="3245920" y="5327568"/>
            <a:ext cx="1066800" cy="533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FDD</a:t>
            </a:r>
          </a:p>
        </p:txBody>
      </p:sp>
      <p:sp>
        <p:nvSpPr>
          <p:cNvPr id="54" name="Oval 53"/>
          <p:cNvSpPr/>
          <p:nvPr/>
        </p:nvSpPr>
        <p:spPr>
          <a:xfrm>
            <a:off x="6705600" y="4384470"/>
            <a:ext cx="1371600" cy="72093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TDD</a:t>
            </a:r>
          </a:p>
        </p:txBody>
      </p:sp>
      <p:sp>
        <p:nvSpPr>
          <p:cNvPr id="55" name="Oval 54"/>
          <p:cNvSpPr/>
          <p:nvPr/>
        </p:nvSpPr>
        <p:spPr>
          <a:xfrm>
            <a:off x="6705600" y="4953000"/>
            <a:ext cx="6858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BDD</a:t>
            </a:r>
          </a:p>
        </p:txBody>
      </p:sp>
      <p:sp>
        <p:nvSpPr>
          <p:cNvPr id="56" name="Oval 55"/>
          <p:cNvSpPr/>
          <p:nvPr/>
        </p:nvSpPr>
        <p:spPr>
          <a:xfrm>
            <a:off x="5295900" y="4953000"/>
            <a:ext cx="6858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CI</a:t>
            </a:r>
          </a:p>
        </p:txBody>
      </p:sp>
      <p:sp>
        <p:nvSpPr>
          <p:cNvPr id="57" name="Oval 56"/>
          <p:cNvSpPr/>
          <p:nvPr/>
        </p:nvSpPr>
        <p:spPr>
          <a:xfrm>
            <a:off x="3833486" y="4800599"/>
            <a:ext cx="1073002" cy="57150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Burn-down</a:t>
            </a:r>
          </a:p>
        </p:txBody>
      </p:sp>
      <p:sp>
        <p:nvSpPr>
          <p:cNvPr id="58" name="Oval 57"/>
          <p:cNvSpPr/>
          <p:nvPr/>
        </p:nvSpPr>
        <p:spPr>
          <a:xfrm>
            <a:off x="3604886" y="3172444"/>
            <a:ext cx="1119514" cy="55267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Refactor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876800" y="4267200"/>
            <a:ext cx="7620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StandUps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906488" y="2394857"/>
            <a:ext cx="1143000" cy="67936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Sprint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Backlog</a:t>
            </a:r>
          </a:p>
        </p:txBody>
      </p:sp>
      <p:sp>
        <p:nvSpPr>
          <p:cNvPr id="63" name="Oval 62"/>
          <p:cNvSpPr/>
          <p:nvPr/>
        </p:nvSpPr>
        <p:spPr>
          <a:xfrm>
            <a:off x="2286000" y="5181600"/>
            <a:ext cx="9144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Feature Team</a:t>
            </a:r>
          </a:p>
        </p:txBody>
      </p:sp>
      <p:sp>
        <p:nvSpPr>
          <p:cNvPr id="64" name="Oval 63"/>
          <p:cNvSpPr/>
          <p:nvPr/>
        </p:nvSpPr>
        <p:spPr>
          <a:xfrm>
            <a:off x="3651332" y="2593768"/>
            <a:ext cx="13716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Pair Programming</a:t>
            </a:r>
          </a:p>
        </p:txBody>
      </p:sp>
      <p:cxnSp>
        <p:nvCxnSpPr>
          <p:cNvPr id="75" name="Straight Connector 74"/>
          <p:cNvCxnSpPr/>
          <p:nvPr/>
        </p:nvCxnSpPr>
        <p:spPr>
          <a:xfrm rot="5400000">
            <a:off x="5639594" y="3505200"/>
            <a:ext cx="54864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382000" y="1439883"/>
            <a:ext cx="2209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敏捷到底是啥？</a:t>
            </a:r>
            <a:endParaRPr lang="en-US" altLang="zh-CN" dirty="0"/>
          </a:p>
          <a:p>
            <a:r>
              <a:rPr lang="zh-CN" altLang="en-US" dirty="0"/>
              <a:t>有很多术语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软件项目如果不用敏捷就不行么？</a:t>
            </a:r>
            <a:endParaRPr lang="en-US" altLang="zh-CN" dirty="0"/>
          </a:p>
          <a:p>
            <a:r>
              <a:rPr lang="zh-CN" altLang="en-US" dirty="0"/>
              <a:t>必须用全套敏捷服务么？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敏捷的方法论到底开发出来了什么伟大的软件？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564086" y="3725123"/>
            <a:ext cx="1066799" cy="5312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Extract Activities</a:t>
            </a:r>
          </a:p>
        </p:txBody>
      </p:sp>
      <p:sp>
        <p:nvSpPr>
          <p:cNvPr id="62" name="Oval 61"/>
          <p:cNvSpPr/>
          <p:nvPr/>
        </p:nvSpPr>
        <p:spPr>
          <a:xfrm>
            <a:off x="2819398" y="2057400"/>
            <a:ext cx="9144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Domain Model</a:t>
            </a:r>
          </a:p>
        </p:txBody>
      </p:sp>
    </p:spTree>
    <p:extLst>
      <p:ext uri="{BB962C8B-B14F-4D97-AF65-F5344CB8AC3E}">
        <p14:creationId xmlns:p14="http://schemas.microsoft.com/office/powerpoint/2010/main" val="416517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冲刺期间的交流和管理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/>
            <a:r>
              <a:rPr lang="zh-CN" altLang="en-US" dirty="0"/>
              <a:t>团队通过每日例会（</a:t>
            </a:r>
            <a:r>
              <a:rPr lang="en-US" dirty="0"/>
              <a:t>Scrum Meeting</a:t>
            </a:r>
            <a:r>
              <a:rPr lang="zh-CN" altLang="en-US" dirty="0"/>
              <a:t>）来面对面的交流，团队成员大多站着开会， 所以又称每日</a:t>
            </a:r>
            <a:r>
              <a:rPr lang="zh-CN" altLang="en-US" b="1" dirty="0"/>
              <a:t>立</a:t>
            </a:r>
            <a:r>
              <a:rPr lang="zh-CN" altLang="en-US" dirty="0"/>
              <a:t>会：</a:t>
            </a:r>
            <a:endParaRPr lang="en-US" dirty="0"/>
          </a:p>
          <a:p>
            <a:pPr lvl="1" eaLnBrk="0" hangingPunct="0"/>
            <a:r>
              <a:rPr lang="zh-CN" altLang="en-US" dirty="0"/>
              <a:t>我昨天做了啥 </a:t>
            </a:r>
            <a:endParaRPr lang="en-US" altLang="zh-CN" dirty="0"/>
          </a:p>
          <a:p>
            <a:pPr lvl="1" eaLnBrk="0" hangingPunct="0"/>
            <a:r>
              <a:rPr lang="zh-CN" altLang="en-US" dirty="0"/>
              <a:t>我今天要做啥 </a:t>
            </a:r>
            <a:endParaRPr lang="en-US" altLang="zh-CN" dirty="0"/>
          </a:p>
          <a:p>
            <a:pPr lvl="1" eaLnBrk="0" hangingPunct="0"/>
            <a:r>
              <a:rPr lang="zh-CN" altLang="en-US" dirty="0"/>
              <a:t>我碰到了哪些问题</a:t>
            </a:r>
            <a:endParaRPr lang="en-US" dirty="0"/>
          </a:p>
          <a:p>
            <a:pPr marL="118872" indent="0" eaLnBrk="0" hangingPunct="0">
              <a:buNone/>
            </a:pPr>
            <a:endParaRPr lang="en-US" dirty="0"/>
          </a:p>
          <a:p>
            <a:pPr eaLnBrk="0" hangingPunct="0"/>
            <a:r>
              <a:rPr lang="zh-CN" altLang="en-US" dirty="0"/>
              <a:t>每日立会强迫每个人向同伴报告进度，迫使大家把问题摆在明面上。</a:t>
            </a:r>
            <a:endParaRPr lang="en-US" altLang="zh-CN" dirty="0"/>
          </a:p>
          <a:p>
            <a:pPr eaLnBrk="0" hangingPunct="0"/>
            <a:r>
              <a:rPr lang="zh-CN" altLang="en-US" dirty="0"/>
              <a:t>同时团队要启动每 日构建，让大家每天都能看到一个逐渐完善的版本。</a:t>
            </a:r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91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冲刺期间的交流和管理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/>
              <a:t>SCRUM Master </a:t>
            </a:r>
            <a:r>
              <a:rPr lang="zh-CN" altLang="en-US" dirty="0"/>
              <a:t>根据项目的情况，用简明的图表展现整个项目的进度 </a:t>
            </a:r>
            <a:r>
              <a:rPr lang="en-US" altLang="zh-CN" dirty="0"/>
              <a:t>– </a:t>
            </a:r>
            <a:r>
              <a:rPr lang="zh-CN" altLang="en-US" dirty="0"/>
              <a:t>燃尽图；看板</a:t>
            </a:r>
            <a:endParaRPr lang="en-US" altLang="zh-CN" dirty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altLang="zh-CN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200401"/>
            <a:ext cx="4712018" cy="3062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38" y="3637597"/>
            <a:ext cx="3090863" cy="21885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916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燃尽图的速度 </a:t>
            </a:r>
            <a:r>
              <a:rPr lang="en-US" altLang="zh-CN" dirty="0"/>
              <a:t>– </a:t>
            </a:r>
            <a:r>
              <a:rPr lang="zh-CN" altLang="en-US" dirty="0"/>
              <a:t>未必是直线</a:t>
            </a:r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50" y="2144895"/>
            <a:ext cx="63627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01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B4A5-A7C6-49CC-B76A-7E0E549B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一定要定义好：什么是做完了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2D54B7-433B-4817-923E-D512359D3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09440" y="1825625"/>
            <a:ext cx="56556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05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冲刺期间的交流和管理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冲刺阶段是时间驱动的（</a:t>
            </a:r>
            <a:r>
              <a:rPr lang="en-US" dirty="0"/>
              <a:t>Time-boxed</a:t>
            </a:r>
            <a:r>
              <a:rPr lang="zh-CN" altLang="en-US" dirty="0"/>
              <a:t>），时间一到就结束。</a:t>
            </a:r>
            <a:endParaRPr lang="en-US" altLang="zh-CN" dirty="0"/>
          </a:p>
          <a:p>
            <a:r>
              <a:rPr lang="zh-CN" altLang="en-US" dirty="0"/>
              <a:t>在冲刺期间不能改变任务（</a:t>
            </a:r>
            <a:r>
              <a:rPr lang="en-US" altLang="zh-CN" dirty="0"/>
              <a:t>backlog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每天团队内部面对面交流</a:t>
            </a:r>
            <a:endParaRPr lang="en-US" altLang="zh-CN" dirty="0"/>
          </a:p>
          <a:p>
            <a:r>
              <a:rPr lang="zh-CN" altLang="en-US" dirty="0"/>
              <a:t>团队和外部只有一个交流通道 （</a:t>
            </a:r>
            <a:r>
              <a:rPr lang="en-US" altLang="zh-CN" dirty="0"/>
              <a:t>scrum master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68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敏捷的团队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敏捷对团队的要求很简单：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自主管理（</a:t>
            </a:r>
            <a:r>
              <a:rPr lang="en-US" altLang="zh-CN" dirty="0"/>
              <a:t>Self-managing</a:t>
            </a:r>
            <a:r>
              <a:rPr lang="zh-CN" altLang="en-US" dirty="0"/>
              <a:t>）、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自我组织（</a:t>
            </a:r>
            <a:r>
              <a:rPr lang="en-US" altLang="zh-CN" dirty="0"/>
              <a:t>Self-organizing</a:t>
            </a:r>
            <a:r>
              <a:rPr lang="zh-CN" altLang="en-US" dirty="0"/>
              <a:t>）、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多功能 型（</a:t>
            </a:r>
            <a:r>
              <a:rPr lang="en-US" altLang="zh-CN" dirty="0"/>
              <a:t>Cross-functional</a:t>
            </a:r>
            <a:r>
              <a:rPr lang="zh-CN" altLang="en-US" dirty="0"/>
              <a:t>）。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b="1" dirty="0"/>
              <a:t>自主管理：</a:t>
            </a:r>
            <a:r>
              <a:rPr lang="zh-CN" altLang="en-US" dirty="0"/>
              <a:t>以前领导布置了任务，我们实现就可以了，现在要自己挑选任务；每次 </a:t>
            </a:r>
            <a:r>
              <a:rPr lang="en-US" altLang="zh-CN" dirty="0"/>
              <a:t>Sprint </a:t>
            </a:r>
            <a:r>
              <a:rPr lang="zh-CN" altLang="en-US" dirty="0"/>
              <a:t>结束之后，还要总结不足，提出改进，并且自己要实施这些改进。“自主管理” 不等于“没有管理”。 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b="1" dirty="0"/>
              <a:t>自我组织：</a:t>
            </a:r>
            <a:r>
              <a:rPr lang="zh-CN" altLang="en-US" dirty="0"/>
              <a:t>以前做好自己的事情就好了，安心下班。现在每个人要联合起来对项目负责， 有人工作落后了还要帮助他改进，项目缺少某类资源还要自己顶上去。 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b="1" dirty="0"/>
              <a:t>多功能型：</a:t>
            </a:r>
            <a:r>
              <a:rPr lang="zh-CN" altLang="en-US" dirty="0"/>
              <a:t>以前规格说明书由</a:t>
            </a:r>
            <a:r>
              <a:rPr lang="en-US" altLang="zh-CN" dirty="0"/>
              <a:t>PM</a:t>
            </a:r>
            <a:r>
              <a:rPr lang="zh-CN" altLang="en-US" dirty="0"/>
              <a:t>来写，测试由测试人员来做，现在每个人都全面负责， 自己搞定规格说明书，和别人沟通，同时自己搞定测试。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74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万能的敏捷</a:t>
            </a:r>
            <a:r>
              <a:rPr lang="en-US" altLang="zh-CN" dirty="0"/>
              <a:t>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75192"/>
            <a:ext cx="5943600" cy="462560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b="0" dirty="0"/>
              <a:t>项目的期限不能改动；敏捷能帮我早日完成任务</a:t>
            </a:r>
            <a:r>
              <a:rPr lang="en-US" altLang="zh-CN" b="0" dirty="0"/>
              <a:t>?     </a:t>
            </a:r>
          </a:p>
          <a:p>
            <a:pPr lvl="1">
              <a:lnSpc>
                <a:spcPct val="120000"/>
              </a:lnSpc>
            </a:pPr>
            <a:r>
              <a:rPr lang="zh-CN" altLang="en-US" b="0" dirty="0"/>
              <a:t>回答</a:t>
            </a:r>
            <a:r>
              <a:rPr lang="en-US" altLang="zh-CN" b="0" dirty="0"/>
              <a:t>:  </a:t>
            </a:r>
            <a:r>
              <a:rPr lang="zh-CN" altLang="en-US" b="0" dirty="0"/>
              <a:t>敏捷不是万能。 敏捷的方法能</a:t>
            </a:r>
            <a:r>
              <a:rPr lang="zh-CN" altLang="en-US" dirty="0"/>
              <a:t>帮助你更早地知道你是否能如期完成任务。仅此而已。 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b="0" dirty="0"/>
              <a:t>敏捷的方法（迭代的方式）能帮你尽快让用户看到项目的（部分）价值。 </a:t>
            </a:r>
            <a:endParaRPr lang="en-US" altLang="zh-CN" b="0" dirty="0"/>
          </a:p>
          <a:p>
            <a:pPr lvl="1">
              <a:lnSpc>
                <a:spcPct val="120000"/>
              </a:lnSpc>
            </a:pPr>
            <a:r>
              <a:rPr lang="zh-CN" altLang="en-US" b="0" dirty="0"/>
              <a:t>当你尽早交付（部分）价值的时候， 也许用户对你目前交付的东西已经很满意了，这样你就不用再花时间来实现其他计划中的事情。  </a:t>
            </a:r>
            <a:endParaRPr lang="en-US" altLang="zh-CN" b="0" dirty="0"/>
          </a:p>
          <a:p>
            <a:pPr lvl="1">
              <a:lnSpc>
                <a:spcPct val="120000"/>
              </a:lnSpc>
            </a:pPr>
            <a:r>
              <a:rPr lang="zh-CN" altLang="en-US" b="0" dirty="0"/>
              <a:t>另一种可能是， 用户看到了（部分）系统，他们对整个需求有了新的认识，这样你就可以实现他们新的需求，而不用再浪费时间</a:t>
            </a:r>
            <a:r>
              <a:rPr lang="en-US" altLang="zh-CN" b="0" dirty="0"/>
              <a:t>.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时间 </a:t>
            </a:r>
            <a:r>
              <a:rPr lang="en-US" altLang="zh-CN" dirty="0"/>
              <a:t>/ </a:t>
            </a:r>
            <a:r>
              <a:rPr lang="zh-CN" altLang="en-US" dirty="0"/>
              <a:t>资源 </a:t>
            </a:r>
            <a:r>
              <a:rPr lang="en-US" altLang="zh-CN" dirty="0"/>
              <a:t>/ </a:t>
            </a:r>
            <a:r>
              <a:rPr lang="zh-CN" altLang="en-US" dirty="0"/>
              <a:t>质量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快 </a:t>
            </a:r>
            <a:r>
              <a:rPr lang="en-US" altLang="zh-CN" dirty="0"/>
              <a:t>/ </a:t>
            </a:r>
            <a:r>
              <a:rPr lang="zh-CN" altLang="en-US" dirty="0"/>
              <a:t>便宜 </a:t>
            </a:r>
            <a:r>
              <a:rPr lang="en-US" altLang="zh-CN" dirty="0"/>
              <a:t>/ </a:t>
            </a:r>
            <a:r>
              <a:rPr lang="zh-CN" altLang="en-US" dirty="0"/>
              <a:t>好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66FF37-16A5-4E90-A630-CDB0DFEE1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929682"/>
            <a:ext cx="5238124" cy="167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03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敏捷 和 </a:t>
            </a:r>
            <a:r>
              <a:rPr lang="en-US" altLang="zh-CN" dirty="0"/>
              <a:t>PDCA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/>
            <a:r>
              <a:rPr lang="zh-CN" altLang="en-US" dirty="0"/>
              <a:t>它与质量控制理论的模型如经典的 戴明 环（</a:t>
            </a:r>
            <a:r>
              <a:rPr lang="en-US" dirty="0"/>
              <a:t>Plan-Do-Check-Act/ Adjust</a:t>
            </a:r>
            <a:r>
              <a:rPr lang="zh-CN" altLang="en-US" dirty="0"/>
              <a:t>，</a:t>
            </a:r>
            <a:r>
              <a:rPr lang="en-US" dirty="0"/>
              <a:t>PDCA</a:t>
            </a:r>
            <a:r>
              <a:rPr lang="zh-CN" altLang="en-US" dirty="0"/>
              <a:t>）没什么太大区别。</a:t>
            </a:r>
            <a:r>
              <a:rPr lang="en-US" dirty="0"/>
              <a:t> </a:t>
            </a:r>
          </a:p>
          <a:p>
            <a:r>
              <a:rPr lang="zh-CN" altLang="en-US" dirty="0"/>
              <a:t>在迭代开始时，团队审视摆在他们面前的任务，选择他们认为可以在迭代期间 完成的那些任务（</a:t>
            </a:r>
            <a:r>
              <a:rPr lang="en-US" b="1" dirty="0"/>
              <a:t>Plan</a:t>
            </a:r>
            <a:r>
              <a:rPr lang="zh-CN" altLang="en-US" dirty="0"/>
              <a:t>）。然后团队独立地尽最大努力完成这些任务（</a:t>
            </a:r>
            <a:r>
              <a:rPr lang="en-US" b="1" dirty="0"/>
              <a:t>Do</a:t>
            </a:r>
            <a:r>
              <a:rPr lang="zh-CN" altLang="en-US" dirty="0"/>
              <a:t>）。 在迭代结束时，团队给利益关系人展示成果（</a:t>
            </a:r>
            <a:r>
              <a:rPr lang="en-US" b="1" dirty="0"/>
              <a:t>Check</a:t>
            </a:r>
            <a:r>
              <a:rPr lang="zh-CN" altLang="en-US" dirty="0"/>
              <a:t>），并对开发流程进行调 整（</a:t>
            </a:r>
            <a:r>
              <a:rPr lang="en-US" b="1" dirty="0"/>
              <a:t>Act/Adjust</a:t>
            </a:r>
            <a:r>
              <a:rPr lang="zh-CN" altLang="en-US" dirty="0"/>
              <a:t>）。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743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敏捷在实践中的教训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0" hangingPunct="0">
              <a:lnSpc>
                <a:spcPct val="110000"/>
              </a:lnSpc>
            </a:pPr>
            <a:r>
              <a:rPr lang="zh-CN" altLang="en-US" sz="2800" dirty="0"/>
              <a:t>敏捷宣言表明的是一些优先级，不必当作圣旨或者教条来争论。</a:t>
            </a:r>
            <a:endParaRPr lang="en-US" sz="2800" dirty="0"/>
          </a:p>
          <a:p>
            <a:pPr eaLnBrk="0" hangingPunct="0">
              <a:lnSpc>
                <a:spcPct val="110000"/>
              </a:lnSpc>
            </a:pPr>
            <a:r>
              <a:rPr lang="en-US" sz="2800" dirty="0"/>
              <a:t>Scrum Master </a:t>
            </a:r>
            <a:r>
              <a:rPr lang="zh-CN" altLang="en-US" sz="2800" dirty="0"/>
              <a:t>不是一个官，而是一个没有行政权力的沟通者，就像微软 的 </a:t>
            </a:r>
            <a:r>
              <a:rPr lang="en-US" sz="2800" dirty="0"/>
              <a:t>PM </a:t>
            </a:r>
            <a:r>
              <a:rPr lang="zh-CN" altLang="en-US" sz="2800" dirty="0"/>
              <a:t>那样。他 </a:t>
            </a:r>
            <a:r>
              <a:rPr lang="en-US" sz="2800" dirty="0"/>
              <a:t>/ </a:t>
            </a:r>
            <a:r>
              <a:rPr lang="zh-CN" altLang="en-US" sz="2800" dirty="0"/>
              <a:t>她同时还要在团队中做具体的工作。</a:t>
            </a:r>
            <a:endParaRPr lang="en-US" sz="2800" dirty="0"/>
          </a:p>
          <a:p>
            <a:pPr eaLnBrk="0" hangingPunct="0">
              <a:lnSpc>
                <a:spcPct val="110000"/>
              </a:lnSpc>
            </a:pPr>
            <a:r>
              <a:rPr lang="zh-CN" altLang="en-US" sz="2800" dirty="0"/>
              <a:t>一些项目需要很多暗箱操作和政治角力才能搞定，</a:t>
            </a:r>
            <a:r>
              <a:rPr lang="en-US" sz="2800" dirty="0"/>
              <a:t>Scrum </a:t>
            </a:r>
            <a:r>
              <a:rPr lang="zh-CN" altLang="en-US" sz="2800" dirty="0"/>
              <a:t>会把这些矛盾 都摆到明处。这有好处，也有风险。</a:t>
            </a:r>
            <a:endParaRPr lang="en-US" sz="2800" dirty="0"/>
          </a:p>
          <a:p>
            <a:pPr eaLnBrk="0" hangingPunct="0">
              <a:lnSpc>
                <a:spcPct val="110000"/>
              </a:lnSpc>
            </a:pPr>
            <a:r>
              <a:rPr lang="zh-CN" altLang="en-US" sz="2800" dirty="0"/>
              <a:t>在复杂的项目里，要让一线团队成员做决定。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3928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敏捷在实践中的教训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dirty="0"/>
              <a:t>创业团队其实经常是运行在 </a:t>
            </a:r>
            <a:r>
              <a:rPr lang="en-US" dirty="0"/>
              <a:t>Scrum </a:t>
            </a:r>
            <a:r>
              <a:rPr lang="zh-CN" altLang="en-US" dirty="0"/>
              <a:t>的模式中</a:t>
            </a:r>
            <a:endParaRPr lang="en-US" altLang="zh-CN" dirty="0"/>
          </a:p>
          <a:p>
            <a:pPr lvl="1" eaLnBrk="0" hangingPunct="0">
              <a:lnSpc>
                <a:spcPct val="120000"/>
              </a:lnSpc>
            </a:pPr>
            <a:r>
              <a:rPr lang="zh-CN" altLang="en-US" dirty="0"/>
              <a:t>只不过大家太忙， 没工夫论证自己到底有多么 </a:t>
            </a:r>
            <a:r>
              <a:rPr lang="en-US" dirty="0"/>
              <a:t>Scrum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dirty="0"/>
              <a:t>在 </a:t>
            </a:r>
            <a:r>
              <a:rPr lang="en-US" dirty="0"/>
              <a:t>Scrum </a:t>
            </a:r>
            <a:r>
              <a:rPr lang="zh-CN" altLang="en-US" dirty="0"/>
              <a:t>计划阶段的估计不是一个“合同”，领导们不要把它当成一个 合同。估计总是不准的。坚持短期的 </a:t>
            </a:r>
            <a:r>
              <a:rPr lang="en-US" dirty="0"/>
              <a:t>Sprint</a:t>
            </a:r>
            <a:r>
              <a:rPr lang="zh-CN" altLang="en-US" dirty="0"/>
              <a:t>，这样即使不准的估计也不会有大的损害。</a:t>
            </a:r>
            <a:endParaRPr lang="en-US" dirty="0"/>
          </a:p>
          <a:p>
            <a:pPr eaLnBrk="0" hangingPunct="0">
              <a:lnSpc>
                <a:spcPct val="120000"/>
              </a:lnSpc>
            </a:pPr>
            <a:r>
              <a:rPr lang="zh-CN" altLang="en-US" dirty="0"/>
              <a:t>不要和管理层谈“流程”，他们只关心“结果”。</a:t>
            </a:r>
            <a:endParaRPr lang="en-US" dirty="0"/>
          </a:p>
          <a:p>
            <a:pPr eaLnBrk="0" hangingPunct="0">
              <a:lnSpc>
                <a:spcPct val="120000"/>
              </a:lnSpc>
            </a:pPr>
            <a:r>
              <a:rPr lang="zh-CN" altLang="en-US" dirty="0"/>
              <a:t>在大型团队、跨地区的团队，或者复杂项目中，</a:t>
            </a:r>
            <a:r>
              <a:rPr lang="en-US" dirty="0"/>
              <a:t>Scrum </a:t>
            </a:r>
            <a:r>
              <a:rPr lang="zh-CN" altLang="en-US" dirty="0"/>
              <a:t>并没有非常完美 的答案，</a:t>
            </a:r>
            <a:r>
              <a:rPr lang="en-US" dirty="0"/>
              <a:t>Scrum </a:t>
            </a:r>
            <a:r>
              <a:rPr lang="zh-CN" altLang="en-US" dirty="0"/>
              <a:t>的创始人也承认这一点 。</a:t>
            </a:r>
            <a:endParaRPr lang="en-US" dirty="0"/>
          </a:p>
          <a:p>
            <a:pPr marL="118872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8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 59"/>
          <p:cNvSpPr/>
          <p:nvPr/>
        </p:nvSpPr>
        <p:spPr>
          <a:xfrm>
            <a:off x="2971800" y="4724400"/>
            <a:ext cx="1117600" cy="6477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Feature List / Product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Backlog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490" y="189464"/>
            <a:ext cx="7024744" cy="496336"/>
          </a:xfrm>
        </p:spPr>
        <p:txBody>
          <a:bodyPr>
            <a:normAutofit/>
          </a:bodyPr>
          <a:lstStyle/>
          <a:p>
            <a:r>
              <a:rPr lang="en-US" sz="2900" dirty="0"/>
              <a:t>What is Agile?</a:t>
            </a:r>
          </a:p>
        </p:txBody>
      </p:sp>
      <p:cxnSp>
        <p:nvCxnSpPr>
          <p:cNvPr id="41" name="Straight Connector 40"/>
          <p:cNvCxnSpPr>
            <a:stCxn id="49" idx="4"/>
            <a:endCxn id="56" idx="0"/>
          </p:cNvCxnSpPr>
          <p:nvPr/>
        </p:nvCxnSpPr>
        <p:spPr>
          <a:xfrm flipH="1">
            <a:off x="6591300" y="3505200"/>
            <a:ext cx="495300" cy="990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7" idx="4"/>
            <a:endCxn id="56" idx="0"/>
          </p:cNvCxnSpPr>
          <p:nvPr/>
        </p:nvCxnSpPr>
        <p:spPr>
          <a:xfrm>
            <a:off x="5588000" y="3505200"/>
            <a:ext cx="1003300" cy="990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7" idx="4"/>
            <a:endCxn id="58" idx="0"/>
          </p:cNvCxnSpPr>
          <p:nvPr/>
        </p:nvCxnSpPr>
        <p:spPr>
          <a:xfrm>
            <a:off x="5588000" y="3505200"/>
            <a:ext cx="1384300" cy="22098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6" idx="4"/>
            <a:endCxn id="61" idx="0"/>
          </p:cNvCxnSpPr>
          <p:nvPr/>
        </p:nvCxnSpPr>
        <p:spPr>
          <a:xfrm>
            <a:off x="4089400" y="3505200"/>
            <a:ext cx="635000" cy="16764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657600" y="1524000"/>
            <a:ext cx="24384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Agile</a:t>
            </a:r>
          </a:p>
        </p:txBody>
      </p:sp>
      <p:sp>
        <p:nvSpPr>
          <p:cNvPr id="46" name="Oval 45"/>
          <p:cNvSpPr/>
          <p:nvPr/>
        </p:nvSpPr>
        <p:spPr>
          <a:xfrm>
            <a:off x="3556000" y="2971800"/>
            <a:ext cx="1066800" cy="533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Scrum</a:t>
            </a:r>
          </a:p>
        </p:txBody>
      </p:sp>
      <p:sp>
        <p:nvSpPr>
          <p:cNvPr id="47" name="Oval 46"/>
          <p:cNvSpPr/>
          <p:nvPr/>
        </p:nvSpPr>
        <p:spPr>
          <a:xfrm>
            <a:off x="5054600" y="2971800"/>
            <a:ext cx="1066800" cy="533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XP</a:t>
            </a:r>
          </a:p>
        </p:txBody>
      </p:sp>
      <p:sp>
        <p:nvSpPr>
          <p:cNvPr id="48" name="Oval 47"/>
          <p:cNvSpPr/>
          <p:nvPr/>
        </p:nvSpPr>
        <p:spPr>
          <a:xfrm>
            <a:off x="2057400" y="2971800"/>
            <a:ext cx="1066800" cy="533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FDD</a:t>
            </a:r>
          </a:p>
        </p:txBody>
      </p:sp>
      <p:sp>
        <p:nvSpPr>
          <p:cNvPr id="49" name="Oval 48"/>
          <p:cNvSpPr/>
          <p:nvPr/>
        </p:nvSpPr>
        <p:spPr>
          <a:xfrm>
            <a:off x="6553200" y="2971800"/>
            <a:ext cx="1066800" cy="533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Others</a:t>
            </a:r>
          </a:p>
        </p:txBody>
      </p:sp>
      <p:cxnSp>
        <p:nvCxnSpPr>
          <p:cNvPr id="50" name="Straight Connector 49"/>
          <p:cNvCxnSpPr>
            <a:endCxn id="48" idx="7"/>
          </p:cNvCxnSpPr>
          <p:nvPr/>
        </p:nvCxnSpPr>
        <p:spPr>
          <a:xfrm flipH="1">
            <a:off x="2967971" y="2209801"/>
            <a:ext cx="1894214" cy="84011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5" idx="4"/>
            <a:endCxn id="46" idx="0"/>
          </p:cNvCxnSpPr>
          <p:nvPr/>
        </p:nvCxnSpPr>
        <p:spPr>
          <a:xfrm flipH="1">
            <a:off x="4089400" y="2209800"/>
            <a:ext cx="787400" cy="76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5" idx="4"/>
            <a:endCxn id="47" idx="0"/>
          </p:cNvCxnSpPr>
          <p:nvPr/>
        </p:nvCxnSpPr>
        <p:spPr>
          <a:xfrm>
            <a:off x="4876800" y="2209800"/>
            <a:ext cx="711200" cy="76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5" idx="4"/>
            <a:endCxn id="49" idx="1"/>
          </p:cNvCxnSpPr>
          <p:nvPr/>
        </p:nvCxnSpPr>
        <p:spPr>
          <a:xfrm>
            <a:off x="4876801" y="2209801"/>
            <a:ext cx="1832629" cy="84011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391400" y="4724400"/>
            <a:ext cx="6858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TDD</a:t>
            </a:r>
          </a:p>
        </p:txBody>
      </p:sp>
      <p:sp>
        <p:nvSpPr>
          <p:cNvPr id="55" name="Oval 54"/>
          <p:cNvSpPr/>
          <p:nvPr/>
        </p:nvSpPr>
        <p:spPr>
          <a:xfrm>
            <a:off x="6705600" y="4953000"/>
            <a:ext cx="6858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BDD</a:t>
            </a:r>
          </a:p>
        </p:txBody>
      </p:sp>
      <p:sp>
        <p:nvSpPr>
          <p:cNvPr id="56" name="Oval 55"/>
          <p:cNvSpPr/>
          <p:nvPr/>
        </p:nvSpPr>
        <p:spPr>
          <a:xfrm>
            <a:off x="6248400" y="4495800"/>
            <a:ext cx="6858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CI</a:t>
            </a:r>
          </a:p>
        </p:txBody>
      </p:sp>
      <p:sp>
        <p:nvSpPr>
          <p:cNvPr id="57" name="Oval 56"/>
          <p:cNvSpPr/>
          <p:nvPr/>
        </p:nvSpPr>
        <p:spPr>
          <a:xfrm>
            <a:off x="3833486" y="4800599"/>
            <a:ext cx="7620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Burn-down</a:t>
            </a:r>
          </a:p>
        </p:txBody>
      </p:sp>
      <p:sp>
        <p:nvSpPr>
          <p:cNvPr id="58" name="Oval 57"/>
          <p:cNvSpPr/>
          <p:nvPr/>
        </p:nvSpPr>
        <p:spPr>
          <a:xfrm>
            <a:off x="6477000" y="5715000"/>
            <a:ext cx="9906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Refactor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876800" y="4267200"/>
            <a:ext cx="7620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StandUps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267200" y="5181600"/>
            <a:ext cx="9144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Sprint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Backlog</a:t>
            </a:r>
          </a:p>
        </p:txBody>
      </p:sp>
      <p:sp>
        <p:nvSpPr>
          <p:cNvPr id="63" name="Oval 62"/>
          <p:cNvSpPr/>
          <p:nvPr/>
        </p:nvSpPr>
        <p:spPr>
          <a:xfrm>
            <a:off x="2286000" y="5181600"/>
            <a:ext cx="9144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Feature Team</a:t>
            </a:r>
          </a:p>
        </p:txBody>
      </p:sp>
      <p:sp>
        <p:nvSpPr>
          <p:cNvPr id="64" name="Oval 63"/>
          <p:cNvSpPr/>
          <p:nvPr/>
        </p:nvSpPr>
        <p:spPr>
          <a:xfrm>
            <a:off x="4953000" y="4800600"/>
            <a:ext cx="13716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Pair Programming</a:t>
            </a:r>
          </a:p>
        </p:txBody>
      </p:sp>
      <p:cxnSp>
        <p:nvCxnSpPr>
          <p:cNvPr id="65" name="Straight Connector 64"/>
          <p:cNvCxnSpPr>
            <a:stCxn id="48" idx="4"/>
            <a:endCxn id="62" idx="0"/>
          </p:cNvCxnSpPr>
          <p:nvPr/>
        </p:nvCxnSpPr>
        <p:spPr>
          <a:xfrm rot="5400000">
            <a:off x="1790700" y="3848100"/>
            <a:ext cx="1143000" cy="457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3" idx="0"/>
            <a:endCxn id="48" idx="4"/>
          </p:cNvCxnSpPr>
          <p:nvPr/>
        </p:nvCxnSpPr>
        <p:spPr>
          <a:xfrm rot="16200000" flipV="1">
            <a:off x="1828800" y="4267200"/>
            <a:ext cx="1676400" cy="1524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0" idx="0"/>
            <a:endCxn id="48" idx="4"/>
          </p:cNvCxnSpPr>
          <p:nvPr/>
        </p:nvCxnSpPr>
        <p:spPr>
          <a:xfrm flipH="1" flipV="1">
            <a:off x="2590800" y="3505200"/>
            <a:ext cx="939800" cy="1219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6" idx="4"/>
            <a:endCxn id="60" idx="0"/>
          </p:cNvCxnSpPr>
          <p:nvPr/>
        </p:nvCxnSpPr>
        <p:spPr>
          <a:xfrm flipH="1">
            <a:off x="3530600" y="3505200"/>
            <a:ext cx="558800" cy="1219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6" idx="4"/>
            <a:endCxn id="57" idx="0"/>
          </p:cNvCxnSpPr>
          <p:nvPr/>
        </p:nvCxnSpPr>
        <p:spPr>
          <a:xfrm>
            <a:off x="4089400" y="3505201"/>
            <a:ext cx="125086" cy="129539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6" idx="4"/>
            <a:endCxn id="59" idx="0"/>
          </p:cNvCxnSpPr>
          <p:nvPr/>
        </p:nvCxnSpPr>
        <p:spPr>
          <a:xfrm>
            <a:off x="4089400" y="3505200"/>
            <a:ext cx="1168400" cy="76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7" idx="4"/>
            <a:endCxn id="59" idx="0"/>
          </p:cNvCxnSpPr>
          <p:nvPr/>
        </p:nvCxnSpPr>
        <p:spPr>
          <a:xfrm rot="5400000">
            <a:off x="5041900" y="3721100"/>
            <a:ext cx="762000" cy="330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9" idx="5"/>
            <a:endCxn id="54" idx="0"/>
          </p:cNvCxnSpPr>
          <p:nvPr/>
        </p:nvCxnSpPr>
        <p:spPr>
          <a:xfrm>
            <a:off x="7463772" y="3427086"/>
            <a:ext cx="270529" cy="129731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7" idx="4"/>
            <a:endCxn id="64" idx="0"/>
          </p:cNvCxnSpPr>
          <p:nvPr/>
        </p:nvCxnSpPr>
        <p:spPr>
          <a:xfrm>
            <a:off x="5588000" y="3505200"/>
            <a:ext cx="50800" cy="12954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9" idx="4"/>
            <a:endCxn id="55" idx="0"/>
          </p:cNvCxnSpPr>
          <p:nvPr/>
        </p:nvCxnSpPr>
        <p:spPr>
          <a:xfrm flipH="1">
            <a:off x="7048500" y="3505200"/>
            <a:ext cx="38100" cy="14478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>
            <a:off x="5639594" y="3505200"/>
            <a:ext cx="54864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382000" y="1439883"/>
            <a:ext cx="2209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敏捷是</a:t>
            </a:r>
            <a:endParaRPr lang="en-US" altLang="zh-CN" b="1" dirty="0"/>
          </a:p>
          <a:p>
            <a:r>
              <a:rPr lang="zh-CN" altLang="en-US" b="1" dirty="0"/>
              <a:t>一组软件开发思想的统称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以一组软件开发方法论为代表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具体体现为许多互相支援的概念，工具和实践经验</a:t>
            </a:r>
            <a:r>
              <a:rPr lang="en-US" dirty="0"/>
              <a:t>.</a:t>
            </a:r>
          </a:p>
        </p:txBody>
      </p:sp>
      <p:cxnSp>
        <p:nvCxnSpPr>
          <p:cNvPr id="77" name="Straight Connector 76"/>
          <p:cNvCxnSpPr>
            <a:stCxn id="54" idx="4"/>
            <a:endCxn id="58" idx="7"/>
          </p:cNvCxnSpPr>
          <p:nvPr/>
        </p:nvCxnSpPr>
        <p:spPr>
          <a:xfrm flipH="1">
            <a:off x="7322530" y="5105400"/>
            <a:ext cx="411770" cy="66539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524000" y="5336177"/>
            <a:ext cx="1066799" cy="5312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Extract Activities</a:t>
            </a:r>
          </a:p>
        </p:txBody>
      </p:sp>
      <p:cxnSp>
        <p:nvCxnSpPr>
          <p:cNvPr id="78" name="Straight Connector 77"/>
          <p:cNvCxnSpPr>
            <a:stCxn id="48" idx="4"/>
            <a:endCxn id="40" idx="0"/>
          </p:cNvCxnSpPr>
          <p:nvPr/>
        </p:nvCxnSpPr>
        <p:spPr>
          <a:xfrm flipH="1">
            <a:off x="2057400" y="3505200"/>
            <a:ext cx="533401" cy="183097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1676400" y="4648200"/>
            <a:ext cx="9144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Domain Model</a:t>
            </a:r>
          </a:p>
        </p:txBody>
      </p:sp>
    </p:spTree>
    <p:extLst>
      <p:ext uri="{BB962C8B-B14F-4D97-AF65-F5344CB8AC3E}">
        <p14:creationId xmlns:p14="http://schemas.microsoft.com/office/powerpoint/2010/main" val="3893534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409DC-4A3D-42ED-90F6-13A0C827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敏捷流程遇到的问题和解法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65327-795B-49DD-9B2D-BDB9215F4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8872" indent="0">
              <a:lnSpc>
                <a:spcPct val="120000"/>
              </a:lnSpc>
              <a:buNone/>
            </a:pPr>
            <a:r>
              <a:rPr lang="zh-CN" altLang="en-US" dirty="0"/>
              <a:t>同学们在做项目的过程中要解决：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Backlog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各个需求和任务之间是有种种复杂的依赖关系的，除了优先级之外，我们还要考虑相互的依赖 关系。怎样在计划（</a:t>
            </a:r>
            <a:r>
              <a:rPr lang="en-US" altLang="zh-CN" dirty="0"/>
              <a:t>Backlog</a:t>
            </a:r>
            <a:r>
              <a:rPr lang="zh-CN" altLang="en-US" dirty="0"/>
              <a:t>）中体现依赖关系呢？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在认领任务的时候，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如果团队成员都对某个任务不感兴趣，都不认领这个任务，怎么办？团队成员小飞想认领某个 任务</a:t>
            </a:r>
            <a:r>
              <a:rPr lang="en-US" altLang="zh-CN" dirty="0"/>
              <a:t>A</a:t>
            </a:r>
            <a:r>
              <a:rPr lang="zh-CN" altLang="en-US" dirty="0"/>
              <a:t>，但是</a:t>
            </a:r>
            <a:r>
              <a:rPr lang="en-US" altLang="zh-CN" dirty="0"/>
              <a:t>A</a:t>
            </a:r>
            <a:r>
              <a:rPr lang="zh-CN" altLang="en-US" dirty="0"/>
              <a:t>的实现要依赖于任务</a:t>
            </a:r>
            <a:r>
              <a:rPr lang="en-US" altLang="zh-CN" dirty="0"/>
              <a:t>B</a:t>
            </a:r>
            <a:r>
              <a:rPr lang="zh-CN" altLang="en-US" dirty="0"/>
              <a:t>，但是</a:t>
            </a:r>
            <a:r>
              <a:rPr lang="en-US" altLang="zh-CN" dirty="0"/>
              <a:t>B</a:t>
            </a:r>
            <a:r>
              <a:rPr lang="zh-CN" altLang="en-US" dirty="0"/>
              <a:t>没人认领，小飞也不具备足够的知识去完成</a:t>
            </a:r>
            <a:r>
              <a:rPr lang="en-US" altLang="zh-CN" dirty="0"/>
              <a:t>B</a:t>
            </a:r>
            <a:r>
              <a:rPr lang="zh-CN" altLang="en-US" dirty="0"/>
              <a:t>， 怎么办？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有些成员认领的任务很多，有些成员认领的任务很少，忙闲不均，怎么办？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每日例会流于形式</a:t>
            </a:r>
            <a:r>
              <a:rPr lang="en-US" altLang="zh-CN" dirty="0"/>
              <a:t>?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解决：一定要报告 “剩余多少时间”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不同大小的任务，在报告中都是一个点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解决：不允许有长于 </a:t>
            </a:r>
            <a:r>
              <a:rPr lang="en-US" altLang="zh-CN" dirty="0"/>
              <a:t>4 </a:t>
            </a:r>
            <a:r>
              <a:rPr lang="zh-CN" altLang="en-US" dirty="0"/>
              <a:t>小时的工作。要用</a:t>
            </a:r>
            <a:r>
              <a:rPr lang="en-US" altLang="zh-CN" dirty="0"/>
              <a:t>WBS </a:t>
            </a:r>
            <a:r>
              <a:rPr lang="zh-CN" altLang="en-US" dirty="0"/>
              <a:t>把长的工作分解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3900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38540-E567-44CC-98AA-1BF154F0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更细致的跟踪 </a:t>
            </a:r>
            <a:r>
              <a:rPr lang="en-US" altLang="zh-CN" dirty="0"/>
              <a:t>– </a:t>
            </a:r>
            <a:r>
              <a:rPr lang="zh-CN" altLang="en-US" dirty="0"/>
              <a:t>项目的</a:t>
            </a:r>
            <a:r>
              <a:rPr lang="en-US" altLang="zh-CN" dirty="0"/>
              <a:t>PM</a:t>
            </a:r>
            <a:r>
              <a:rPr lang="zh-CN" altLang="en-US" dirty="0"/>
              <a:t>每天更新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A4C05-93DC-4ED3-9C66-296271644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2"/>
            <a:ext cx="5410200" cy="462560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</a:rPr>
              <a:t>有三个每天跟踪的时间值：</a:t>
            </a:r>
          </a:p>
          <a:p>
            <a:r>
              <a:rPr lang="zh-CN" altLang="en-US" sz="2400" dirty="0">
                <a:latin typeface="+mn-ea"/>
              </a:rPr>
              <a:t>实际剩余时间（</a:t>
            </a:r>
            <a:r>
              <a:rPr lang="en-US" altLang="zh-CN" sz="2400" dirty="0">
                <a:latin typeface="+mn-ea"/>
              </a:rPr>
              <a:t>Remaining Hour</a:t>
            </a:r>
            <a:r>
              <a:rPr lang="zh-CN" altLang="en-US" sz="2400" dirty="0">
                <a:latin typeface="+mn-ea"/>
              </a:rPr>
              <a:t>）：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每个团队成员所有任务的剩余时间的总和。</a:t>
            </a:r>
            <a:endParaRPr lang="en-US" altLang="zh-CN" sz="20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预估剩余时间（</a:t>
            </a:r>
            <a:r>
              <a:rPr lang="en-US" altLang="zh-CN" sz="2400" dirty="0">
                <a:latin typeface="+mn-ea"/>
              </a:rPr>
              <a:t>Projected Remaining Hour</a:t>
            </a:r>
            <a:r>
              <a:rPr lang="zh-CN" altLang="en-US" sz="2400" dirty="0">
                <a:latin typeface="+mn-ea"/>
              </a:rPr>
              <a:t>）：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根据每个人每天的理论进度推算的剩余 时间。 </a:t>
            </a:r>
            <a:endParaRPr lang="en-US" altLang="zh-CN" sz="20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实际花费时间（</a:t>
            </a:r>
            <a:r>
              <a:rPr lang="en-US" altLang="zh-CN" sz="2400" dirty="0">
                <a:latin typeface="+mn-ea"/>
              </a:rPr>
              <a:t>Completed Hour</a:t>
            </a:r>
            <a:r>
              <a:rPr lang="zh-CN" altLang="en-US" sz="2400" dirty="0">
                <a:latin typeface="+mn-ea"/>
              </a:rPr>
              <a:t>）：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实际花费的时间。</a:t>
            </a:r>
            <a:endParaRPr lang="en-US" sz="2000" dirty="0">
              <a:latin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0C223C-1A5E-4C02-8D5A-278BB0F5A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1524000"/>
            <a:ext cx="4574704" cy="2362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0E891E-828F-4E58-8337-60CFA39C3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4165092"/>
            <a:ext cx="3962400" cy="233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106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6192-E970-4BDB-885C-53C2C8AE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敏捷碰到的问题和解法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09748-3F92-4706-9840-13DE39922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谁来做测试？测试如何敏捷地计划？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4642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BDD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再进一步：</a:t>
            </a:r>
            <a:r>
              <a:rPr lang="en-US" dirty="0"/>
              <a:t>Behavior Driven Development </a:t>
            </a:r>
            <a:r>
              <a:rPr lang="zh-CN" altLang="en-US" dirty="0"/>
              <a:t>（行为驱动的开发）</a:t>
            </a:r>
            <a:endParaRPr lang="en-US" altLang="zh-CN" dirty="0"/>
          </a:p>
          <a:p>
            <a:r>
              <a:rPr lang="zh-CN" altLang="en-US" dirty="0"/>
              <a:t>驱动原因：“</a:t>
            </a:r>
            <a:r>
              <a:rPr lang="en-US" b="1" dirty="0"/>
              <a:t>Above all BDD is a mechanism for fostering collaboration and discovery through examples.”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User story: “As a &lt;role&gt; I want &lt;feature&gt; so that I can &lt;benefit&gt;”.</a:t>
            </a:r>
          </a:p>
          <a:p>
            <a:endParaRPr lang="en-US" dirty="0"/>
          </a:p>
          <a:p>
            <a:r>
              <a:rPr lang="en-US" dirty="0"/>
              <a:t> BDD: “In order to &lt;realize benefit&gt; as a &lt;role&gt; I want &lt;feature&gt;.</a:t>
            </a:r>
          </a:p>
        </p:txBody>
      </p:sp>
    </p:spTree>
    <p:extLst>
      <p:ext uri="{BB962C8B-B14F-4D97-AF65-F5344CB8AC3E}">
        <p14:creationId xmlns:p14="http://schemas.microsoft.com/office/powerpoint/2010/main" val="2000092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altLang="zh-CN" dirty="0"/>
              <a:t>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dirty="0"/>
              <a:t>原则</a:t>
            </a:r>
            <a:endParaRPr lang="en-US" sz="1800" dirty="0"/>
          </a:p>
          <a:p>
            <a:r>
              <a:rPr lang="en-US" sz="1800" dirty="0"/>
              <a:t>Business and Technology </a:t>
            </a:r>
            <a:r>
              <a:rPr lang="en-US" altLang="zh-CN" sz="1800" dirty="0"/>
              <a:t>people </a:t>
            </a:r>
            <a:r>
              <a:rPr lang="en-US" sz="1800" dirty="0"/>
              <a:t>should refer to the same system in the same way</a:t>
            </a:r>
          </a:p>
          <a:p>
            <a:pPr lvl="1"/>
            <a:r>
              <a:rPr lang="zh-CN" altLang="en-US" sz="1800" dirty="0"/>
              <a:t>要用客户听得懂的语言</a:t>
            </a:r>
            <a:r>
              <a:rPr lang="en-US" altLang="zh-CN" sz="1800" dirty="0"/>
              <a:t>, </a:t>
            </a:r>
            <a:r>
              <a:rPr lang="zh-CN" altLang="en-US" sz="1800" dirty="0"/>
              <a:t>从用户的角度描述功能和系统</a:t>
            </a:r>
            <a:endParaRPr lang="en-US" sz="1800" dirty="0"/>
          </a:p>
          <a:p>
            <a:r>
              <a:rPr lang="en-US" sz="1800" dirty="0"/>
              <a:t>Any system should have an identified, verifiable value to the business </a:t>
            </a:r>
          </a:p>
          <a:p>
            <a:pPr lvl="1"/>
            <a:r>
              <a:rPr lang="zh-CN" altLang="en-US" sz="1800" dirty="0"/>
              <a:t>任何功能必须给顾客有明确的，可确认的价值</a:t>
            </a:r>
            <a:endParaRPr lang="en-US" sz="1800" dirty="0"/>
          </a:p>
          <a:p>
            <a:r>
              <a:rPr lang="en-US" sz="1800" dirty="0"/>
              <a:t>Up-front analysis, design and planning all have a diminishing return</a:t>
            </a:r>
          </a:p>
          <a:p>
            <a:pPr lvl="1"/>
            <a:r>
              <a:rPr lang="zh-CN" altLang="en-US" sz="1800" dirty="0"/>
              <a:t>事先的分析</a:t>
            </a:r>
            <a:r>
              <a:rPr lang="en-US" altLang="zh-CN" sz="1800" dirty="0"/>
              <a:t>, </a:t>
            </a:r>
            <a:r>
              <a:rPr lang="zh-CN" altLang="en-US" sz="1800" dirty="0"/>
              <a:t>设计和计划会过犹不及</a:t>
            </a:r>
            <a:endParaRPr lang="en-US" sz="1800" dirty="0"/>
          </a:p>
          <a:p>
            <a:pPr marL="118872" indent="0">
              <a:buNone/>
            </a:pPr>
            <a:endParaRPr lang="en-US" altLang="zh-CN" sz="1800" dirty="0"/>
          </a:p>
          <a:p>
            <a:pPr marL="118872" indent="0">
              <a:buNone/>
            </a:pPr>
            <a:r>
              <a:rPr lang="zh-CN" altLang="en-US" sz="2000" dirty="0"/>
              <a:t>反面例子</a:t>
            </a:r>
            <a:r>
              <a:rPr lang="en-US" sz="2000" dirty="0"/>
              <a:t>:  </a:t>
            </a:r>
          </a:p>
          <a:p>
            <a:r>
              <a:rPr lang="zh-CN" altLang="en-US" sz="2200" dirty="0"/>
              <a:t>设计一个用户会很少用到的功能</a:t>
            </a:r>
            <a:endParaRPr lang="en-US" altLang="zh-CN" sz="2200" dirty="0"/>
          </a:p>
          <a:p>
            <a:r>
              <a:rPr lang="zh-CN" altLang="en-US" sz="2200" dirty="0"/>
              <a:t>软件界面充斥了各种专业术语</a:t>
            </a:r>
            <a:endParaRPr lang="en-US" altLang="zh-CN" sz="2200" dirty="0"/>
          </a:p>
          <a:p>
            <a:r>
              <a:rPr lang="zh-CN" altLang="en-US" sz="2200" dirty="0"/>
              <a:t>研究并执着地改进很复杂的模块</a:t>
            </a:r>
            <a:r>
              <a:rPr lang="en-US" altLang="zh-CN" sz="2200" dirty="0"/>
              <a:t>, </a:t>
            </a:r>
            <a:r>
              <a:rPr lang="zh-CN" altLang="en-US" sz="2200" dirty="0"/>
              <a:t>但是这些改进对用户没有什么用处。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75425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dirty="0"/>
              <a:t>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不要把 </a:t>
            </a:r>
            <a:r>
              <a:rPr lang="en-US" altLang="zh-CN" dirty="0"/>
              <a:t>Agile </a:t>
            </a:r>
            <a:r>
              <a:rPr lang="zh-CN" altLang="en-US" dirty="0"/>
              <a:t>变为 教条</a:t>
            </a:r>
            <a:r>
              <a:rPr lang="en-US" altLang="zh-CN" dirty="0"/>
              <a:t>!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927" y="2725920"/>
            <a:ext cx="8702146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097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1052" y="18474"/>
            <a:ext cx="7543800" cy="1450757"/>
          </a:xfrm>
        </p:spPr>
        <p:txBody>
          <a:bodyPr/>
          <a:lstStyle/>
          <a:p>
            <a:r>
              <a:rPr lang="zh-CN" altLang="en-US" dirty="0"/>
              <a:t>敏捷有自己的适用范围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825752" y="1523951"/>
          <a:ext cx="8534400" cy="4572880"/>
        </p:xfrm>
        <a:graphic>
          <a:graphicData uri="http://schemas.openxmlformats.org/drawingml/2006/table">
            <a:tbl>
              <a:tblPr/>
              <a:tblGrid>
                <a:gridCol w="1841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1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6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3130">
                <a:tc>
                  <a:txBody>
                    <a:bodyPr/>
                    <a:lstStyle/>
                    <a:p>
                      <a:r>
                        <a:rPr lang="zh-CN" altLang="en-US" sz="1300" b="1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客观因素</a:t>
                      </a:r>
                      <a:r>
                        <a:rPr lang="en-US" altLang="zh-CN" sz="1300" b="1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\</a:t>
                      </a:r>
                      <a:r>
                        <a:rPr lang="zh-CN" altLang="en-US" sz="1300" b="1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最适用方式</a:t>
                      </a:r>
                      <a:endParaRPr lang="zh-CN" altLang="en-US" sz="1300" dirty="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敏捷 </a:t>
                      </a:r>
                      <a:r>
                        <a:rPr lang="en-US" altLang="zh-CN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</a:t>
                      </a:r>
                      <a:r>
                        <a:rPr lang="en-US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Agile)</a:t>
                      </a:r>
                      <a:endParaRPr 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计划驱动 </a:t>
                      </a:r>
                      <a:r>
                        <a:rPr lang="en-US" altLang="zh-CN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</a:t>
                      </a:r>
                      <a:r>
                        <a:rPr lang="en-US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Plan-driven)</a:t>
                      </a:r>
                      <a:endParaRPr 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形式化的开发方法 </a:t>
                      </a:r>
                      <a:r>
                        <a:rPr lang="en-US" altLang="zh-CN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</a:t>
                      </a:r>
                      <a:r>
                        <a:rPr lang="en-US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Formal Method)</a:t>
                      </a:r>
                      <a:endParaRPr 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130"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产品可靠性要求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不高</a:t>
                      </a:r>
                      <a:r>
                        <a:rPr lang="en-US" altLang="zh-CN" sz="13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 </a:t>
                      </a:r>
                      <a:r>
                        <a:rPr lang="zh-CN" altLang="en-US" sz="13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容忍经常出错</a:t>
                      </a:r>
                      <a:endParaRPr lang="zh-CN" altLang="en-US" sz="1300" dirty="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必须有较高可靠性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有极高的可靠性和质量要求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130"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需求变化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经常变化</a:t>
                      </a:r>
                      <a:endParaRPr lang="zh-CN" altLang="en-US" sz="1300" dirty="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不经常变化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固定的需求，需求可以建模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303"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团队人员数量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不多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较多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不多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130"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人员经验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有资深程序员带队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以中层技术人员为主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资深专家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130"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公司文化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鼓励变化</a:t>
                      </a:r>
                      <a:r>
                        <a:rPr lang="en-US" altLang="zh-CN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 </a:t>
                      </a:r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行业充满变数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崇尚秩序</a:t>
                      </a:r>
                      <a:r>
                        <a:rPr lang="en-US" altLang="zh-CN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 </a:t>
                      </a:r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按时交付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精益求精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8784">
                <a:tc>
                  <a:txBody>
                    <a:bodyPr/>
                    <a:lstStyle/>
                    <a:p>
                      <a:r>
                        <a:rPr lang="zh-CN" altLang="en-US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实际的例子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b="1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写一个微博网站</a:t>
                      </a:r>
                      <a:r>
                        <a:rPr lang="en-US" altLang="zh-CN" sz="1300" b="1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; </a:t>
                      </a:r>
                      <a:r>
                        <a:rPr lang="zh-CN" altLang="en-US" sz="1300" b="1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面向消费者的</a:t>
                      </a:r>
                      <a:r>
                        <a:rPr lang="en-US" altLang="zh-CN" sz="1300" b="1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APP </a:t>
                      </a:r>
                      <a:endParaRPr lang="zh-CN" altLang="en-US" sz="1300" dirty="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开发下一版本的办公软件</a:t>
                      </a:r>
                      <a:r>
                        <a:rPr lang="en-US" altLang="zh-CN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; </a:t>
                      </a:r>
                      <a:r>
                        <a:rPr lang="zh-CN" altLang="en-US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给商业用户开发软件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开发底层正则表达式解析模块</a:t>
                      </a:r>
                      <a:r>
                        <a:rPr lang="en-US" altLang="zh-CN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; </a:t>
                      </a:r>
                      <a:br>
                        <a:rPr lang="en-US" altLang="zh-CN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</a:br>
                      <a:r>
                        <a:rPr lang="zh-CN" altLang="en-US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科学计算</a:t>
                      </a:r>
                      <a:r>
                        <a:rPr lang="en-US" altLang="zh-CN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; </a:t>
                      </a:r>
                      <a:r>
                        <a:rPr lang="zh-CN" altLang="en-US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复杂系统的核心组件 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2264"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用错方式的后果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用敏捷的方法开发登月火箭控制程序</a:t>
                      </a:r>
                      <a:r>
                        <a:rPr lang="en-US" altLang="zh-CN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  </a:t>
                      </a:r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前</a:t>
                      </a:r>
                      <a:r>
                        <a:rPr lang="en-US" altLang="zh-CN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 </a:t>
                      </a:r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批宇航员都挂了。 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部分方法还是有效的；</a:t>
                      </a:r>
                      <a:r>
                        <a:rPr lang="zh-CN" altLang="en-US" sz="1300" baseline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但是，</a:t>
                      </a:r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用全套敏</a:t>
                      </a:r>
                      <a:r>
                        <a:rPr lang="zh-CN" altLang="en-US" sz="13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捷方法</a:t>
                      </a:r>
                      <a:r>
                        <a:rPr lang="en-US" altLang="zh-CN" sz="13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  </a:t>
                      </a:r>
                      <a:r>
                        <a:rPr lang="zh-CN" altLang="en-US" sz="13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商业用户未必受得了两周一次更新的频率。 </a:t>
                      </a:r>
                      <a:endParaRPr lang="zh-CN" altLang="en-US" sz="1300" dirty="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敏捷方法的大部分招数都和这类用户无关</a:t>
                      </a:r>
                      <a:r>
                        <a:rPr lang="en-US" altLang="zh-CN" sz="13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 </a:t>
                      </a:r>
                      <a:r>
                        <a:rPr lang="zh-CN" altLang="en-US" sz="13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用户关心的是</a:t>
                      </a:r>
                      <a:r>
                        <a:rPr lang="en-US" altLang="zh-CN" sz="13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:  </a:t>
                      </a:r>
                      <a:r>
                        <a:rPr lang="zh-CN" altLang="en-US" sz="13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把可靠性提高到 </a:t>
                      </a:r>
                      <a:r>
                        <a:rPr lang="en-US" altLang="zh-CN" sz="13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99.99%,  </a:t>
                      </a:r>
                      <a:r>
                        <a:rPr lang="zh-CN" altLang="en-US" sz="13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不要让微小的错误把系统搞崩溃</a:t>
                      </a:r>
                      <a:r>
                        <a:rPr lang="en-US" altLang="zh-CN" sz="13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!  </a:t>
                      </a:r>
                      <a:endParaRPr lang="zh-CN" altLang="en-US" sz="1300" dirty="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464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195B-DABF-440D-9BFD-646AEE5D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敏捷继续发展 </a:t>
            </a:r>
            <a:r>
              <a:rPr lang="en-US" altLang="zh-CN" dirty="0"/>
              <a:t>– </a:t>
            </a:r>
            <a:r>
              <a:rPr lang="zh-CN" altLang="en-US" dirty="0"/>
              <a:t>匠艺宣言 （</a:t>
            </a:r>
            <a:r>
              <a:rPr lang="en-US" altLang="zh-CN" dirty="0"/>
              <a:t>Craftsmanship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C916C6-FF60-406D-ADA3-88D0A4A78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225" y="1877219"/>
            <a:ext cx="86201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838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A536-759C-4F5E-8AD0-42D2F41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何时选择敏捷？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A9864F-4E8A-4458-8175-43FBAF48B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999" y="1825625"/>
            <a:ext cx="83825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6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练习和讨论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请看练习题</a:t>
            </a:r>
            <a:endParaRPr lang="en-US" altLang="zh-CN" dirty="0"/>
          </a:p>
          <a:p>
            <a:pPr marL="411480" lvl="1" indent="0">
              <a:buNone/>
            </a:pPr>
            <a:r>
              <a:rPr lang="en-US" dirty="0">
                <a:hlinkClick r:id="rId2"/>
              </a:rPr>
              <a:t>http://www.cnblogs.com/xinz/p/3852390.html</a:t>
            </a:r>
            <a:endParaRPr lang="en-US" dirty="0"/>
          </a:p>
          <a:p>
            <a:pPr marL="118872" indent="0">
              <a:buNone/>
            </a:pPr>
            <a:r>
              <a:rPr lang="en-US" dirty="0"/>
              <a:t>	</a:t>
            </a:r>
          </a:p>
          <a:p>
            <a:r>
              <a:rPr lang="zh-CN" altLang="en-US" dirty="0"/>
              <a:t>阅读关于软件工程方法论的文献并分享心得</a:t>
            </a:r>
            <a:endParaRPr lang="en-US" altLang="zh-CN" dirty="0"/>
          </a:p>
          <a:p>
            <a:pPr marL="411480" lvl="1" indent="0">
              <a:buNone/>
            </a:pPr>
            <a:r>
              <a:rPr lang="en-US" dirty="0">
                <a:hlinkClick r:id="rId2"/>
              </a:rPr>
              <a:t>http://www.cnblogs.com/xinz/p/3852390.html</a:t>
            </a:r>
            <a:endParaRPr lang="en-US" dirty="0"/>
          </a:p>
          <a:p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31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 59"/>
          <p:cNvSpPr/>
          <p:nvPr/>
        </p:nvSpPr>
        <p:spPr>
          <a:xfrm>
            <a:off x="2971800" y="4724400"/>
            <a:ext cx="1257300" cy="74784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Feature List / Product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Backlog </a:t>
            </a:r>
            <a:r>
              <a:rPr lang="zh-CN" altLang="en-US" sz="1000" dirty="0">
                <a:solidFill>
                  <a:schemeClr val="tx1"/>
                </a:solidFill>
              </a:rPr>
              <a:t>功能列表 </a:t>
            </a:r>
            <a:r>
              <a:rPr lang="en-US" altLang="zh-CN" sz="1000" dirty="0">
                <a:solidFill>
                  <a:schemeClr val="tx1"/>
                </a:solidFill>
              </a:rPr>
              <a:t>/ </a:t>
            </a:r>
            <a:r>
              <a:rPr lang="zh-CN" altLang="en-US" sz="1000" dirty="0">
                <a:solidFill>
                  <a:schemeClr val="tx1"/>
                </a:solidFill>
              </a:rPr>
              <a:t>产品待办事项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490" y="189464"/>
            <a:ext cx="7024744" cy="496336"/>
          </a:xfrm>
        </p:spPr>
        <p:txBody>
          <a:bodyPr>
            <a:normAutofit/>
          </a:bodyPr>
          <a:lstStyle/>
          <a:p>
            <a:r>
              <a:rPr lang="en-US" sz="2900" dirty="0"/>
              <a:t>What is Agile? </a:t>
            </a:r>
            <a:r>
              <a:rPr lang="zh-CN" altLang="en-US" sz="2900" dirty="0"/>
              <a:t>（中文注释）</a:t>
            </a:r>
            <a:endParaRPr lang="en-US" sz="2900" dirty="0"/>
          </a:p>
        </p:txBody>
      </p:sp>
      <p:cxnSp>
        <p:nvCxnSpPr>
          <p:cNvPr id="41" name="Straight Connector 40"/>
          <p:cNvCxnSpPr>
            <a:stCxn id="49" idx="4"/>
            <a:endCxn id="56" idx="0"/>
          </p:cNvCxnSpPr>
          <p:nvPr/>
        </p:nvCxnSpPr>
        <p:spPr>
          <a:xfrm flipH="1">
            <a:off x="6591300" y="3505200"/>
            <a:ext cx="495300" cy="990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7" idx="4"/>
            <a:endCxn id="56" idx="0"/>
          </p:cNvCxnSpPr>
          <p:nvPr/>
        </p:nvCxnSpPr>
        <p:spPr>
          <a:xfrm>
            <a:off x="5588000" y="3505200"/>
            <a:ext cx="1003300" cy="990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7" idx="4"/>
            <a:endCxn id="58" idx="0"/>
          </p:cNvCxnSpPr>
          <p:nvPr/>
        </p:nvCxnSpPr>
        <p:spPr>
          <a:xfrm>
            <a:off x="5588000" y="3505200"/>
            <a:ext cx="1384300" cy="22098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6" idx="4"/>
            <a:endCxn id="61" idx="0"/>
          </p:cNvCxnSpPr>
          <p:nvPr/>
        </p:nvCxnSpPr>
        <p:spPr>
          <a:xfrm>
            <a:off x="4089400" y="3505200"/>
            <a:ext cx="635000" cy="16764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657600" y="1524000"/>
            <a:ext cx="24384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Agile </a:t>
            </a:r>
            <a:r>
              <a:rPr lang="zh-CN" altLang="en-US" dirty="0">
                <a:solidFill>
                  <a:schemeClr val="tx1"/>
                </a:solidFill>
              </a:rPr>
              <a:t>敏捷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352800" y="2819400"/>
            <a:ext cx="12700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Scrum</a:t>
            </a:r>
          </a:p>
        </p:txBody>
      </p:sp>
      <p:sp>
        <p:nvSpPr>
          <p:cNvPr id="47" name="Oval 46"/>
          <p:cNvSpPr/>
          <p:nvPr/>
        </p:nvSpPr>
        <p:spPr>
          <a:xfrm>
            <a:off x="4900286" y="2819400"/>
            <a:ext cx="1221115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XP </a:t>
            </a:r>
            <a:r>
              <a:rPr lang="zh-CN" altLang="en-US" sz="1400" dirty="0">
                <a:solidFill>
                  <a:schemeClr val="tx1"/>
                </a:solidFill>
              </a:rPr>
              <a:t>极限编程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727200" y="2819400"/>
            <a:ext cx="13970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FDD </a:t>
            </a:r>
            <a:r>
              <a:rPr lang="zh-CN" altLang="en-US" sz="1400" dirty="0">
                <a:solidFill>
                  <a:schemeClr val="tx1"/>
                </a:solidFill>
              </a:rPr>
              <a:t>功能驱动的开发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553200" y="2971800"/>
            <a:ext cx="1066800" cy="533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Others</a:t>
            </a:r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2509209" y="2300154"/>
            <a:ext cx="1966585" cy="53339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5" idx="4"/>
            <a:endCxn id="46" idx="0"/>
          </p:cNvCxnSpPr>
          <p:nvPr/>
        </p:nvCxnSpPr>
        <p:spPr>
          <a:xfrm flipH="1">
            <a:off x="3987800" y="2209800"/>
            <a:ext cx="889000" cy="609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5" idx="4"/>
            <a:endCxn id="47" idx="0"/>
          </p:cNvCxnSpPr>
          <p:nvPr/>
        </p:nvCxnSpPr>
        <p:spPr>
          <a:xfrm>
            <a:off x="4876801" y="2209800"/>
            <a:ext cx="634043" cy="609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5" idx="4"/>
            <a:endCxn id="49" idx="1"/>
          </p:cNvCxnSpPr>
          <p:nvPr/>
        </p:nvCxnSpPr>
        <p:spPr>
          <a:xfrm>
            <a:off x="4876801" y="2209801"/>
            <a:ext cx="1832629" cy="84011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391400" y="4724400"/>
            <a:ext cx="876300" cy="533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TDD </a:t>
            </a:r>
            <a:r>
              <a:rPr lang="zh-CN" altLang="en-US" sz="1000" dirty="0">
                <a:solidFill>
                  <a:schemeClr val="tx1"/>
                </a:solidFill>
              </a:rPr>
              <a:t>测试驱动开发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375400" y="4953000"/>
            <a:ext cx="1016000" cy="533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BDD </a:t>
            </a:r>
            <a:r>
              <a:rPr lang="zh-CN" altLang="en-US" sz="1000" dirty="0">
                <a:solidFill>
                  <a:schemeClr val="tx1"/>
                </a:solidFill>
              </a:rPr>
              <a:t>行为驱动的开发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248400" y="4495800"/>
            <a:ext cx="834369" cy="45528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CI </a:t>
            </a:r>
            <a:r>
              <a:rPr lang="zh-CN" altLang="en-US" sz="1000" dirty="0">
                <a:solidFill>
                  <a:schemeClr val="tx1"/>
                </a:solidFill>
              </a:rPr>
              <a:t>持续集成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3833486" y="4800599"/>
            <a:ext cx="7620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Burn-down </a:t>
            </a:r>
            <a:r>
              <a:rPr lang="zh-CN" altLang="en-US" sz="1000" dirty="0">
                <a:solidFill>
                  <a:schemeClr val="tx1"/>
                </a:solidFill>
              </a:rPr>
              <a:t>燃尽图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6477000" y="5715000"/>
            <a:ext cx="9906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Refactor </a:t>
            </a:r>
            <a:r>
              <a:rPr lang="zh-CN" altLang="en-US" sz="1000" dirty="0">
                <a:solidFill>
                  <a:schemeClr val="tx1"/>
                </a:solidFill>
              </a:rPr>
              <a:t>重构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519286" y="4176848"/>
            <a:ext cx="1119514" cy="47135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StandUps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zh-CN" altLang="en-US" sz="1000" dirty="0">
                <a:solidFill>
                  <a:schemeClr val="tx1"/>
                </a:solidFill>
              </a:rPr>
              <a:t>站着开会 </a:t>
            </a:r>
            <a:r>
              <a:rPr lang="en-US" altLang="zh-CN" sz="1000" dirty="0">
                <a:solidFill>
                  <a:schemeClr val="tx1"/>
                </a:solidFill>
              </a:rPr>
              <a:t>(</a:t>
            </a:r>
            <a:r>
              <a:rPr lang="zh-CN" altLang="en-US" sz="1000" dirty="0">
                <a:solidFill>
                  <a:schemeClr val="tx1"/>
                </a:solidFill>
              </a:rPr>
              <a:t>立会</a:t>
            </a:r>
            <a:r>
              <a:rPr lang="en-US" altLang="zh-CN" sz="1000" dirty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267200" y="5181600"/>
            <a:ext cx="1115686" cy="45528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Sprint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Backlog </a:t>
            </a:r>
            <a:r>
              <a:rPr lang="zh-CN" altLang="en-US" sz="1000" dirty="0">
                <a:solidFill>
                  <a:schemeClr val="tx1"/>
                </a:solidFill>
              </a:rPr>
              <a:t>冲刺任务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2286000" y="5181600"/>
            <a:ext cx="9144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Feature Team </a:t>
            </a:r>
            <a:r>
              <a:rPr lang="zh-CN" altLang="en-US" sz="1000" dirty="0">
                <a:solidFill>
                  <a:schemeClr val="tx1"/>
                </a:solidFill>
              </a:rPr>
              <a:t>功能团队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4953000" y="4800600"/>
            <a:ext cx="1443971" cy="53148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Pair Programming </a:t>
            </a:r>
            <a:r>
              <a:rPr lang="zh-CN" altLang="en-US" sz="1000" dirty="0">
                <a:solidFill>
                  <a:schemeClr val="tx1"/>
                </a:solidFill>
              </a:rPr>
              <a:t>结对编程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>
            <a:stCxn id="48" idx="4"/>
            <a:endCxn id="62" idx="0"/>
          </p:cNvCxnSpPr>
          <p:nvPr/>
        </p:nvCxnSpPr>
        <p:spPr>
          <a:xfrm rot="5400000">
            <a:off x="1790700" y="3848100"/>
            <a:ext cx="1143000" cy="457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3" idx="0"/>
            <a:endCxn id="48" idx="4"/>
          </p:cNvCxnSpPr>
          <p:nvPr/>
        </p:nvCxnSpPr>
        <p:spPr>
          <a:xfrm rot="16200000" flipV="1">
            <a:off x="1828800" y="4267200"/>
            <a:ext cx="1676400" cy="1524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0" idx="0"/>
            <a:endCxn id="48" idx="4"/>
          </p:cNvCxnSpPr>
          <p:nvPr/>
        </p:nvCxnSpPr>
        <p:spPr>
          <a:xfrm flipH="1" flipV="1">
            <a:off x="2590800" y="3505200"/>
            <a:ext cx="939800" cy="1219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6" idx="4"/>
            <a:endCxn id="60" idx="0"/>
          </p:cNvCxnSpPr>
          <p:nvPr/>
        </p:nvCxnSpPr>
        <p:spPr>
          <a:xfrm flipH="1">
            <a:off x="3530600" y="3505200"/>
            <a:ext cx="558800" cy="1219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6" idx="4"/>
            <a:endCxn id="57" idx="0"/>
          </p:cNvCxnSpPr>
          <p:nvPr/>
        </p:nvCxnSpPr>
        <p:spPr>
          <a:xfrm>
            <a:off x="4089400" y="3505201"/>
            <a:ext cx="125086" cy="129539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6" idx="4"/>
            <a:endCxn id="59" idx="0"/>
          </p:cNvCxnSpPr>
          <p:nvPr/>
        </p:nvCxnSpPr>
        <p:spPr>
          <a:xfrm>
            <a:off x="4089400" y="3505200"/>
            <a:ext cx="1168400" cy="76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7" idx="4"/>
            <a:endCxn id="59" idx="0"/>
          </p:cNvCxnSpPr>
          <p:nvPr/>
        </p:nvCxnSpPr>
        <p:spPr>
          <a:xfrm rot="5400000">
            <a:off x="5041900" y="3721100"/>
            <a:ext cx="762000" cy="330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9" idx="5"/>
            <a:endCxn id="54" idx="0"/>
          </p:cNvCxnSpPr>
          <p:nvPr/>
        </p:nvCxnSpPr>
        <p:spPr>
          <a:xfrm>
            <a:off x="7463772" y="3427086"/>
            <a:ext cx="270529" cy="129731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7" idx="4"/>
            <a:endCxn id="64" idx="0"/>
          </p:cNvCxnSpPr>
          <p:nvPr/>
        </p:nvCxnSpPr>
        <p:spPr>
          <a:xfrm>
            <a:off x="5588000" y="3505200"/>
            <a:ext cx="50800" cy="12954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9" idx="4"/>
            <a:endCxn id="55" idx="0"/>
          </p:cNvCxnSpPr>
          <p:nvPr/>
        </p:nvCxnSpPr>
        <p:spPr>
          <a:xfrm flipH="1">
            <a:off x="7048500" y="3505200"/>
            <a:ext cx="38100" cy="14478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>
            <a:off x="5639594" y="3505200"/>
            <a:ext cx="54864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382000" y="1439883"/>
            <a:ext cx="2209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敏捷是</a:t>
            </a:r>
            <a:endParaRPr lang="en-US" altLang="zh-CN" b="1" dirty="0"/>
          </a:p>
          <a:p>
            <a:r>
              <a:rPr lang="zh-CN" altLang="en-US" b="1" dirty="0"/>
              <a:t>一组软件开发思想的统称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以一组软件开发方法论为代表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具体体现为许多互相支援的概念，工具和实践经验</a:t>
            </a:r>
            <a:r>
              <a:rPr lang="en-US" dirty="0"/>
              <a:t>.</a:t>
            </a:r>
          </a:p>
        </p:txBody>
      </p:sp>
      <p:cxnSp>
        <p:nvCxnSpPr>
          <p:cNvPr id="77" name="Straight Connector 76"/>
          <p:cNvCxnSpPr>
            <a:stCxn id="54" idx="4"/>
            <a:endCxn id="58" idx="7"/>
          </p:cNvCxnSpPr>
          <p:nvPr/>
        </p:nvCxnSpPr>
        <p:spPr>
          <a:xfrm flipH="1">
            <a:off x="7322530" y="5257800"/>
            <a:ext cx="507020" cy="51299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524000" y="5336177"/>
            <a:ext cx="1066799" cy="5312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Extract Activities </a:t>
            </a:r>
            <a:r>
              <a:rPr lang="zh-CN" altLang="en-US" sz="1000" dirty="0">
                <a:solidFill>
                  <a:schemeClr val="tx1"/>
                </a:solidFill>
              </a:rPr>
              <a:t>提取业务活动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/>
          <p:cNvCxnSpPr>
            <a:stCxn id="48" idx="4"/>
            <a:endCxn id="40" idx="0"/>
          </p:cNvCxnSpPr>
          <p:nvPr/>
        </p:nvCxnSpPr>
        <p:spPr>
          <a:xfrm flipH="1">
            <a:off x="2057400" y="3505200"/>
            <a:ext cx="533401" cy="183097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1676400" y="4648200"/>
            <a:ext cx="9144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Domain Model </a:t>
            </a:r>
            <a:r>
              <a:rPr lang="zh-CN" altLang="en-US" sz="1000" dirty="0">
                <a:solidFill>
                  <a:schemeClr val="tx1"/>
                </a:solidFill>
              </a:rPr>
              <a:t>领域模型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0511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7D88-E090-464B-BC87-D60EE9128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2149D-B9D8-49F7-8135-09433B6F8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敏捷产生的背景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8872" indent="0" eaLnBrk="0" hangingPunct="0">
              <a:lnSpc>
                <a:spcPct val="120000"/>
              </a:lnSpc>
              <a:buNone/>
            </a:pPr>
            <a:r>
              <a:rPr lang="zh-CN" altLang="en-US" sz="1800" dirty="0"/>
              <a:t>有几个原因导致敏捷在互联网时代出现：</a:t>
            </a:r>
            <a:endParaRPr lang="en-US" sz="1800" dirty="0"/>
          </a:p>
          <a:p>
            <a:pPr eaLnBrk="0" hangingPunct="0">
              <a:lnSpc>
                <a:spcPct val="120000"/>
              </a:lnSpc>
            </a:pPr>
            <a:r>
              <a:rPr lang="zh-CN" altLang="en-US" sz="1800" b="1" dirty="0"/>
              <a:t>最初的软件</a:t>
            </a:r>
            <a:r>
              <a:rPr lang="zh-CN" altLang="en-US" sz="1800" dirty="0"/>
              <a:t>（</a:t>
            </a:r>
            <a:r>
              <a:rPr lang="en-US" sz="1800" dirty="0"/>
              <a:t>20 </a:t>
            </a:r>
            <a:r>
              <a:rPr lang="zh-CN" altLang="en-US" sz="1800" dirty="0"/>
              <a:t>世纪六七十年代）的顾客都是大型研究机构、军方、美 国航空航天局、大型股票交易公司，他们需要通过软件系统来搞科学计算、军方项目、登月项目、股票交易系统等超级复杂的项目。这些项目 对功能的要求非常严格，对计算的准确度要求相当高。</a:t>
            </a:r>
            <a:endParaRPr lang="en-US" sz="1800" dirty="0"/>
          </a:p>
          <a:p>
            <a:pPr eaLnBrk="0" hangingPunct="0">
              <a:lnSpc>
                <a:spcPct val="120000"/>
              </a:lnSpc>
            </a:pPr>
            <a:r>
              <a:rPr lang="en-US" sz="1800" dirty="0"/>
              <a:t>20 </a:t>
            </a:r>
            <a:r>
              <a:rPr lang="zh-CN" altLang="en-US" sz="1800" dirty="0"/>
              <a:t>世纪八九十年代，软件进入</a:t>
            </a:r>
            <a:r>
              <a:rPr lang="zh-CN" altLang="en-US" sz="1800" b="1" dirty="0"/>
              <a:t>桌面软件</a:t>
            </a:r>
            <a:r>
              <a:rPr lang="zh-CN" altLang="en-US" sz="1800" dirty="0"/>
              <a:t>时代，开发周期明显缩短，各 种新的方法开始进入实用阶段。但是软件发布的媒介还是软盘、</a:t>
            </a:r>
            <a:r>
              <a:rPr lang="en-US" sz="1800" dirty="0"/>
              <a:t>CD</a:t>
            </a:r>
            <a:r>
              <a:rPr lang="zh-CN" altLang="en-US" sz="1800" dirty="0"/>
              <a:t>、 </a:t>
            </a:r>
            <a:r>
              <a:rPr lang="en-US" sz="1800" dirty="0"/>
              <a:t>DVD</a:t>
            </a:r>
            <a:r>
              <a:rPr lang="zh-CN" altLang="en-US" sz="1800" dirty="0"/>
              <a:t>，做好一个发布需要较大的经济投入，不能频繁更新版本。</a:t>
            </a:r>
            <a:endParaRPr lang="en-US" sz="1800" dirty="0"/>
          </a:p>
          <a:p>
            <a:pPr eaLnBrk="0" hangingPunct="0">
              <a:lnSpc>
                <a:spcPct val="120000"/>
              </a:lnSpc>
            </a:pPr>
            <a:r>
              <a:rPr lang="zh-CN" altLang="en-US" sz="1800" b="1" dirty="0"/>
              <a:t>互联网时代</a:t>
            </a:r>
            <a:r>
              <a:rPr lang="zh-CN" altLang="en-US" sz="1800" dirty="0"/>
              <a:t>，大部分的服务是通过网络服务器端实现，在客户端有各种 方便的推送（</a:t>
            </a:r>
            <a:r>
              <a:rPr lang="en-US" sz="1800" dirty="0"/>
              <a:t>Push</a:t>
            </a:r>
            <a:r>
              <a:rPr lang="zh-CN" altLang="en-US" sz="1800" dirty="0"/>
              <a:t>）渠道。一般消费者成为主要用户。网络的传播速度 和广度，使得知识的获取变得更加容易，很多软件服务可以由一个小团队来实现。同时，技术更新的速度在加快，用户需求的变化也 在加快，开发流程必须跟上这些快速变化的节奏。于是敏捷就产生了。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4419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敏捷和现有做法的区别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 </a:t>
            </a:r>
            <a:r>
              <a:rPr lang="en-US" dirty="0"/>
              <a:t>2001 </a:t>
            </a:r>
            <a:r>
              <a:rPr lang="zh-CN" altLang="en-US" dirty="0"/>
              <a:t>年 开始，一些软件界的专家开始倡导“敏捷”的价值观和流程，他们肯定了流行做 法的价值（左列），但是强调敏捷的做法（右列）更能带来价值。</a:t>
            </a:r>
            <a:endParaRPr lang="en-US" altLang="zh-CN" dirty="0"/>
          </a:p>
          <a:p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074302"/>
              </p:ext>
            </p:extLst>
          </p:nvPr>
        </p:nvGraphicFramePr>
        <p:xfrm>
          <a:off x="2514600" y="3962401"/>
          <a:ext cx="6934200" cy="2514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71176">
                  <a:extLst>
                    <a:ext uri="{9D8B030D-6E8A-4147-A177-3AD203B41FA5}">
                      <a16:colId xmlns:a16="http://schemas.microsoft.com/office/drawing/2014/main" val="1489047712"/>
                    </a:ext>
                  </a:extLst>
                </a:gridCol>
                <a:gridCol w="3463024">
                  <a:extLst>
                    <a:ext uri="{9D8B030D-6E8A-4147-A177-3AD203B41FA5}">
                      <a16:colId xmlns:a16="http://schemas.microsoft.com/office/drawing/2014/main" val="365489092"/>
                    </a:ext>
                  </a:extLst>
                </a:gridCol>
              </a:tblGrid>
              <a:tr h="515415">
                <a:tc>
                  <a:txBody>
                    <a:bodyPr/>
                    <a:lstStyle/>
                    <a:p>
                      <a:pPr marL="43180" eaLnBrk="0" hangingPunct="0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zh-CN" sz="2800" kern="100" spc="10" dirty="0">
                          <a:effectLst/>
                        </a:rPr>
                        <a:t>现有的做法</a:t>
                      </a:r>
                      <a:endParaRPr lang="en-US" sz="4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 eaLnBrk="0" hangingPunct="0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zh-CN" sz="2800" kern="100" spc="10" dirty="0">
                          <a:effectLst/>
                        </a:rPr>
                        <a:t>敏捷的做法</a:t>
                      </a:r>
                      <a:endParaRPr lang="en-US" sz="4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90944774"/>
                  </a:ext>
                </a:extLst>
              </a:tr>
              <a:tr h="499796">
                <a:tc>
                  <a:txBody>
                    <a:bodyPr/>
                    <a:lstStyle/>
                    <a:p>
                      <a:pPr marL="43180" eaLnBrk="0" hangingPunct="0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流程和工具</a:t>
                      </a:r>
                      <a:endParaRPr lang="en-US" sz="4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 eaLnBrk="0" hangingPunct="0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个人和交流</a:t>
                      </a:r>
                      <a:endParaRPr lang="en-US" sz="4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66132925"/>
                  </a:ext>
                </a:extLst>
              </a:tr>
              <a:tr h="499796">
                <a:tc>
                  <a:txBody>
                    <a:bodyPr/>
                    <a:lstStyle/>
                    <a:p>
                      <a:pPr marL="43180" eaLnBrk="0" hangingPunct="0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完备的文档</a:t>
                      </a:r>
                      <a:endParaRPr lang="en-US" sz="4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 eaLnBrk="0" hangingPunct="0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可用的软件</a:t>
                      </a:r>
                      <a:endParaRPr lang="en-US" sz="4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3652907"/>
                  </a:ext>
                </a:extLst>
              </a:tr>
              <a:tr h="499796">
                <a:tc>
                  <a:txBody>
                    <a:bodyPr/>
                    <a:lstStyle/>
                    <a:p>
                      <a:pPr marL="43180" eaLnBrk="0" hangingPunct="0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为合同谈判</a:t>
                      </a:r>
                      <a:endParaRPr lang="en-US" sz="4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 eaLnBrk="0" hangingPunct="0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与客户合作</a:t>
                      </a:r>
                      <a:endParaRPr lang="en-US" sz="4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66404985"/>
                  </a:ext>
                </a:extLst>
              </a:tr>
              <a:tr h="499796">
                <a:tc>
                  <a:txBody>
                    <a:bodyPr/>
                    <a:lstStyle/>
                    <a:p>
                      <a:pPr marL="43180" eaLnBrk="0" hangingPunct="0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执行原定计划</a:t>
                      </a:r>
                      <a:endParaRPr lang="en-US" sz="4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 eaLnBrk="0" hangingPunct="0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响应变化</a:t>
                      </a:r>
                      <a:endParaRPr lang="en-US" sz="4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84262899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105084" y="4914582"/>
            <a:ext cx="42675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6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490" y="265664"/>
            <a:ext cx="7024744" cy="648736"/>
          </a:xfrm>
        </p:spPr>
        <p:txBody>
          <a:bodyPr>
            <a:normAutofit fontScale="90000"/>
          </a:bodyPr>
          <a:lstStyle/>
          <a:p>
            <a:r>
              <a:rPr lang="en-US" dirty="0"/>
              <a:t>Agile Software Development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2192383" y="1752600"/>
          <a:ext cx="79248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706">
                <a:tc>
                  <a:txBody>
                    <a:bodyPr/>
                    <a:lstStyle/>
                    <a:p>
                      <a:r>
                        <a:rPr lang="en-US" sz="2400" dirty="0"/>
                        <a:t>Existing</a:t>
                      </a:r>
                      <a:r>
                        <a:rPr lang="en-US" sz="2400" baseline="0" dirty="0"/>
                        <a:t> Practices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Agile 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1670">
                <a:tc>
                  <a:txBody>
                    <a:bodyPr/>
                    <a:lstStyle/>
                    <a:p>
                      <a:r>
                        <a:rPr lang="en-US" sz="2400" dirty="0"/>
                        <a:t>Processes and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Individual and Interaction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1670">
                <a:tc>
                  <a:txBody>
                    <a:bodyPr/>
                    <a:lstStyle/>
                    <a:p>
                      <a:r>
                        <a:rPr lang="en-US" sz="2400" dirty="0"/>
                        <a:t>Comprehensive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Working 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9248">
                <a:tc>
                  <a:txBody>
                    <a:bodyPr/>
                    <a:lstStyle/>
                    <a:p>
                      <a:r>
                        <a:rPr lang="en-US" sz="2400" dirty="0"/>
                        <a:t>Contract</a:t>
                      </a:r>
                      <a:r>
                        <a:rPr lang="en-US" sz="2400" baseline="0" dirty="0"/>
                        <a:t> Negotiation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Customer Collaboration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706">
                <a:tc>
                  <a:txBody>
                    <a:bodyPr/>
                    <a:lstStyle/>
                    <a:p>
                      <a:r>
                        <a:rPr lang="en-US" sz="2400" dirty="0"/>
                        <a:t>Following</a:t>
                      </a:r>
                      <a:r>
                        <a:rPr lang="en-US" sz="2400" baseline="0" dirty="0"/>
                        <a:t> a plan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Respond</a:t>
                      </a:r>
                      <a:r>
                        <a:rPr lang="en-US" sz="2400" baseline="0" dirty="0"/>
                        <a:t> to Change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09800" y="5562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there is value in existing practices, we value the agile approaches more.  </a:t>
            </a:r>
          </a:p>
        </p:txBody>
      </p:sp>
    </p:spTree>
    <p:extLst>
      <p:ext uri="{BB962C8B-B14F-4D97-AF65-F5344CB8AC3E}">
        <p14:creationId xmlns:p14="http://schemas.microsoft.com/office/powerpoint/2010/main" val="218417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Principles (set 1)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dirty="0"/>
              <a:t>Our highest priority is to satisfy the customer</a:t>
            </a:r>
            <a:br>
              <a:rPr lang="en-US" b="0" dirty="0"/>
            </a:br>
            <a:r>
              <a:rPr lang="en-US" b="0" dirty="0"/>
              <a:t>through early and continuous delivery of valuable software.</a:t>
            </a:r>
          </a:p>
          <a:p>
            <a:r>
              <a:rPr lang="zh-CN" altLang="en-US" b="0" dirty="0"/>
              <a:t>尽早并持续地交付有价值的软件以满足顾客需求。</a:t>
            </a:r>
            <a:r>
              <a:rPr lang="en-US" b="0" dirty="0"/>
              <a:t> </a:t>
            </a:r>
          </a:p>
          <a:p>
            <a:endParaRPr lang="en-US" b="0" dirty="0"/>
          </a:p>
          <a:p>
            <a:r>
              <a:rPr lang="en-US" b="0" dirty="0"/>
              <a:t>Welcome changing requirements, even late in </a:t>
            </a:r>
            <a:br>
              <a:rPr lang="en-US" b="0" dirty="0"/>
            </a:br>
            <a:r>
              <a:rPr lang="en-US" b="0" dirty="0"/>
              <a:t>development. Agile processes harness change for the customer's competitive advantage. </a:t>
            </a:r>
          </a:p>
          <a:p>
            <a:r>
              <a:rPr lang="zh-CN" altLang="en-US" b="0" dirty="0"/>
              <a:t>敏捷流程欢迎需求的变化</a:t>
            </a:r>
            <a:r>
              <a:rPr lang="en-US" altLang="zh-CN" b="0" dirty="0"/>
              <a:t>, </a:t>
            </a:r>
            <a:r>
              <a:rPr lang="zh-CN" altLang="en-US" b="0" dirty="0"/>
              <a:t>并利用这种变化来提高用户的竞争优势。</a:t>
            </a:r>
            <a:endParaRPr lang="en-US" b="0" dirty="0"/>
          </a:p>
          <a:p>
            <a:endParaRPr lang="en-US" b="0" dirty="0"/>
          </a:p>
          <a:p>
            <a:r>
              <a:rPr lang="en-US" b="0" dirty="0"/>
              <a:t>Deliver working software frequently, from a </a:t>
            </a:r>
            <a:br>
              <a:rPr lang="en-US" b="0" dirty="0"/>
            </a:br>
            <a:r>
              <a:rPr lang="en-US" b="0" dirty="0"/>
              <a:t>couple of weeks to a couple of months, with a </a:t>
            </a:r>
            <a:br>
              <a:rPr lang="en-US" b="0" dirty="0"/>
            </a:br>
            <a:r>
              <a:rPr lang="en-US" b="0" dirty="0"/>
              <a:t>preference to the shorter timescale. </a:t>
            </a:r>
          </a:p>
          <a:p>
            <a:r>
              <a:rPr lang="zh-CN" altLang="en-US" b="0" dirty="0"/>
              <a:t>经常发布可用的软件，发布间隔可以从几周到几个月，能短则短。 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20337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Process (set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dirty="0"/>
              <a:t>Business people and developers must work </a:t>
            </a:r>
            <a:br>
              <a:rPr lang="en-US" b="0" dirty="0"/>
            </a:br>
            <a:r>
              <a:rPr lang="en-US" b="0" dirty="0"/>
              <a:t>together daily throughout the project. </a:t>
            </a:r>
          </a:p>
          <a:p>
            <a:r>
              <a:rPr lang="zh-CN" altLang="en-US" b="0" dirty="0"/>
              <a:t>业务人员和开发人员在项目开发过程中应该每天共同工作。</a:t>
            </a:r>
            <a:endParaRPr lang="en-US" b="0" dirty="0"/>
          </a:p>
          <a:p>
            <a:endParaRPr lang="en-US" b="0" dirty="0"/>
          </a:p>
          <a:p>
            <a:r>
              <a:rPr lang="en-US" b="0" dirty="0"/>
              <a:t>Build projects around motivated individuals. </a:t>
            </a:r>
            <a:br>
              <a:rPr lang="en-US" b="0" dirty="0"/>
            </a:br>
            <a:r>
              <a:rPr lang="en-US" b="0" dirty="0"/>
              <a:t>Give them the environment and support they need, and trust them to get the job done. </a:t>
            </a:r>
          </a:p>
          <a:p>
            <a:r>
              <a:rPr lang="zh-CN" altLang="en-US" b="0" dirty="0"/>
              <a:t>以有进取心的人为项目核心，充分支持信任他们 </a:t>
            </a:r>
            <a:endParaRPr lang="en-US" b="0" dirty="0"/>
          </a:p>
          <a:p>
            <a:endParaRPr lang="en-US" b="0" dirty="0"/>
          </a:p>
          <a:p>
            <a:r>
              <a:rPr lang="en-US" b="0" dirty="0"/>
              <a:t>The most efficient and effective method of </a:t>
            </a:r>
            <a:br>
              <a:rPr lang="en-US" b="0" dirty="0"/>
            </a:br>
            <a:r>
              <a:rPr lang="en-US" b="0" dirty="0"/>
              <a:t>conveying information to and within a development team is face-to-face conversation. </a:t>
            </a:r>
          </a:p>
          <a:p>
            <a:r>
              <a:rPr lang="zh-CN" altLang="en-US" b="0" dirty="0"/>
              <a:t>无论团队内外，面对面的交流始终是最有效的沟通方式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54349722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Yahei">
      <a:majorFont>
        <a:latin typeface="Calibri Light"/>
        <a:ea typeface="Microsoft YaHei UI"/>
        <a:cs typeface=""/>
      </a:majorFont>
      <a:minorFont>
        <a:latin typeface="Calibri"/>
        <a:ea typeface="Microsoft YaHei"/>
        <a:cs typeface="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71182FA640024E8A2815D490E1EF25" ma:contentTypeVersion="0" ma:contentTypeDescription="Create a new document." ma:contentTypeScope="" ma:versionID="3591aab47f172a2900f307f59d42222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f28ea01430cdfb20a10736313f817e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4F3FC5-B4DC-43CA-867D-26958C1124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338F41-E937-409A-A4FB-E2FBFEFE32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1395F39-3CC7-4A6D-9DEB-C35DFE74753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9986</TotalTime>
  <Words>4253</Words>
  <Application>Microsoft Office PowerPoint</Application>
  <PresentationFormat>Widescreen</PresentationFormat>
  <Paragraphs>356</Paragraphs>
  <Slides>40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等线</vt:lpstr>
      <vt:lpstr>Microsoft YaHei</vt:lpstr>
      <vt:lpstr>Microsoft YaHei UI</vt:lpstr>
      <vt:lpstr>宋体</vt:lpstr>
      <vt:lpstr>宋体</vt:lpstr>
      <vt:lpstr>Arial</vt:lpstr>
      <vt:lpstr>Calibri</vt:lpstr>
      <vt:lpstr>Calibri Light</vt:lpstr>
      <vt:lpstr>Times New Roman</vt:lpstr>
      <vt:lpstr>Verdana</vt:lpstr>
      <vt:lpstr>Depth</vt:lpstr>
      <vt:lpstr>敏捷流程 - Agile Process</vt:lpstr>
      <vt:lpstr>What is Agile（敏捷）?</vt:lpstr>
      <vt:lpstr>What is Agile?</vt:lpstr>
      <vt:lpstr>What is Agile? （中文注释）</vt:lpstr>
      <vt:lpstr>敏捷产生的背景</vt:lpstr>
      <vt:lpstr>敏捷和现有做法的区别</vt:lpstr>
      <vt:lpstr>Agile Software Development</vt:lpstr>
      <vt:lpstr>Agile Principles (set 1) </vt:lpstr>
      <vt:lpstr>Agile Process (set 2)</vt:lpstr>
      <vt:lpstr>Agile Process (set 3)</vt:lpstr>
      <vt:lpstr>Agile Process (set 4)</vt:lpstr>
      <vt:lpstr>XP eXtreme Programming</vt:lpstr>
      <vt:lpstr>SCRUM</vt:lpstr>
      <vt:lpstr>Scrum 模型图解</vt:lpstr>
      <vt:lpstr>Scrum + Sprint</vt:lpstr>
      <vt:lpstr>SCRUM 流程的步骤 1</vt:lpstr>
      <vt:lpstr>SCRUM 流程的步骤 2</vt:lpstr>
      <vt:lpstr>SCRUM 流程的步骤 3</vt:lpstr>
      <vt:lpstr>敏捷流程的步骤 4</vt:lpstr>
      <vt:lpstr>冲刺期间的交流和管理 1</vt:lpstr>
      <vt:lpstr>冲刺期间的交流和管理 2</vt:lpstr>
      <vt:lpstr>燃尽图的速度 – 未必是直线?</vt:lpstr>
      <vt:lpstr>一定要定义好：什么是做完了</vt:lpstr>
      <vt:lpstr>冲刺期间的交流和管理 3</vt:lpstr>
      <vt:lpstr>敏捷的团队</vt:lpstr>
      <vt:lpstr>万能的敏捷? </vt:lpstr>
      <vt:lpstr>敏捷 和 PDCA</vt:lpstr>
      <vt:lpstr>敏捷在实践中的教训 1</vt:lpstr>
      <vt:lpstr>敏捷在实践中的教训 2</vt:lpstr>
      <vt:lpstr>敏捷流程遇到的问题和解法</vt:lpstr>
      <vt:lpstr>更细致的跟踪 – 项目的PM每天更新</vt:lpstr>
      <vt:lpstr>敏捷碰到的问题和解法</vt:lpstr>
      <vt:lpstr>BDD</vt:lpstr>
      <vt:lpstr>BDD</vt:lpstr>
      <vt:lpstr>Remember</vt:lpstr>
      <vt:lpstr>敏捷有自己的适用范围</vt:lpstr>
      <vt:lpstr>敏捷继续发展 – 匠艺宣言 （Craftsmanship） </vt:lpstr>
      <vt:lpstr>何时选择敏捷？</vt:lpstr>
      <vt:lpstr>练习和讨论</vt:lpstr>
      <vt:lpstr>appendix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about Agile</dc:title>
  <dc:creator>Xin Zou</dc:creator>
  <cp:lastModifiedBy>Xin Zou</cp:lastModifiedBy>
  <cp:revision>58</cp:revision>
  <dcterms:created xsi:type="dcterms:W3CDTF">2011-03-26T05:48:12Z</dcterms:created>
  <dcterms:modified xsi:type="dcterms:W3CDTF">2018-10-24T15:29:34Z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0x0101006371182FA640024E8A2815D490E1EF25</vt:lpwstr>
  </property>
  <property fmtid="{D5CDD505-2E9C-101B-9397-08002B2CF9AE}" pid="3" name="IsMyDocuments">
    <vt:bool>true</vt:bool>
  </property>
  <property fmtid="{D5CDD505-2E9C-101B-9397-08002B2CF9AE}" pid="4" name="MSIP_Label_f42aa342-8706-4288-bd11-ebb85995028c_Enabled">
    <vt:lpwstr>True</vt:lpwstr>
  </property>
  <property fmtid="{D5CDD505-2E9C-101B-9397-08002B2CF9AE}" pid="5" name="MSIP_Label_f42aa342-8706-4288-bd11-ebb85995028c_SiteId">
    <vt:lpwstr>72f988bf-86f1-41af-91ab-2d7cd011db47</vt:lpwstr>
  </property>
  <property fmtid="{D5CDD505-2E9C-101B-9397-08002B2CF9AE}" pid="6" name="MSIP_Label_f42aa342-8706-4288-bd11-ebb85995028c_Owner">
    <vt:lpwstr>xinz@microsoft.com</vt:lpwstr>
  </property>
  <property fmtid="{D5CDD505-2E9C-101B-9397-08002B2CF9AE}" pid="7" name="MSIP_Label_f42aa342-8706-4288-bd11-ebb85995028c_SetDate">
    <vt:lpwstr>2018-10-06T04:18:37.2011867Z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