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15"/>
  </p:notesMasterIdLst>
  <p:sldIdLst>
    <p:sldId id="256" r:id="rId2"/>
    <p:sldId id="257" r:id="rId3"/>
    <p:sldId id="258" r:id="rId4"/>
    <p:sldId id="259" r:id="rId5"/>
    <p:sldId id="260" r:id="rId6"/>
    <p:sldId id="262" r:id="rId7"/>
    <p:sldId id="261" r:id="rId8"/>
    <p:sldId id="264" r:id="rId9"/>
    <p:sldId id="265" r:id="rId10"/>
    <p:sldId id="263"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0" d="100"/>
          <a:sy n="90" d="100"/>
        </p:scale>
        <p:origin x="-140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42C8DB-B762-314A-B113-B4518909A60F}" type="datetimeFigureOut">
              <a:rPr lang="en-US" smtClean="0"/>
              <a:t>12/15/16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63B78A-DFEB-B64A-96B6-D77BC57A28B4}" type="slidenum">
              <a:rPr lang="en-US" smtClean="0"/>
              <a:t>‹#›</a:t>
            </a:fld>
            <a:endParaRPr lang="en-US"/>
          </a:p>
        </p:txBody>
      </p:sp>
    </p:spTree>
    <p:extLst>
      <p:ext uri="{BB962C8B-B14F-4D97-AF65-F5344CB8AC3E}">
        <p14:creationId xmlns:p14="http://schemas.microsoft.com/office/powerpoint/2010/main" val="24979365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Following the server-client connection, a prompt for the binary executable is displayed on the client application.</a:t>
            </a:r>
            <a:r>
              <a:rPr lang="en-US" sz="1200" kern="1200" baseline="0" dirty="0" smtClean="0">
                <a:solidFill>
                  <a:schemeClr val="tx1"/>
                </a:solidFill>
                <a:effectLst/>
                <a:latin typeface="+mn-lt"/>
                <a:ea typeface="+mn-ea"/>
                <a:cs typeface="+mn-cs"/>
              </a:rPr>
              <a:t> These windows are to show the user-level interaction for the client.</a:t>
            </a:r>
            <a:endParaRPr lang="en-US" dirty="0"/>
          </a:p>
        </p:txBody>
      </p:sp>
      <p:sp>
        <p:nvSpPr>
          <p:cNvPr id="4" name="Slide Number Placeholder 3"/>
          <p:cNvSpPr>
            <a:spLocks noGrp="1"/>
          </p:cNvSpPr>
          <p:nvPr>
            <p:ph type="sldNum" sz="quarter" idx="10"/>
          </p:nvPr>
        </p:nvSpPr>
        <p:spPr/>
        <p:txBody>
          <a:bodyPr/>
          <a:lstStyle/>
          <a:p>
            <a:fld id="{E463B78A-DFEB-B64A-96B6-D77BC57A28B4}" type="slidenum">
              <a:rPr lang="en-US" smtClean="0"/>
              <a:t>2</a:t>
            </a:fld>
            <a:endParaRPr lang="en-US"/>
          </a:p>
        </p:txBody>
      </p:sp>
    </p:spTree>
    <p:extLst>
      <p:ext uri="{BB962C8B-B14F-4D97-AF65-F5344CB8AC3E}">
        <p14:creationId xmlns:p14="http://schemas.microsoft.com/office/powerpoint/2010/main" val="3649948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 this point we know the order of the packets being sent and by whom.  Using wire-shark to read intercepted messages, it has become clear that the message 09e44333 shows up in multiple packets during the sending process.  Even though the encryption/decryption scheme is overly complicated to reverse, we can still analyze a consistent pattern between packets being sent to the server.</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E463B78A-DFEB-B64A-96B6-D77BC57A28B4}" type="slidenum">
              <a:rPr lang="en-US" smtClean="0"/>
              <a:t>11</a:t>
            </a:fld>
            <a:endParaRPr lang="en-US"/>
          </a:p>
        </p:txBody>
      </p:sp>
    </p:spTree>
    <p:extLst>
      <p:ext uri="{BB962C8B-B14F-4D97-AF65-F5344CB8AC3E}">
        <p14:creationId xmlns:p14="http://schemas.microsoft.com/office/powerpoint/2010/main" val="43242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all of the information at hand, we can put together a logical flow chart to better understand the client-server relationship.  This is useful for future work on this project so others can pick up where this left off.</a:t>
            </a:r>
            <a:endParaRPr lang="en-US" dirty="0"/>
          </a:p>
        </p:txBody>
      </p:sp>
      <p:sp>
        <p:nvSpPr>
          <p:cNvPr id="4" name="Slide Number Placeholder 3"/>
          <p:cNvSpPr>
            <a:spLocks noGrp="1"/>
          </p:cNvSpPr>
          <p:nvPr>
            <p:ph type="sldNum" sz="quarter" idx="10"/>
          </p:nvPr>
        </p:nvSpPr>
        <p:spPr/>
        <p:txBody>
          <a:bodyPr/>
          <a:lstStyle/>
          <a:p>
            <a:fld id="{E463B78A-DFEB-B64A-96B6-D77BC57A28B4}" type="slidenum">
              <a:rPr lang="en-US" smtClean="0"/>
              <a:t>12</a:t>
            </a:fld>
            <a:endParaRPr lang="en-US"/>
          </a:p>
        </p:txBody>
      </p:sp>
    </p:spTree>
    <p:extLst>
      <p:ext uri="{BB962C8B-B14F-4D97-AF65-F5344CB8AC3E}">
        <p14:creationId xmlns:p14="http://schemas.microsoft.com/office/powerpoint/2010/main" val="701898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 is also important to note that there is no checksum used on the other end to detect malformed data.  If a packet, sent from client to server, has been intercepted and modified, the server would never be aware of this.  It would continue to load the data into its database as long as there is a correct header = 21. </a:t>
            </a:r>
            <a:endParaRPr lang="en-US" dirty="0"/>
          </a:p>
        </p:txBody>
      </p:sp>
      <p:sp>
        <p:nvSpPr>
          <p:cNvPr id="4" name="Slide Number Placeholder 3"/>
          <p:cNvSpPr>
            <a:spLocks noGrp="1"/>
          </p:cNvSpPr>
          <p:nvPr>
            <p:ph type="sldNum" sz="quarter" idx="10"/>
          </p:nvPr>
        </p:nvSpPr>
        <p:spPr/>
        <p:txBody>
          <a:bodyPr/>
          <a:lstStyle/>
          <a:p>
            <a:fld id="{E463B78A-DFEB-B64A-96B6-D77BC57A28B4}" type="slidenum">
              <a:rPr lang="en-US" smtClean="0"/>
              <a:t>13</a:t>
            </a:fld>
            <a:endParaRPr lang="en-US"/>
          </a:p>
        </p:txBody>
      </p:sp>
    </p:spTree>
    <p:extLst>
      <p:ext uri="{BB962C8B-B14F-4D97-AF65-F5344CB8AC3E}">
        <p14:creationId xmlns:p14="http://schemas.microsoft.com/office/powerpoint/2010/main" val="1084085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Following the connection, a prompt for the binary executable is displayed on the client application. For the software to send a data packet, a valid binary must exist within the “../</a:t>
            </a:r>
            <a:r>
              <a:rPr lang="en-US" sz="1200" kern="1200" dirty="0" err="1" smtClean="0">
                <a:solidFill>
                  <a:schemeClr val="tx1"/>
                </a:solidFill>
                <a:effectLst/>
                <a:latin typeface="+mn-lt"/>
                <a:ea typeface="+mn-ea"/>
                <a:cs typeface="+mn-cs"/>
              </a:rPr>
              <a:t>elfs</a:t>
            </a:r>
            <a:r>
              <a:rPr lang="en-US" sz="1200" kern="1200" dirty="0" smtClean="0">
                <a:solidFill>
                  <a:schemeClr val="tx1"/>
                </a:solidFill>
                <a:effectLst/>
                <a:latin typeface="+mn-lt"/>
                <a:ea typeface="+mn-ea"/>
                <a:cs typeface="+mn-cs"/>
              </a:rPr>
              <a:t>” directory from where the binary is running.  This allows the application to parse, verify and send the file.</a:t>
            </a:r>
            <a:r>
              <a:rPr lang="en-US" dirty="0" smtClean="0">
                <a:effectLst/>
              </a:rPr>
              <a:t> </a:t>
            </a:r>
            <a:r>
              <a:rPr lang="en-US" sz="1200" kern="1200" dirty="0" smtClean="0">
                <a:solidFill>
                  <a:schemeClr val="tx1"/>
                </a:solidFill>
                <a:effectLst/>
                <a:latin typeface="+mn-lt"/>
                <a:ea typeface="+mn-ea"/>
                <a:cs typeface="+mn-cs"/>
              </a:rPr>
              <a:t>It is important to give a valid IP as a command line argument to the client binary for full functionality.</a:t>
            </a:r>
            <a:endParaRPr lang="en-US" dirty="0"/>
          </a:p>
        </p:txBody>
      </p:sp>
      <p:sp>
        <p:nvSpPr>
          <p:cNvPr id="4" name="Slide Number Placeholder 3"/>
          <p:cNvSpPr>
            <a:spLocks noGrp="1"/>
          </p:cNvSpPr>
          <p:nvPr>
            <p:ph type="sldNum" sz="quarter" idx="10"/>
          </p:nvPr>
        </p:nvSpPr>
        <p:spPr/>
        <p:txBody>
          <a:bodyPr/>
          <a:lstStyle/>
          <a:p>
            <a:fld id="{E463B78A-DFEB-B64A-96B6-D77BC57A28B4}" type="slidenum">
              <a:rPr lang="en-US" smtClean="0"/>
              <a:t>3</a:t>
            </a:fld>
            <a:endParaRPr lang="en-US"/>
          </a:p>
        </p:txBody>
      </p:sp>
    </p:spTree>
    <p:extLst>
      <p:ext uri="{BB962C8B-B14F-4D97-AF65-F5344CB8AC3E}">
        <p14:creationId xmlns:p14="http://schemas.microsoft.com/office/powerpoint/2010/main" val="765788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app</a:t>
            </a:r>
            <a:r>
              <a:rPr lang="en-US" sz="1200" kern="1200" baseline="0" dirty="0" smtClean="0">
                <a:solidFill>
                  <a:schemeClr val="tx1"/>
                </a:solidFill>
                <a:effectLst/>
                <a:latin typeface="+mn-lt"/>
                <a:ea typeface="+mn-ea"/>
                <a:cs typeface="+mn-cs"/>
              </a:rPr>
              <a:t> will not send data to the server, if the binary is not present in the ‘../</a:t>
            </a:r>
            <a:r>
              <a:rPr lang="en-US" sz="1200" kern="1200" baseline="0" dirty="0" err="1" smtClean="0">
                <a:solidFill>
                  <a:schemeClr val="tx1"/>
                </a:solidFill>
                <a:effectLst/>
                <a:latin typeface="+mn-lt"/>
                <a:ea typeface="+mn-ea"/>
                <a:cs typeface="+mn-cs"/>
              </a:rPr>
              <a:t>elfs</a:t>
            </a:r>
            <a:r>
              <a:rPr lang="en-US" sz="1200" kern="1200" baseline="0" dirty="0" smtClean="0">
                <a:solidFill>
                  <a:schemeClr val="tx1"/>
                </a:solidFill>
                <a:effectLst/>
                <a:latin typeface="+mn-lt"/>
                <a:ea typeface="+mn-ea"/>
                <a:cs typeface="+mn-cs"/>
              </a:rPr>
              <a:t>’ directory.  </a:t>
            </a:r>
            <a:r>
              <a:rPr lang="en-US" sz="1200" kern="1200" dirty="0" smtClean="0">
                <a:solidFill>
                  <a:schemeClr val="tx1"/>
                </a:solidFill>
                <a:effectLst/>
                <a:latin typeface="+mn-lt"/>
                <a:ea typeface="+mn-ea"/>
                <a:cs typeface="+mn-cs"/>
              </a:rPr>
              <a:t>There are also other cases to consider where the binary is not the correct format.  Attempting to use another file type that is in the correct directory will cause the program to output “File is not ELF.” before terminating</a:t>
            </a:r>
            <a:endParaRPr lang="en-US" dirty="0" smtClean="0"/>
          </a:p>
          <a:p>
            <a:endParaRPr lang="en-US" dirty="0"/>
          </a:p>
        </p:txBody>
      </p:sp>
      <p:sp>
        <p:nvSpPr>
          <p:cNvPr id="4" name="Slide Number Placeholder 3"/>
          <p:cNvSpPr>
            <a:spLocks noGrp="1"/>
          </p:cNvSpPr>
          <p:nvPr>
            <p:ph type="sldNum" sz="quarter" idx="10"/>
          </p:nvPr>
        </p:nvSpPr>
        <p:spPr/>
        <p:txBody>
          <a:bodyPr/>
          <a:lstStyle/>
          <a:p>
            <a:fld id="{E463B78A-DFEB-B64A-96B6-D77BC57A28B4}" type="slidenum">
              <a:rPr lang="en-US" smtClean="0"/>
              <a:t>4</a:t>
            </a:fld>
            <a:endParaRPr lang="en-US"/>
          </a:p>
        </p:txBody>
      </p:sp>
    </p:spTree>
    <p:extLst>
      <p:ext uri="{BB962C8B-B14F-4D97-AF65-F5344CB8AC3E}">
        <p14:creationId xmlns:p14="http://schemas.microsoft.com/office/powerpoint/2010/main" val="4074003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format of the output</a:t>
            </a:r>
            <a:r>
              <a:rPr lang="en-US" baseline="0" dirty="0" smtClean="0"/>
              <a:t> files on the server side has 7 attributes of the binary.  These include the size and entry point of the text section, the number of program headers and section headers, the size of the program headers and sections headers, and the form of the data in the file.</a:t>
            </a:r>
            <a:endParaRPr lang="en-US" dirty="0"/>
          </a:p>
        </p:txBody>
      </p:sp>
      <p:sp>
        <p:nvSpPr>
          <p:cNvPr id="4" name="Slide Number Placeholder 3"/>
          <p:cNvSpPr>
            <a:spLocks noGrp="1"/>
          </p:cNvSpPr>
          <p:nvPr>
            <p:ph type="sldNum" sz="quarter" idx="10"/>
          </p:nvPr>
        </p:nvSpPr>
        <p:spPr/>
        <p:txBody>
          <a:bodyPr/>
          <a:lstStyle/>
          <a:p>
            <a:fld id="{E463B78A-DFEB-B64A-96B6-D77BC57A28B4}" type="slidenum">
              <a:rPr lang="en-US" smtClean="0"/>
              <a:t>5</a:t>
            </a:fld>
            <a:endParaRPr lang="en-US"/>
          </a:p>
        </p:txBody>
      </p:sp>
    </p:spTree>
    <p:extLst>
      <p:ext uri="{BB962C8B-B14F-4D97-AF65-F5344CB8AC3E}">
        <p14:creationId xmlns:p14="http://schemas.microsoft.com/office/powerpoint/2010/main" val="837247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verify the correctness of the data by running the </a:t>
            </a:r>
            <a:r>
              <a:rPr lang="en-US" dirty="0" err="1" smtClean="0"/>
              <a:t>readelf</a:t>
            </a:r>
            <a:r>
              <a:rPr lang="en-US" dirty="0" smtClean="0"/>
              <a:t> –h –S command</a:t>
            </a:r>
            <a:r>
              <a:rPr lang="en-US" baseline="0" dirty="0" smtClean="0"/>
              <a:t> on the appropriate binary.</a:t>
            </a:r>
            <a:endParaRPr lang="en-US" dirty="0"/>
          </a:p>
        </p:txBody>
      </p:sp>
      <p:sp>
        <p:nvSpPr>
          <p:cNvPr id="4" name="Slide Number Placeholder 3"/>
          <p:cNvSpPr>
            <a:spLocks noGrp="1"/>
          </p:cNvSpPr>
          <p:nvPr>
            <p:ph type="sldNum" sz="quarter" idx="10"/>
          </p:nvPr>
        </p:nvSpPr>
        <p:spPr/>
        <p:txBody>
          <a:bodyPr/>
          <a:lstStyle/>
          <a:p>
            <a:fld id="{E463B78A-DFEB-B64A-96B6-D77BC57A28B4}" type="slidenum">
              <a:rPr lang="en-US" smtClean="0"/>
              <a:t>6</a:t>
            </a:fld>
            <a:endParaRPr lang="en-US"/>
          </a:p>
        </p:txBody>
      </p:sp>
    </p:spTree>
    <p:extLst>
      <p:ext uri="{BB962C8B-B14F-4D97-AF65-F5344CB8AC3E}">
        <p14:creationId xmlns:p14="http://schemas.microsoft.com/office/powerpoint/2010/main" val="1167994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Now that we understand</a:t>
            </a:r>
            <a:r>
              <a:rPr lang="en-US" baseline="0" dirty="0" smtClean="0"/>
              <a:t> the user-level interface, it’s about time we take at the implementation under the scope.  It is convenient to identify the structure of the data being passed to the server.  The diagram shown above, hints at the use of a data structure.  The name of the structure has been changed to ‘packet’ for convenience sake. </a:t>
            </a:r>
            <a:endParaRPr lang="en-US" dirty="0" smtClean="0"/>
          </a:p>
          <a:p>
            <a:endParaRPr lang="en-US" dirty="0"/>
          </a:p>
        </p:txBody>
      </p:sp>
      <p:sp>
        <p:nvSpPr>
          <p:cNvPr id="4" name="Slide Number Placeholder 3"/>
          <p:cNvSpPr>
            <a:spLocks noGrp="1"/>
          </p:cNvSpPr>
          <p:nvPr>
            <p:ph type="sldNum" sz="quarter" idx="10"/>
          </p:nvPr>
        </p:nvSpPr>
        <p:spPr/>
        <p:txBody>
          <a:bodyPr/>
          <a:lstStyle/>
          <a:p>
            <a:fld id="{E463B78A-DFEB-B64A-96B6-D77BC57A28B4}" type="slidenum">
              <a:rPr lang="en-US" smtClean="0"/>
              <a:t>7</a:t>
            </a:fld>
            <a:endParaRPr lang="en-US"/>
          </a:p>
        </p:txBody>
      </p:sp>
    </p:spTree>
    <p:extLst>
      <p:ext uri="{BB962C8B-B14F-4D97-AF65-F5344CB8AC3E}">
        <p14:creationId xmlns:p14="http://schemas.microsoft.com/office/powerpoint/2010/main" val="2115180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Following the verification of the ELF file header, the client application establishes an </a:t>
            </a:r>
            <a:r>
              <a:rPr lang="en-US" sz="1200" u="sng" kern="1200" dirty="0" smtClean="0">
                <a:solidFill>
                  <a:schemeClr val="tx1"/>
                </a:solidFill>
                <a:effectLst/>
                <a:latin typeface="+mn-lt"/>
                <a:ea typeface="+mn-ea"/>
                <a:cs typeface="+mn-cs"/>
              </a:rPr>
              <a:t>application level handshake</a:t>
            </a:r>
            <a:r>
              <a:rPr lang="en-US" sz="1200" kern="1200" dirty="0" smtClean="0">
                <a:solidFill>
                  <a:schemeClr val="tx1"/>
                </a:solidFill>
                <a:effectLst/>
                <a:latin typeface="+mn-lt"/>
                <a:ea typeface="+mn-ea"/>
                <a:cs typeface="+mn-cs"/>
              </a:rPr>
              <a:t> with the server by sending the value 17 in a buffer.  The server expects this value on the other end, and responds by sending 18 before moving on to the next phase.  On the client side, the next two sends will complete the transaction.   The first send will contain a </a:t>
            </a:r>
            <a:r>
              <a:rPr lang="en-US" sz="1200" u="sng" kern="1200" dirty="0" smtClean="0">
                <a:solidFill>
                  <a:schemeClr val="tx1"/>
                </a:solidFill>
                <a:effectLst/>
                <a:latin typeface="+mn-lt"/>
                <a:ea typeface="+mn-ea"/>
                <a:cs typeface="+mn-cs"/>
              </a:rPr>
              <a:t>request value</a:t>
            </a:r>
            <a:r>
              <a:rPr lang="en-US" sz="1200" kern="1200" dirty="0" smtClean="0">
                <a:solidFill>
                  <a:schemeClr val="tx1"/>
                </a:solidFill>
                <a:effectLst/>
                <a:latin typeface="+mn-lt"/>
                <a:ea typeface="+mn-ea"/>
                <a:cs typeface="+mn-cs"/>
              </a:rPr>
              <a:t> appended to the name of the ELF file, and the last send will forward the entire packet.</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E463B78A-DFEB-B64A-96B6-D77BC57A28B4}" type="slidenum">
              <a:rPr lang="en-US" smtClean="0"/>
              <a:t>8</a:t>
            </a:fld>
            <a:endParaRPr lang="en-US"/>
          </a:p>
        </p:txBody>
      </p:sp>
    </p:spTree>
    <p:extLst>
      <p:ext uri="{BB962C8B-B14F-4D97-AF65-F5344CB8AC3E}">
        <p14:creationId xmlns:p14="http://schemas.microsoft.com/office/powerpoint/2010/main" val="3275052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Immediately after these two requests are fulfilled, the server proceeds to write the parsed attributes to the file.  The offsets by which the server extracts from the structure indicate a mapping for the data elements that are written to the file since they are the same offsets as the ones used by the client to populate the buffer before sending the packet.  The figures here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show this overlap.</a:t>
            </a:r>
            <a:endParaRPr lang="en-US" dirty="0"/>
          </a:p>
        </p:txBody>
      </p:sp>
      <p:sp>
        <p:nvSpPr>
          <p:cNvPr id="4" name="Slide Number Placeholder 3"/>
          <p:cNvSpPr>
            <a:spLocks noGrp="1"/>
          </p:cNvSpPr>
          <p:nvPr>
            <p:ph type="sldNum" sz="quarter" idx="10"/>
          </p:nvPr>
        </p:nvSpPr>
        <p:spPr/>
        <p:txBody>
          <a:bodyPr/>
          <a:lstStyle/>
          <a:p>
            <a:fld id="{E463B78A-DFEB-B64A-96B6-D77BC57A28B4}" type="slidenum">
              <a:rPr lang="en-US" smtClean="0"/>
              <a:t>9</a:t>
            </a:fld>
            <a:endParaRPr lang="en-US"/>
          </a:p>
        </p:txBody>
      </p:sp>
    </p:spTree>
    <p:extLst>
      <p:ext uri="{BB962C8B-B14F-4D97-AF65-F5344CB8AC3E}">
        <p14:creationId xmlns:p14="http://schemas.microsoft.com/office/powerpoint/2010/main" val="993835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layout of the data packets</a:t>
            </a:r>
            <a:r>
              <a:rPr lang="en-US" baseline="0" dirty="0" smtClean="0"/>
              <a:t> can be determined by the hints given in the assembly.  The client writes to these offsets in the data vector before obfuscating and sending it over to the server.  The server reads these attributes at the same offset, thus verifying the location and intended identity of  a recovered packet.</a:t>
            </a:r>
            <a:endParaRPr lang="en-US" dirty="0"/>
          </a:p>
        </p:txBody>
      </p:sp>
      <p:sp>
        <p:nvSpPr>
          <p:cNvPr id="4" name="Slide Number Placeholder 3"/>
          <p:cNvSpPr>
            <a:spLocks noGrp="1"/>
          </p:cNvSpPr>
          <p:nvPr>
            <p:ph type="sldNum" sz="quarter" idx="10"/>
          </p:nvPr>
        </p:nvSpPr>
        <p:spPr/>
        <p:txBody>
          <a:bodyPr/>
          <a:lstStyle/>
          <a:p>
            <a:fld id="{E463B78A-DFEB-B64A-96B6-D77BC57A28B4}" type="slidenum">
              <a:rPr lang="en-US" smtClean="0"/>
              <a:t>10</a:t>
            </a:fld>
            <a:endParaRPr lang="en-US"/>
          </a:p>
        </p:txBody>
      </p:sp>
    </p:spTree>
    <p:extLst>
      <p:ext uri="{BB962C8B-B14F-4D97-AF65-F5344CB8AC3E}">
        <p14:creationId xmlns:p14="http://schemas.microsoft.com/office/powerpoint/2010/main" val="467274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2069C06D-4ED8-42C6-905D-CA84CA1B6CBF}" type="datetime2">
              <a:rPr lang="en-US" smtClean="0"/>
              <a:t>Thursday, December 15, 16</a:t>
            </a:fld>
            <a:endParaRPr lang="en-US" dirty="0"/>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6EEE0E-EDB0-4D84-86B0-50833DF22902}" type="datetime2">
              <a:rPr lang="en-US" smtClean="0"/>
              <a:t>Thursday, December 15, 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14372C-B5AB-4C39-B273-B99224EB4DD5}" type="datetime2">
              <a:rPr lang="en-US" smtClean="0"/>
              <a:t>Thursday, December 15, 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14CB1CAA-32CD-4B55-B92A-B8F0843CACF4}" type="datetime2">
              <a:rPr lang="en-US" smtClean="0"/>
              <a:t>Thursday, December 15, 16</a:t>
            </a:fld>
            <a:endParaRPr lang="en-US" dirty="0"/>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3AD8CDC4-3D19-4983-B478-82F6B8E5AB66}" type="datetime2">
              <a:rPr lang="en-US" smtClean="0"/>
              <a:t>Thursday, December 15, 16</a:t>
            </a:fld>
            <a:endParaRPr lang="en-US" dirty="0"/>
          </a:p>
        </p:txBody>
      </p:sp>
      <p:sp>
        <p:nvSpPr>
          <p:cNvPr id="13" name="Slide Number Placeholder 12"/>
          <p:cNvSpPr>
            <a:spLocks noGrp="1"/>
          </p:cNvSpPr>
          <p:nvPr>
            <p:ph type="sldNum" sz="quarter" idx="11"/>
          </p:nvPr>
        </p:nvSpPr>
        <p:spPr/>
        <p:txBody>
          <a:bodyPr/>
          <a:lstStyle/>
          <a:p>
            <a:fld id="{1789C0F2-17E0-497A-9BBE-0C73201AAFE3}"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4B82477-D5D3-4181-8C11-75D0F2433A87}" type="datetime2">
              <a:rPr lang="en-US" smtClean="0"/>
              <a:t>Thursday, December 15, 16</a:t>
            </a:fld>
            <a:endParaRPr lang="en-US" dirty="0"/>
          </a:p>
        </p:txBody>
      </p:sp>
      <p:sp>
        <p:nvSpPr>
          <p:cNvPr id="9" name="Slide Number Placeholder 8"/>
          <p:cNvSpPr>
            <a:spLocks noGrp="1"/>
          </p:cNvSpPr>
          <p:nvPr>
            <p:ph type="sldNum" sz="quarter" idx="11"/>
          </p:nvPr>
        </p:nvSpPr>
        <p:spPr/>
        <p:txBody>
          <a:bodyPr/>
          <a:lstStyle/>
          <a:p>
            <a:fld id="{1789C0F2-17E0-497A-9BBE-0C73201AAFE3}"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213E253B-1893-4367-8BAE-DF4BC10DC578}" type="datetime2">
              <a:rPr lang="en-US" smtClean="0"/>
              <a:t>Thursday, December 15, 16</a:t>
            </a:fld>
            <a:endParaRPr lang="en-US" dirty="0"/>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8B62300D-25B3-4603-86C9-4CB776489F00}" type="datetime2">
              <a:rPr lang="en-US" smtClean="0"/>
              <a:t>Thursday, December 15, 16</a:t>
            </a:fld>
            <a:endParaRPr lang="en-US" dirty="0"/>
          </a:p>
        </p:txBody>
      </p:sp>
      <p:sp>
        <p:nvSpPr>
          <p:cNvPr id="8" name="Slide Number Placeholder 7"/>
          <p:cNvSpPr>
            <a:spLocks noGrp="1"/>
          </p:cNvSpPr>
          <p:nvPr>
            <p:ph type="sldNum" sz="quarter" idx="11"/>
          </p:nvPr>
        </p:nvSpPr>
        <p:spPr/>
        <p:txBody>
          <a:bodyPr/>
          <a:lstStyle/>
          <a:p>
            <a:fld id="{1789C0F2-17E0-497A-9BBE-0C73201AAFE3}"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6314AD9-FCC8-48B7-B85B-012A91320DFF}" type="datetime2">
              <a:rPr lang="en-US" smtClean="0"/>
              <a:t>Thursday, December 15, 16</a:t>
            </a:fld>
            <a:endParaRPr lang="en-US" dirty="0"/>
          </a:p>
        </p:txBody>
      </p:sp>
      <p:sp>
        <p:nvSpPr>
          <p:cNvPr id="6" name="Slide Number Placeholder 5"/>
          <p:cNvSpPr>
            <a:spLocks noGrp="1"/>
          </p:cNvSpPr>
          <p:nvPr>
            <p:ph type="sldNum" sz="quarter" idx="11"/>
          </p:nvPr>
        </p:nvSpPr>
        <p:spPr/>
        <p:txBody>
          <a:bodyPr/>
          <a:lstStyle/>
          <a:p>
            <a:fld id="{1789C0F2-17E0-497A-9BBE-0C73201AAFE3}" type="slidenum">
              <a:rPr lang="en-US" smtClean="0"/>
              <a:pPr/>
              <a:t>‹#›</a:t>
            </a:fld>
            <a:endParaRPr lang="en-US" dirty="0"/>
          </a:p>
        </p:txBody>
      </p:sp>
      <p:sp>
        <p:nvSpPr>
          <p:cNvPr id="7" name="Footer Placeholder 6"/>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3182DC50-D5DB-4F94-B367-9876CD2C4012}" type="datetime2">
              <a:rPr lang="en-US" smtClean="0"/>
              <a:t>Thursday, December 15, 16</a:t>
            </a:fld>
            <a:endParaRPr lang="en-US" dirty="0"/>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292EB412-E790-42EA-81FE-2925D3A43D91}" type="datetime2">
              <a:rPr lang="en-US" smtClean="0"/>
              <a:t>Thursday, December 15, 16</a:t>
            </a:fld>
            <a:endParaRPr lang="en-US" dirty="0"/>
          </a:p>
        </p:txBody>
      </p:sp>
      <p:sp>
        <p:nvSpPr>
          <p:cNvPr id="14" name="Slide Number Placeholder 13"/>
          <p:cNvSpPr>
            <a:spLocks noGrp="1"/>
          </p:cNvSpPr>
          <p:nvPr>
            <p:ph type="sldNum" sz="quarter" idx="11"/>
          </p:nvPr>
        </p:nvSpPr>
        <p:spPr/>
        <p:txBody>
          <a:bodyPr/>
          <a:lstStyle/>
          <a:p>
            <a:fld id="{1789C0F2-17E0-497A-9BBE-0C73201AAFE3}"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0B385921-A91A-409C-921C-0E0EC1E750EC}" type="datetime2">
              <a:rPr lang="en-US" smtClean="0"/>
              <a:t>Thursday, December 15, 16</a:t>
            </a:fld>
            <a:endParaRPr lang="en-US" dirty="0"/>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dirty="0"/>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1789C0F2-17E0-497A-9BBE-0C73201AAFE3}"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017" y="697089"/>
            <a:ext cx="8959428" cy="2152650"/>
          </a:xfrm>
        </p:spPr>
        <p:txBody>
          <a:bodyPr/>
          <a:lstStyle/>
          <a:p>
            <a:r>
              <a:rPr lang="en-US" sz="4800" dirty="0" smtClean="0"/>
              <a:t>Reversing the Server &amp; Client</a:t>
            </a:r>
            <a:endParaRPr lang="en-US" sz="4800" dirty="0"/>
          </a:p>
        </p:txBody>
      </p:sp>
      <p:sp>
        <p:nvSpPr>
          <p:cNvPr id="3" name="Subtitle 2"/>
          <p:cNvSpPr>
            <a:spLocks noGrp="1"/>
          </p:cNvSpPr>
          <p:nvPr>
            <p:ph type="subTitle" idx="1"/>
          </p:nvPr>
        </p:nvSpPr>
        <p:spPr/>
        <p:txBody>
          <a:bodyPr>
            <a:normAutofit/>
          </a:bodyPr>
          <a:lstStyle/>
          <a:p>
            <a:r>
              <a:rPr lang="en-US" dirty="0" err="1" smtClean="0"/>
              <a:t>Emanuelle</a:t>
            </a:r>
            <a:r>
              <a:rPr lang="en-US" dirty="0" smtClean="0"/>
              <a:t> (Manny) Crespi</a:t>
            </a:r>
          </a:p>
        </p:txBody>
      </p:sp>
    </p:spTree>
    <p:extLst>
      <p:ext uri="{BB962C8B-B14F-4D97-AF65-F5344CB8AC3E}">
        <p14:creationId xmlns:p14="http://schemas.microsoft.com/office/powerpoint/2010/main" val="76605818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9778" y="4755444"/>
            <a:ext cx="7543800" cy="914400"/>
          </a:xfrm>
        </p:spPr>
        <p:txBody>
          <a:bodyPr/>
          <a:lstStyle/>
          <a:p>
            <a:r>
              <a:rPr lang="en-US" dirty="0" smtClean="0"/>
              <a:t>Data Packets</a:t>
            </a:r>
            <a:endParaRPr lang="en-US" dirty="0"/>
          </a:p>
        </p:txBody>
      </p:sp>
      <p:pic>
        <p:nvPicPr>
          <p:cNvPr id="4" name="Picture 3" descr="Macintosh HD:Users:mannycrespi:Desktop:Screen Shot 2016-12-15 at 6.42.29 AM.png"/>
          <p:cNvPicPr/>
          <p:nvPr/>
        </p:nvPicPr>
        <p:blipFill>
          <a:blip r:embed="rId3">
            <a:extLst>
              <a:ext uri="{28A0092B-C50C-407E-A947-70E740481C1C}">
                <a14:useLocalDpi xmlns:a14="http://schemas.microsoft.com/office/drawing/2010/main" val="0"/>
              </a:ext>
            </a:extLst>
          </a:blip>
          <a:srcRect/>
          <a:stretch>
            <a:fillRect/>
          </a:stretch>
        </p:blipFill>
        <p:spPr bwMode="auto">
          <a:xfrm>
            <a:off x="479778" y="106150"/>
            <a:ext cx="4190999" cy="3788516"/>
          </a:xfrm>
          <a:prstGeom prst="rect">
            <a:avLst/>
          </a:prstGeom>
          <a:noFill/>
          <a:ln>
            <a:noFill/>
          </a:ln>
        </p:spPr>
      </p:pic>
      <p:pic>
        <p:nvPicPr>
          <p:cNvPr id="5" name="Picture 4" descr="Screen Shot 2016-12-15 at 1.34.0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5755" y="106150"/>
            <a:ext cx="4114800" cy="6438900"/>
          </a:xfrm>
          <a:prstGeom prst="rect">
            <a:avLst/>
          </a:prstGeom>
        </p:spPr>
      </p:pic>
    </p:spTree>
    <p:extLst>
      <p:ext uri="{BB962C8B-B14F-4D97-AF65-F5344CB8AC3E}">
        <p14:creationId xmlns:p14="http://schemas.microsoft.com/office/powerpoint/2010/main" val="146645396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intosh HD:Users:mannycrespi:Desktop:Screen Shot 2016-12-15 at 10.10.28 AM.png"/>
          <p:cNvPicPr/>
          <p:nvPr/>
        </p:nvPicPr>
        <p:blipFill>
          <a:blip r:embed="rId3">
            <a:extLst>
              <a:ext uri="{28A0092B-C50C-407E-A947-70E740481C1C}">
                <a14:useLocalDpi xmlns:a14="http://schemas.microsoft.com/office/drawing/2010/main" val="0"/>
              </a:ext>
            </a:extLst>
          </a:blip>
          <a:srcRect/>
          <a:stretch>
            <a:fillRect/>
          </a:stretch>
        </p:blipFill>
        <p:spPr bwMode="auto">
          <a:xfrm>
            <a:off x="615666" y="434234"/>
            <a:ext cx="7723999" cy="4970322"/>
          </a:xfrm>
          <a:prstGeom prst="rect">
            <a:avLst/>
          </a:prstGeom>
          <a:noFill/>
          <a:ln>
            <a:noFill/>
          </a:ln>
        </p:spPr>
      </p:pic>
      <p:sp>
        <p:nvSpPr>
          <p:cNvPr id="5" name="Title 2"/>
          <p:cNvSpPr>
            <a:spLocks noGrp="1"/>
          </p:cNvSpPr>
          <p:nvPr>
            <p:ph type="title"/>
          </p:nvPr>
        </p:nvSpPr>
        <p:spPr>
          <a:xfrm>
            <a:off x="870819" y="5404556"/>
            <a:ext cx="7543800" cy="914400"/>
          </a:xfrm>
        </p:spPr>
        <p:txBody>
          <a:bodyPr/>
          <a:lstStyle/>
          <a:p>
            <a:r>
              <a:rPr lang="en-US" dirty="0"/>
              <a:t>D</a:t>
            </a:r>
            <a:r>
              <a:rPr lang="en-US" dirty="0" smtClean="0"/>
              <a:t>ata packet on  </a:t>
            </a:r>
            <a:r>
              <a:rPr lang="en-US" dirty="0" err="1" smtClean="0"/>
              <a:t>Wireshark</a:t>
            </a:r>
            <a:endParaRPr lang="en-US" dirty="0"/>
          </a:p>
        </p:txBody>
      </p:sp>
    </p:spTree>
    <p:extLst>
      <p:ext uri="{BB962C8B-B14F-4D97-AF65-F5344CB8AC3E}">
        <p14:creationId xmlns:p14="http://schemas.microsoft.com/office/powerpoint/2010/main" val="131368641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40" y="5215467"/>
            <a:ext cx="7543800" cy="914400"/>
          </a:xfrm>
        </p:spPr>
        <p:txBody>
          <a:bodyPr/>
          <a:lstStyle/>
          <a:p>
            <a:pPr algn="ctr"/>
            <a:r>
              <a:rPr lang="en-US" dirty="0" smtClean="0"/>
              <a:t>Flow chart analysis</a:t>
            </a:r>
            <a:endParaRPr lang="en-US" dirty="0"/>
          </a:p>
        </p:txBody>
      </p:sp>
      <p:pic>
        <p:nvPicPr>
          <p:cNvPr id="4" name="Picture 3" descr="Macintosh HD:Users:mannycrespi:Desktop:Screen Shot 2016-12-15 at 12.45.49 PM.png"/>
          <p:cNvPicPr/>
          <p:nvPr/>
        </p:nvPicPr>
        <p:blipFill>
          <a:blip r:embed="rId3">
            <a:extLst>
              <a:ext uri="{28A0092B-C50C-407E-A947-70E740481C1C}">
                <a14:useLocalDpi xmlns:a14="http://schemas.microsoft.com/office/drawing/2010/main" val="0"/>
              </a:ext>
            </a:extLst>
          </a:blip>
          <a:srcRect/>
          <a:stretch>
            <a:fillRect/>
          </a:stretch>
        </p:blipFill>
        <p:spPr bwMode="auto">
          <a:xfrm>
            <a:off x="1439333" y="916"/>
            <a:ext cx="6110111" cy="5333083"/>
          </a:xfrm>
          <a:prstGeom prst="rect">
            <a:avLst/>
          </a:prstGeom>
          <a:noFill/>
          <a:ln>
            <a:noFill/>
          </a:ln>
        </p:spPr>
      </p:pic>
    </p:spTree>
    <p:extLst>
      <p:ext uri="{BB962C8B-B14F-4D97-AF65-F5344CB8AC3E}">
        <p14:creationId xmlns:p14="http://schemas.microsoft.com/office/powerpoint/2010/main" val="358241318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40" y="685801"/>
            <a:ext cx="7452360" cy="3657599"/>
          </a:xfrm>
        </p:spPr>
        <p:txBody>
          <a:bodyPr/>
          <a:lstStyle/>
          <a:p>
            <a:r>
              <a:rPr lang="en-US" dirty="0" smtClean="0"/>
              <a:t>-	No checksum</a:t>
            </a:r>
          </a:p>
          <a:p>
            <a:r>
              <a:rPr lang="en-US" dirty="0" smtClean="0"/>
              <a:t>-	The handshake/verification is a static process</a:t>
            </a:r>
          </a:p>
          <a:p>
            <a:r>
              <a:rPr lang="en-US" dirty="0" smtClean="0"/>
              <a:t>-	Messages can be intercepted and corrupted</a:t>
            </a:r>
          </a:p>
          <a:p>
            <a:r>
              <a:rPr lang="en-US" dirty="0" smtClean="0"/>
              <a:t>-	The encryption is ridiculous!</a:t>
            </a:r>
            <a:endParaRPr lang="en-US" dirty="0"/>
          </a:p>
        </p:txBody>
      </p:sp>
      <p:sp>
        <p:nvSpPr>
          <p:cNvPr id="3" name="Title 2"/>
          <p:cNvSpPr>
            <a:spLocks noGrp="1"/>
          </p:cNvSpPr>
          <p:nvPr>
            <p:ph type="title"/>
          </p:nvPr>
        </p:nvSpPr>
        <p:spPr>
          <a:xfrm>
            <a:off x="635000" y="4876800"/>
            <a:ext cx="7841262" cy="914400"/>
          </a:xfrm>
        </p:spPr>
        <p:txBody>
          <a:bodyPr/>
          <a:lstStyle/>
          <a:p>
            <a:r>
              <a:rPr lang="en-US" dirty="0" smtClean="0"/>
              <a:t>Vulnerabilities/Limitations</a:t>
            </a:r>
            <a:endParaRPr lang="en-US" dirty="0"/>
          </a:p>
        </p:txBody>
      </p:sp>
    </p:spTree>
    <p:extLst>
      <p:ext uri="{BB962C8B-B14F-4D97-AF65-F5344CB8AC3E}">
        <p14:creationId xmlns:p14="http://schemas.microsoft.com/office/powerpoint/2010/main" val="138580108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0819" y="5117432"/>
            <a:ext cx="7543800" cy="914400"/>
          </a:xfrm>
        </p:spPr>
        <p:txBody>
          <a:bodyPr/>
          <a:lstStyle/>
          <a:p>
            <a:r>
              <a:rPr lang="en-US" dirty="0" smtClean="0"/>
              <a:t>Running client &amp; server</a:t>
            </a:r>
            <a:endParaRPr lang="en-US" dirty="0"/>
          </a:p>
        </p:txBody>
      </p:sp>
      <p:pic>
        <p:nvPicPr>
          <p:cNvPr id="4" name="Picture 3" descr="Macintosh HD:Users:mannycrespi:Desktop:Screen Shot 2016-12-14 at 3.38.06 PM.png"/>
          <p:cNvPicPr/>
          <p:nvPr/>
        </p:nvPicPr>
        <p:blipFill rotWithShape="1">
          <a:blip r:embed="rId3">
            <a:extLst>
              <a:ext uri="{28A0092B-C50C-407E-A947-70E740481C1C}">
                <a14:useLocalDpi xmlns:a14="http://schemas.microsoft.com/office/drawing/2010/main" val="0"/>
              </a:ext>
            </a:extLst>
          </a:blip>
          <a:srcRect b="-121"/>
          <a:stretch/>
        </p:blipFill>
        <p:spPr bwMode="auto">
          <a:xfrm>
            <a:off x="1101991" y="386849"/>
            <a:ext cx="6852219" cy="1939256"/>
          </a:xfrm>
          <a:prstGeom prst="rect">
            <a:avLst/>
          </a:prstGeom>
          <a:noFill/>
          <a:ln>
            <a:noFill/>
          </a:ln>
          <a:extLst>
            <a:ext uri="{53640926-AAD7-44d8-BBD7-CCE9431645EC}">
              <a14:shadowObscured xmlns:a14="http://schemas.microsoft.com/office/drawing/2010/main"/>
            </a:ext>
          </a:extLst>
        </p:spPr>
      </p:pic>
      <p:pic>
        <p:nvPicPr>
          <p:cNvPr id="5" name="Picture 4" descr="Macintosh HD:Users:mannycrespi:Desktop:Screen Shot 2016-12-14 at 3.37.53 PM.png"/>
          <p:cNvPicPr/>
          <p:nvPr/>
        </p:nvPicPr>
        <p:blipFill rotWithShape="1">
          <a:blip r:embed="rId4">
            <a:extLst>
              <a:ext uri="{28A0092B-C50C-407E-A947-70E740481C1C}">
                <a14:useLocalDpi xmlns:a14="http://schemas.microsoft.com/office/drawing/2010/main" val="0"/>
              </a:ext>
            </a:extLst>
          </a:blip>
          <a:srcRect b="41953"/>
          <a:stretch/>
        </p:blipFill>
        <p:spPr bwMode="auto">
          <a:xfrm>
            <a:off x="1101991" y="2740526"/>
            <a:ext cx="6852219" cy="218623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155949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intosh HD:Users:mannycrespi:Desktop:Screen Shot 2016-12-15 at 4.51.34 AM.png"/>
          <p:cNvPicPr/>
          <p:nvPr/>
        </p:nvPicPr>
        <p:blipFill rotWithShape="1">
          <a:blip r:embed="rId3">
            <a:extLst>
              <a:ext uri="{28A0092B-C50C-407E-A947-70E740481C1C}">
                <a14:useLocalDpi xmlns:a14="http://schemas.microsoft.com/office/drawing/2010/main" val="0"/>
              </a:ext>
            </a:extLst>
          </a:blip>
          <a:srcRect t="2602"/>
          <a:stretch/>
        </p:blipFill>
        <p:spPr bwMode="auto">
          <a:xfrm>
            <a:off x="1122398" y="614538"/>
            <a:ext cx="6554046" cy="2108906"/>
          </a:xfrm>
          <a:prstGeom prst="rect">
            <a:avLst/>
          </a:prstGeom>
          <a:noFill/>
          <a:ln>
            <a:noFill/>
          </a:ln>
          <a:extLst>
            <a:ext uri="{53640926-AAD7-44d8-BBD7-CCE9431645EC}">
              <a14:shadowObscured xmlns:a14="http://schemas.microsoft.com/office/drawing/2010/main"/>
            </a:ext>
          </a:extLst>
        </p:spPr>
      </p:pic>
      <p:pic>
        <p:nvPicPr>
          <p:cNvPr id="5" name="Picture 4" descr="Macintosh HD:Users:mannycrespi:Desktop:Screen Shot 2016-12-15 at 4.51.51 AM.png"/>
          <p:cNvPicPr/>
          <p:nvPr/>
        </p:nvPicPr>
        <p:blipFill rotWithShape="1">
          <a:blip r:embed="rId4">
            <a:extLst>
              <a:ext uri="{28A0092B-C50C-407E-A947-70E740481C1C}">
                <a14:useLocalDpi xmlns:a14="http://schemas.microsoft.com/office/drawing/2010/main" val="0"/>
              </a:ext>
            </a:extLst>
          </a:blip>
          <a:srcRect b="3206"/>
          <a:stretch/>
        </p:blipFill>
        <p:spPr bwMode="auto">
          <a:xfrm>
            <a:off x="1122398" y="3151294"/>
            <a:ext cx="6554046" cy="2182706"/>
          </a:xfrm>
          <a:prstGeom prst="rect">
            <a:avLst/>
          </a:prstGeom>
          <a:noFill/>
          <a:ln>
            <a:noFill/>
          </a:ln>
          <a:extLst>
            <a:ext uri="{53640926-AAD7-44d8-BBD7-CCE9431645EC}">
              <a14:shadowObscured xmlns:a14="http://schemas.microsoft.com/office/drawing/2010/main"/>
            </a:ext>
          </a:extLst>
        </p:spPr>
      </p:pic>
      <p:sp>
        <p:nvSpPr>
          <p:cNvPr id="6" name="Title 2"/>
          <p:cNvSpPr>
            <a:spLocks noGrp="1"/>
          </p:cNvSpPr>
          <p:nvPr>
            <p:ph type="title"/>
          </p:nvPr>
        </p:nvSpPr>
        <p:spPr>
          <a:xfrm>
            <a:off x="870819" y="5326276"/>
            <a:ext cx="7543800" cy="914400"/>
          </a:xfrm>
        </p:spPr>
        <p:txBody>
          <a:bodyPr/>
          <a:lstStyle/>
          <a:p>
            <a:r>
              <a:rPr lang="en-US" dirty="0" smtClean="0"/>
              <a:t>Running client &amp; server</a:t>
            </a:r>
            <a:endParaRPr lang="en-US" dirty="0"/>
          </a:p>
        </p:txBody>
      </p:sp>
    </p:spTree>
    <p:extLst>
      <p:ext uri="{BB962C8B-B14F-4D97-AF65-F5344CB8AC3E}">
        <p14:creationId xmlns:p14="http://schemas.microsoft.com/office/powerpoint/2010/main" val="93218839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intosh HD:Users:mannycrespi:Desktop:Screen Shot 2016-12-15 at 4.41.22 AM.png"/>
          <p:cNvPicPr/>
          <p:nvPr/>
        </p:nvPicPr>
        <p:blipFill>
          <a:blip r:embed="rId3">
            <a:extLst>
              <a:ext uri="{28A0092B-C50C-407E-A947-70E740481C1C}">
                <a14:useLocalDpi xmlns:a14="http://schemas.microsoft.com/office/drawing/2010/main" val="0"/>
              </a:ext>
            </a:extLst>
          </a:blip>
          <a:srcRect/>
          <a:stretch>
            <a:fillRect/>
          </a:stretch>
        </p:blipFill>
        <p:spPr bwMode="auto">
          <a:xfrm>
            <a:off x="1270001" y="316794"/>
            <a:ext cx="6505222" cy="2491318"/>
          </a:xfrm>
          <a:prstGeom prst="rect">
            <a:avLst/>
          </a:prstGeom>
          <a:noFill/>
          <a:ln>
            <a:noFill/>
          </a:ln>
        </p:spPr>
      </p:pic>
      <p:pic>
        <p:nvPicPr>
          <p:cNvPr id="5" name="Picture 4" descr="Macintosh HD:Users:mannycrespi:Desktop:Screen Shot 2016-12-15 at 5.34.38 AM.png"/>
          <p:cNvPicPr/>
          <p:nvPr/>
        </p:nvPicPr>
        <p:blipFill>
          <a:blip r:embed="rId4">
            <a:extLst>
              <a:ext uri="{28A0092B-C50C-407E-A947-70E740481C1C}">
                <a14:useLocalDpi xmlns:a14="http://schemas.microsoft.com/office/drawing/2010/main" val="0"/>
              </a:ext>
            </a:extLst>
          </a:blip>
          <a:srcRect/>
          <a:stretch>
            <a:fillRect/>
          </a:stretch>
        </p:blipFill>
        <p:spPr bwMode="auto">
          <a:xfrm>
            <a:off x="1270001" y="3259667"/>
            <a:ext cx="6505222" cy="2313975"/>
          </a:xfrm>
          <a:prstGeom prst="rect">
            <a:avLst/>
          </a:prstGeom>
          <a:noFill/>
          <a:ln>
            <a:noFill/>
          </a:ln>
        </p:spPr>
      </p:pic>
      <p:sp>
        <p:nvSpPr>
          <p:cNvPr id="6" name="Title 2"/>
          <p:cNvSpPr>
            <a:spLocks noGrp="1"/>
          </p:cNvSpPr>
          <p:nvPr>
            <p:ph type="title"/>
          </p:nvPr>
        </p:nvSpPr>
        <p:spPr>
          <a:xfrm>
            <a:off x="1068375" y="5391930"/>
            <a:ext cx="7543800" cy="914400"/>
          </a:xfrm>
        </p:spPr>
        <p:txBody>
          <a:bodyPr/>
          <a:lstStyle/>
          <a:p>
            <a:r>
              <a:rPr lang="en-US" dirty="0" smtClean="0"/>
              <a:t>Running client &amp; server</a:t>
            </a:r>
            <a:endParaRPr lang="en-US" dirty="0"/>
          </a:p>
        </p:txBody>
      </p:sp>
    </p:spTree>
    <p:extLst>
      <p:ext uri="{BB962C8B-B14F-4D97-AF65-F5344CB8AC3E}">
        <p14:creationId xmlns:p14="http://schemas.microsoft.com/office/powerpoint/2010/main" val="2288990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
          <p:cNvSpPr txBox="1"/>
          <p:nvPr/>
        </p:nvSpPr>
        <p:spPr>
          <a:xfrm>
            <a:off x="381000" y="450849"/>
            <a:ext cx="6519334" cy="4389261"/>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3200" b="1" u="sng" dirty="0">
                <a:effectLst/>
                <a:ea typeface="ＭＳ 明朝"/>
                <a:cs typeface="Times New Roman"/>
              </a:rPr>
              <a:t>FORMAT – Head =Binary Name</a:t>
            </a:r>
            <a:endParaRPr lang="en-US" sz="3200" dirty="0">
              <a:effectLst/>
              <a:ea typeface="ＭＳ 明朝"/>
              <a:cs typeface="Times New Roman"/>
            </a:endParaRPr>
          </a:p>
          <a:p>
            <a:pPr marL="0" marR="0">
              <a:spcBef>
                <a:spcPts val="0"/>
              </a:spcBef>
              <a:spcAft>
                <a:spcPts val="0"/>
              </a:spcAft>
            </a:pPr>
            <a:r>
              <a:rPr lang="en-US" sz="3200" dirty="0">
                <a:effectLst/>
                <a:ea typeface="ＭＳ 明朝"/>
                <a:cs typeface="Times New Roman"/>
              </a:rPr>
              <a:t>-   size of text section (bytes)</a:t>
            </a:r>
          </a:p>
          <a:p>
            <a:pPr marL="0" marR="0">
              <a:spcBef>
                <a:spcPts val="0"/>
              </a:spcBef>
              <a:spcAft>
                <a:spcPts val="0"/>
              </a:spcAft>
            </a:pPr>
            <a:r>
              <a:rPr lang="en-US" sz="3200" dirty="0">
                <a:effectLst/>
                <a:ea typeface="ＭＳ 明朝"/>
                <a:cs typeface="Times New Roman"/>
              </a:rPr>
              <a:t>-   entry of text section </a:t>
            </a:r>
          </a:p>
          <a:p>
            <a:pPr marL="0" marR="0">
              <a:spcBef>
                <a:spcPts val="0"/>
              </a:spcBef>
              <a:spcAft>
                <a:spcPts val="0"/>
              </a:spcAft>
            </a:pPr>
            <a:r>
              <a:rPr lang="en-US" sz="3200" dirty="0">
                <a:effectLst/>
                <a:ea typeface="ＭＳ 明朝"/>
                <a:cs typeface="Times New Roman"/>
              </a:rPr>
              <a:t>-   # of program headers</a:t>
            </a:r>
          </a:p>
          <a:p>
            <a:pPr marL="0" marR="0">
              <a:spcBef>
                <a:spcPts val="0"/>
              </a:spcBef>
              <a:spcAft>
                <a:spcPts val="0"/>
              </a:spcAft>
            </a:pPr>
            <a:r>
              <a:rPr lang="en-US" sz="3200" dirty="0">
                <a:effectLst/>
                <a:ea typeface="ＭＳ 明朝"/>
                <a:cs typeface="Times New Roman"/>
              </a:rPr>
              <a:t>-   size of program headers</a:t>
            </a:r>
          </a:p>
          <a:p>
            <a:pPr marL="0" marR="0">
              <a:spcBef>
                <a:spcPts val="0"/>
              </a:spcBef>
              <a:spcAft>
                <a:spcPts val="0"/>
              </a:spcAft>
            </a:pPr>
            <a:r>
              <a:rPr lang="en-US" sz="3200" dirty="0">
                <a:effectLst/>
                <a:ea typeface="ＭＳ 明朝"/>
                <a:cs typeface="Times New Roman"/>
              </a:rPr>
              <a:t>-   # of section headers</a:t>
            </a:r>
          </a:p>
          <a:p>
            <a:pPr marL="0" marR="0">
              <a:spcBef>
                <a:spcPts val="0"/>
              </a:spcBef>
              <a:spcAft>
                <a:spcPts val="0"/>
              </a:spcAft>
            </a:pPr>
            <a:r>
              <a:rPr lang="en-US" sz="3200" dirty="0">
                <a:effectLst/>
                <a:ea typeface="ＭＳ 明朝"/>
                <a:cs typeface="Times New Roman"/>
              </a:rPr>
              <a:t>-   size of section headers</a:t>
            </a:r>
          </a:p>
          <a:p>
            <a:pPr marL="0" marR="0">
              <a:spcBef>
                <a:spcPts val="0"/>
              </a:spcBef>
              <a:spcAft>
                <a:spcPts val="0"/>
              </a:spcAft>
            </a:pPr>
            <a:r>
              <a:rPr lang="en-US" sz="3200" dirty="0">
                <a:effectLst/>
                <a:ea typeface="ＭＳ 明朝"/>
                <a:cs typeface="Times New Roman"/>
              </a:rPr>
              <a:t>-   data form </a:t>
            </a:r>
          </a:p>
          <a:p>
            <a:pPr marL="0" marR="0">
              <a:spcBef>
                <a:spcPts val="0"/>
              </a:spcBef>
              <a:spcAft>
                <a:spcPts val="0"/>
              </a:spcAft>
            </a:pPr>
            <a:r>
              <a:rPr lang="en-US" sz="3200" dirty="0">
                <a:effectLst/>
                <a:ea typeface="ＭＳ 明朝"/>
                <a:cs typeface="Times New Roman"/>
              </a:rPr>
              <a:t> </a:t>
            </a:r>
          </a:p>
          <a:p>
            <a:pPr marL="0" marR="0">
              <a:spcBef>
                <a:spcPts val="0"/>
              </a:spcBef>
              <a:spcAft>
                <a:spcPts val="0"/>
              </a:spcAft>
            </a:pPr>
            <a:r>
              <a:rPr lang="en-US" sz="3200" dirty="0">
                <a:effectLst/>
                <a:ea typeface="ＭＳ 明朝"/>
                <a:cs typeface="Times New Roman"/>
              </a:rPr>
              <a:t> </a:t>
            </a:r>
          </a:p>
        </p:txBody>
      </p:sp>
      <p:pic>
        <p:nvPicPr>
          <p:cNvPr id="5" name="Picture 4" descr="Macintosh HD:Users:mannycrespi:Desktop:Screen Shot 2016-12-15 at 5.08.56 AM.png"/>
          <p:cNvPicPr/>
          <p:nvPr/>
        </p:nvPicPr>
        <p:blipFill>
          <a:blip r:embed="rId3">
            <a:extLst>
              <a:ext uri="{28A0092B-C50C-407E-A947-70E740481C1C}">
                <a14:useLocalDpi xmlns:a14="http://schemas.microsoft.com/office/drawing/2010/main" val="0"/>
              </a:ext>
            </a:extLst>
          </a:blip>
          <a:srcRect/>
          <a:stretch>
            <a:fillRect/>
          </a:stretch>
        </p:blipFill>
        <p:spPr bwMode="auto">
          <a:xfrm>
            <a:off x="5520250" y="2805818"/>
            <a:ext cx="3211724" cy="3332515"/>
          </a:xfrm>
          <a:prstGeom prst="rect">
            <a:avLst/>
          </a:prstGeom>
          <a:noFill/>
          <a:ln>
            <a:noFill/>
          </a:ln>
        </p:spPr>
      </p:pic>
    </p:spTree>
    <p:extLst>
      <p:ext uri="{BB962C8B-B14F-4D97-AF65-F5344CB8AC3E}">
        <p14:creationId xmlns:p14="http://schemas.microsoft.com/office/powerpoint/2010/main" val="409994561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intosh HD:Users:mannycrespi:Desktop:Screen Shot 2016-12-15 at 6.02.36 AM.png"/>
          <p:cNvPicPr/>
          <p:nvPr/>
        </p:nvPicPr>
        <p:blipFill>
          <a:blip r:embed="rId3">
            <a:extLst>
              <a:ext uri="{28A0092B-C50C-407E-A947-70E740481C1C}">
                <a14:useLocalDpi xmlns:a14="http://schemas.microsoft.com/office/drawing/2010/main" val="0"/>
              </a:ext>
            </a:extLst>
          </a:blip>
          <a:srcRect/>
          <a:stretch>
            <a:fillRect/>
          </a:stretch>
        </p:blipFill>
        <p:spPr bwMode="auto">
          <a:xfrm>
            <a:off x="506801" y="239890"/>
            <a:ext cx="7607088" cy="6009604"/>
          </a:xfrm>
          <a:prstGeom prst="rect">
            <a:avLst/>
          </a:prstGeom>
          <a:noFill/>
          <a:ln>
            <a:noFill/>
          </a:ln>
        </p:spPr>
      </p:pic>
    </p:spTree>
    <p:extLst>
      <p:ext uri="{BB962C8B-B14F-4D97-AF65-F5344CB8AC3E}">
        <p14:creationId xmlns:p14="http://schemas.microsoft.com/office/powerpoint/2010/main" val="392210975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lh3.googleusercontent.com/D81s5_kvCBqHXleCs43LoZf51C3GjgUY1ZDda1xEdhxB4SvzjV0ERP3PWa7LtFBEWVQ0VfJI7DRT0ytjLnCjLr7Sti86ncRuyHL78TateQx4cuovaPY4Xm-GLiQHhCwgnrW772n1"/>
          <p:cNvPicPr/>
          <p:nvPr/>
        </p:nvPicPr>
        <p:blipFill>
          <a:blip r:embed="rId3">
            <a:extLst>
              <a:ext uri="{28A0092B-C50C-407E-A947-70E740481C1C}">
                <a14:useLocalDpi xmlns:a14="http://schemas.microsoft.com/office/drawing/2010/main" val="0"/>
              </a:ext>
            </a:extLst>
          </a:blip>
          <a:srcRect/>
          <a:stretch>
            <a:fillRect/>
          </a:stretch>
        </p:blipFill>
        <p:spPr bwMode="auto">
          <a:xfrm>
            <a:off x="1761913" y="209338"/>
            <a:ext cx="5773420" cy="2584661"/>
          </a:xfrm>
          <a:prstGeom prst="rect">
            <a:avLst/>
          </a:prstGeom>
          <a:noFill/>
          <a:ln>
            <a:noFill/>
          </a:ln>
        </p:spPr>
      </p:pic>
      <p:pic>
        <p:nvPicPr>
          <p:cNvPr id="5" name="Picture 4" descr="https://lh4.googleusercontent.com/cb_VDGkphnZuEfQYy5AhxAiJXoWpoPFfQx2kp0xxxUBSE0jxQc67KUOPZsuiMQ0IxipAK3085baiBXhKoDEaat-DmoXoH-eLQuIAIGSjp6qn7g45yGRhUhaiQkT41Zb-7CDsMH24"/>
          <p:cNvPicPr/>
          <p:nvPr/>
        </p:nvPicPr>
        <p:blipFill rotWithShape="1">
          <a:blip r:embed="rId4">
            <a:extLst>
              <a:ext uri="{28A0092B-C50C-407E-A947-70E740481C1C}">
                <a14:useLocalDpi xmlns:a14="http://schemas.microsoft.com/office/drawing/2010/main" val="0"/>
              </a:ext>
            </a:extLst>
          </a:blip>
          <a:srcRect l="3369"/>
          <a:stretch/>
        </p:blipFill>
        <p:spPr bwMode="auto">
          <a:xfrm>
            <a:off x="1761912" y="2793999"/>
            <a:ext cx="5773421" cy="357653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303857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68778" y="2130778"/>
            <a:ext cx="184666" cy="276999"/>
          </a:xfrm>
          <a:prstGeom prst="rect">
            <a:avLst/>
          </a:prstGeom>
          <a:noFill/>
        </p:spPr>
        <p:txBody>
          <a:bodyPr wrap="none" rtlCol="0">
            <a:spAutoFit/>
          </a:bodyPr>
          <a:lstStyle/>
          <a:p>
            <a:r>
              <a:rPr lang="en-US" baseline="30000" dirty="0"/>
              <a:t> </a:t>
            </a:r>
            <a:endParaRPr lang="en-US" dirty="0"/>
          </a:p>
        </p:txBody>
      </p:sp>
      <p:pic>
        <p:nvPicPr>
          <p:cNvPr id="6" name="Picture 5" descr="https://lh3.googleusercontent.com/dcl0LgcAJizluLkU36ImyZZy5Pf1tdrVJL7tpRAcJ89ctya0l1HI-xVyLQ3inEc0T2lbX4Ql0_8C27OK27fnyXOID4w-bkl5eLKDPivJfNo_eppRTbFhF3ntZBEblml7YUtFZe68"/>
          <p:cNvPicPr/>
          <p:nvPr/>
        </p:nvPicPr>
        <p:blipFill>
          <a:blip r:embed="rId3">
            <a:extLst>
              <a:ext uri="{28A0092B-C50C-407E-A947-70E740481C1C}">
                <a14:useLocalDpi xmlns:a14="http://schemas.microsoft.com/office/drawing/2010/main" val="0"/>
              </a:ext>
            </a:extLst>
          </a:blip>
          <a:srcRect/>
          <a:stretch>
            <a:fillRect/>
          </a:stretch>
        </p:blipFill>
        <p:spPr bwMode="auto">
          <a:xfrm>
            <a:off x="1048913" y="174872"/>
            <a:ext cx="7093197" cy="3169461"/>
          </a:xfrm>
          <a:prstGeom prst="rect">
            <a:avLst/>
          </a:prstGeom>
          <a:noFill/>
          <a:ln>
            <a:noFill/>
          </a:ln>
        </p:spPr>
      </p:pic>
      <p:pic>
        <p:nvPicPr>
          <p:cNvPr id="7" name="Picture 6" descr="https://lh6.googleusercontent.com/O0Zxsa11MfYR-PBYETYPQygivh-Mxj48AvAIgbokARGzVMWmToMR0LQjtDwSODfmZCSd1JFrMwKoIsp1m3sTwhX7jSfqCo13JM-fgOydXCIgxARA-Cvhy79qvC3kMzNB3e2h4Wzs"/>
          <p:cNvPicPr/>
          <p:nvPr/>
        </p:nvPicPr>
        <p:blipFill>
          <a:blip r:embed="rId4">
            <a:extLst>
              <a:ext uri="{28A0092B-C50C-407E-A947-70E740481C1C}">
                <a14:useLocalDpi xmlns:a14="http://schemas.microsoft.com/office/drawing/2010/main" val="0"/>
              </a:ext>
            </a:extLst>
          </a:blip>
          <a:srcRect/>
          <a:stretch>
            <a:fillRect/>
          </a:stretch>
        </p:blipFill>
        <p:spPr bwMode="auto">
          <a:xfrm>
            <a:off x="1048913" y="3344333"/>
            <a:ext cx="7093197" cy="3316111"/>
          </a:xfrm>
          <a:prstGeom prst="rect">
            <a:avLst/>
          </a:prstGeom>
          <a:noFill/>
          <a:ln>
            <a:noFill/>
          </a:ln>
        </p:spPr>
      </p:pic>
    </p:spTree>
    <p:extLst>
      <p:ext uri="{BB962C8B-B14F-4D97-AF65-F5344CB8AC3E}">
        <p14:creationId xmlns:p14="http://schemas.microsoft.com/office/powerpoint/2010/main" val="23752094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lh3.googleusercontent.com/CrxHau3J9Us1igpipRNiTAK4WUMfwm1SMhsGu2HuIJG91UdboIX9IKORdRMhaPuUzWvaw4xrQZnqMZU64YnTGewESyg7lIjqDbBz6f7l94cNaXVONcUvGZi7CO4I1ziUSIsnDft4"/>
          <p:cNvPicPr/>
          <p:nvPr/>
        </p:nvPicPr>
        <p:blipFill rotWithShape="1">
          <a:blip r:embed="rId3">
            <a:extLst>
              <a:ext uri="{28A0092B-C50C-407E-A947-70E740481C1C}">
                <a14:useLocalDpi xmlns:a14="http://schemas.microsoft.com/office/drawing/2010/main" val="0"/>
              </a:ext>
            </a:extLst>
          </a:blip>
          <a:srcRect l="14036" r="8914"/>
          <a:stretch/>
        </p:blipFill>
        <p:spPr bwMode="auto">
          <a:xfrm>
            <a:off x="747889" y="268110"/>
            <a:ext cx="3358443" cy="6138334"/>
          </a:xfrm>
          <a:prstGeom prst="rect">
            <a:avLst/>
          </a:prstGeom>
          <a:noFill/>
          <a:ln>
            <a:noFill/>
          </a:ln>
          <a:extLst>
            <a:ext uri="{53640926-AAD7-44d8-BBD7-CCE9431645EC}">
              <a14:shadowObscured xmlns:a14="http://schemas.microsoft.com/office/drawing/2010/main"/>
            </a:ext>
          </a:extLst>
        </p:spPr>
      </p:pic>
      <p:pic>
        <p:nvPicPr>
          <p:cNvPr id="5" name="Picture 4" descr="https://lh4.googleusercontent.com/_73bNqWBOOqP02OrtIFaO_Ca1s8C_v_fUMKf74L-3_VlIQhEnad_VJAIgPuVSFzwsBm73SQ90sCVl25AKGO_LTICTfCg7S2wc-5SrCVxGJ00_ENI53Ru8SdJ2TCXg6kMjHg1gpuj"/>
          <p:cNvPicPr/>
          <p:nvPr/>
        </p:nvPicPr>
        <p:blipFill>
          <a:blip r:embed="rId4">
            <a:extLst>
              <a:ext uri="{28A0092B-C50C-407E-A947-70E740481C1C}">
                <a14:useLocalDpi xmlns:a14="http://schemas.microsoft.com/office/drawing/2010/main" val="0"/>
              </a:ext>
            </a:extLst>
          </a:blip>
          <a:srcRect/>
          <a:stretch>
            <a:fillRect/>
          </a:stretch>
        </p:blipFill>
        <p:spPr bwMode="auto">
          <a:xfrm>
            <a:off x="4106332" y="268110"/>
            <a:ext cx="3668890" cy="6138334"/>
          </a:xfrm>
          <a:prstGeom prst="rect">
            <a:avLst/>
          </a:prstGeom>
          <a:noFill/>
          <a:ln>
            <a:noFill/>
          </a:ln>
        </p:spPr>
      </p:pic>
    </p:spTree>
    <p:extLst>
      <p:ext uri="{BB962C8B-B14F-4D97-AF65-F5344CB8AC3E}">
        <p14:creationId xmlns:p14="http://schemas.microsoft.com/office/powerpoint/2010/main" val="217428417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Elemental.thmx</Template>
  <TotalTime>47</TotalTime>
  <Words>828</Words>
  <Application>Microsoft Macintosh PowerPoint</Application>
  <PresentationFormat>On-screen Show (4:3)</PresentationFormat>
  <Paragraphs>48</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Elemental</vt:lpstr>
      <vt:lpstr>Reversing the Server &amp; Client</vt:lpstr>
      <vt:lpstr>Running client &amp; server</vt:lpstr>
      <vt:lpstr>Running client &amp; server</vt:lpstr>
      <vt:lpstr>Running client &amp; server</vt:lpstr>
      <vt:lpstr>PowerPoint Presentation</vt:lpstr>
      <vt:lpstr>PowerPoint Presentation</vt:lpstr>
      <vt:lpstr>PowerPoint Presentation</vt:lpstr>
      <vt:lpstr>PowerPoint Presentation</vt:lpstr>
      <vt:lpstr>PowerPoint Presentation</vt:lpstr>
      <vt:lpstr>Data Packets</vt:lpstr>
      <vt:lpstr>Data packet on  Wireshark</vt:lpstr>
      <vt:lpstr>Flow chart analysis</vt:lpstr>
      <vt:lpstr>Vulnerabilities/Limitations</vt:lpstr>
    </vt:vector>
  </TitlesOfParts>
  <Company>UMCP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Reversing the Server &amp; Client</dc:title>
  <dc:creator>Manny Crespi</dc:creator>
  <cp:lastModifiedBy>Manny Crespi</cp:lastModifiedBy>
  <cp:revision>6</cp:revision>
  <dcterms:created xsi:type="dcterms:W3CDTF">2016-12-15T18:05:11Z</dcterms:created>
  <dcterms:modified xsi:type="dcterms:W3CDTF">2016-12-15T18:53:06Z</dcterms:modified>
</cp:coreProperties>
</file>