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7" r:id="rId2"/>
    <p:sldId id="295" r:id="rId3"/>
    <p:sldId id="283" r:id="rId4"/>
    <p:sldId id="289" r:id="rId5"/>
    <p:sldId id="291" r:id="rId6"/>
    <p:sldId id="294" r:id="rId7"/>
    <p:sldId id="292" r:id="rId8"/>
    <p:sldId id="293" r:id="rId9"/>
    <p:sldId id="278" r:id="rId10"/>
    <p:sldId id="279" r:id="rId11"/>
    <p:sldId id="280" r:id="rId12"/>
    <p:sldId id="281" r:id="rId13"/>
    <p:sldId id="290" r:id="rId1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B5A670-18EB-4C2A-9E2D-CECF1D609070}">
          <p14:sldIdLst>
            <p14:sldId id="277"/>
            <p14:sldId id="295"/>
          </p14:sldIdLst>
        </p14:section>
        <p14:section name="pattern" id="{1BE8E1E3-145D-4501-9CB0-26410DBA7079}">
          <p14:sldIdLst>
            <p14:sldId id="283"/>
            <p14:sldId id="289"/>
            <p14:sldId id="291"/>
            <p14:sldId id="294"/>
            <p14:sldId id="292"/>
            <p14:sldId id="293"/>
          </p14:sldIdLst>
        </p14:section>
        <p14:section name="basic flow" id="{810E4711-6F3D-4FA0-8A6C-623344363812}">
          <p14:sldIdLst>
            <p14:sldId id="278"/>
            <p14:sldId id="279"/>
            <p14:sldId id="280"/>
            <p14:sldId id="281"/>
          </p14:sldIdLst>
        </p14:section>
        <p14:section name="未使用だけど、がんばったので残しておく" id="{0030BA6C-F97F-411F-99F7-F63090F20159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712" autoAdjust="0"/>
  </p:normalViewPr>
  <p:slideViewPr>
    <p:cSldViewPr snapToGrid="0" snapToObjects="1">
      <p:cViewPr varScale="1">
        <p:scale>
          <a:sx n="87" d="100"/>
          <a:sy n="87" d="100"/>
        </p:scale>
        <p:origin x="11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2017/3/2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2017/3/2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2017/3/2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2017/3/2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2017/3/2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2017/3/2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2017/3/2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2017/3/2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2017/3/2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2017/3/2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2017/3/2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2017/3/2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2017/3/2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994194" y="610232"/>
            <a:ext cx="6866965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kumimoji="1" lang="en-US" altLang="ja-JP" sz="1200" b="1" dirty="0" smtClean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1209122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3"/>
          <p:cNvCxnSpPr/>
          <p:nvPr/>
        </p:nvCxnSpPr>
        <p:spPr>
          <a:xfrm flipV="1">
            <a:off x="1209122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36" y="444665"/>
            <a:ext cx="1142031" cy="90601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132495" y="4166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13132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4763409" y="2462482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2138698" y="3277237"/>
            <a:ext cx="1539887" cy="10082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Filter</a:t>
            </a:r>
          </a:p>
          <a:p>
            <a:pPr algn="ctr"/>
            <a:r>
              <a:rPr lang="en-US" altLang="ja-JP" dirty="0" smtClean="0"/>
              <a:t>ChainProxy</a:t>
            </a:r>
            <a:endParaRPr kumimoji="1" lang="ja-JP" altLang="en-US" dirty="0"/>
          </a:p>
        </p:txBody>
      </p:sp>
      <p:cxnSp>
        <p:nvCxnSpPr>
          <p:cNvPr id="54" name="直線矢印コネクタ 13"/>
          <p:cNvCxnSpPr/>
          <p:nvPr/>
        </p:nvCxnSpPr>
        <p:spPr>
          <a:xfrm>
            <a:off x="3154341" y="1353651"/>
            <a:ext cx="0" cy="3855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13"/>
          <p:cNvCxnSpPr/>
          <p:nvPr/>
        </p:nvCxnSpPr>
        <p:spPr>
          <a:xfrm flipV="1">
            <a:off x="2727973" y="1337828"/>
            <a:ext cx="0" cy="4164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13"/>
          <p:cNvCxnSpPr/>
          <p:nvPr/>
        </p:nvCxnSpPr>
        <p:spPr>
          <a:xfrm>
            <a:off x="3820253" y="3102025"/>
            <a:ext cx="7109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flipH="1">
            <a:off x="3775434" y="3423118"/>
            <a:ext cx="74680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727973" y="445549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2617294" y="4563068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角丸四角形 90"/>
          <p:cNvSpPr/>
          <p:nvPr/>
        </p:nvSpPr>
        <p:spPr>
          <a:xfrm>
            <a:off x="2466255" y="4697540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角丸四角形 91"/>
          <p:cNvSpPr/>
          <p:nvPr/>
        </p:nvSpPr>
        <p:spPr>
          <a:xfrm>
            <a:off x="2330307" y="484097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&lt;filter&gt;</a:t>
            </a:r>
          </a:p>
          <a:p>
            <a:pPr algn="ctr"/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sp>
        <p:nvSpPr>
          <p:cNvPr id="76" name="角丸四角形 75"/>
          <p:cNvSpPr/>
          <p:nvPr/>
        </p:nvSpPr>
        <p:spPr>
          <a:xfrm>
            <a:off x="4247454" y="1801906"/>
            <a:ext cx="4784036" cy="4285129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4558094" y="2004991"/>
            <a:ext cx="4233613" cy="171536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041849" y="2927591"/>
            <a:ext cx="1733586" cy="2872575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6872802" y="2494169"/>
            <a:ext cx="1278073" cy="729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 smtClean="0">
                <a:solidFill>
                  <a:schemeClr val="tx2"/>
                </a:solidFill>
              </a:rPr>
              <a:t>Application</a:t>
            </a:r>
            <a:r>
              <a:rPr kumimoji="1" lang="en-US" altLang="ja-JP" sz="1400" b="1" dirty="0" smtClean="0">
                <a:solidFill>
                  <a:schemeClr val="tx2"/>
                </a:solidFill>
              </a:rPr>
              <a:t> Layer</a:t>
            </a:r>
            <a:endParaRPr kumimoji="1" lang="ja-JP" altLang="en-US" sz="1400" b="1" dirty="0">
              <a:solidFill>
                <a:schemeClr val="tx2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5182099" y="4301414"/>
            <a:ext cx="1278073" cy="7636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altLang="ja-JP" sz="14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endParaRPr lang="en-US" altLang="ja-JP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4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917759" y="4301414"/>
            <a:ext cx="1323878" cy="76364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4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558094" y="3801046"/>
            <a:ext cx="4233613" cy="199912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フローチャート : 書類 39"/>
          <p:cNvSpPr/>
          <p:nvPr/>
        </p:nvSpPr>
        <p:spPr>
          <a:xfrm>
            <a:off x="3015909" y="636839"/>
            <a:ext cx="850837" cy="65923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1922476" y="416672"/>
            <a:ext cx="7109014" cy="1103005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527117" y="1888742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382204" y="1754294"/>
            <a:ext cx="824034" cy="5737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&lt;filter&gt;</a:t>
            </a:r>
          </a:p>
          <a:p>
            <a:pPr algn="ctr"/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cxnSp>
        <p:nvCxnSpPr>
          <p:cNvPr id="55" name="直線矢印コネクタ 13"/>
          <p:cNvCxnSpPr/>
          <p:nvPr/>
        </p:nvCxnSpPr>
        <p:spPr>
          <a:xfrm>
            <a:off x="3139990" y="2462482"/>
            <a:ext cx="0" cy="4417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2736938" y="2462482"/>
            <a:ext cx="0" cy="4481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64397" y="5377827"/>
            <a:ext cx="1370228" cy="721661"/>
          </a:xfrm>
          <a:prstGeom prst="roundRect">
            <a:avLst/>
          </a:prstGeom>
          <a:noFill/>
          <a:ln w="508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9900"/>
                </a:solidFill>
              </a:rPr>
              <a:t>DescriptionTarget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5878185" y="3072114"/>
            <a:ext cx="1112438" cy="555462"/>
            <a:chOff x="5775544" y="3053452"/>
            <a:chExt cx="1112438" cy="555462"/>
          </a:xfrm>
        </p:grpSpPr>
        <p:sp>
          <p:nvSpPr>
            <p:cNvPr id="48" name="星 24 47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7594656" y="3068272"/>
            <a:ext cx="1112438" cy="555462"/>
            <a:chOff x="5775544" y="3053452"/>
            <a:chExt cx="1112438" cy="555462"/>
          </a:xfrm>
        </p:grpSpPr>
        <p:sp>
          <p:nvSpPr>
            <p:cNvPr id="71" name="星 24 7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5760364" y="4859252"/>
            <a:ext cx="1112438" cy="555462"/>
            <a:chOff x="5775544" y="3053452"/>
            <a:chExt cx="1112438" cy="555462"/>
          </a:xfrm>
        </p:grpSpPr>
        <p:sp>
          <p:nvSpPr>
            <p:cNvPr id="75" name="星 24 7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7635083" y="4840974"/>
            <a:ext cx="1112438" cy="555462"/>
            <a:chOff x="5775544" y="3053452"/>
            <a:chExt cx="1112438" cy="555462"/>
          </a:xfrm>
        </p:grpSpPr>
        <p:sp>
          <p:nvSpPr>
            <p:cNvPr id="79" name="星 24 7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テキスト ボックス 80"/>
          <p:cNvSpPr txBox="1"/>
          <p:nvPr/>
        </p:nvSpPr>
        <p:spPr>
          <a:xfrm>
            <a:off x="2951901" y="894935"/>
            <a:ext cx="1000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 smtClean="0"/>
              <a:t>&lt;error-page&gt;</a:t>
            </a:r>
          </a:p>
        </p:txBody>
      </p:sp>
    </p:spTree>
    <p:extLst>
      <p:ext uri="{BB962C8B-B14F-4D97-AF65-F5344CB8AC3E}">
        <p14:creationId xmlns:p14="http://schemas.microsoft.com/office/powerpoint/2010/main" val="22431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193" y="22199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74700" y="2739036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53957" y="267964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443138" y="2661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587049" y="265690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524837" y="2939152"/>
            <a:ext cx="1829120" cy="6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64855" y="2939152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>
            <a:endCxn id="68" idx="0"/>
          </p:cNvCxnSpPr>
          <p:nvPr/>
        </p:nvCxnSpPr>
        <p:spPr>
          <a:xfrm rot="10800000" flipV="1">
            <a:off x="1874445" y="3164519"/>
            <a:ext cx="1479512" cy="118375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54976" y="3201055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56439" y="25478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841378" y="262878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66061" y="260121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55540" y="425628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6203915" y="210553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549349" y="34053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675532" y="425628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3257810" y="4019941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Model</a:t>
            </a:r>
            <a:endParaRPr kumimoji="1" lang="ja-JP" altLang="en-US" sz="1200" dirty="0"/>
          </a:p>
        </p:txBody>
      </p:sp>
      <p:cxnSp>
        <p:nvCxnSpPr>
          <p:cNvPr id="38" name="直線矢印コネクタ 13"/>
          <p:cNvCxnSpPr>
            <a:stCxn id="46" idx="2"/>
            <a:endCxn id="101" idx="3"/>
          </p:cNvCxnSpPr>
          <p:nvPr/>
        </p:nvCxnSpPr>
        <p:spPr>
          <a:xfrm rot="5400000">
            <a:off x="4626202" y="3317244"/>
            <a:ext cx="1228963" cy="15516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3"/>
          <p:cNvCxnSpPr/>
          <p:nvPr/>
        </p:nvCxnSpPr>
        <p:spPr>
          <a:xfrm rot="16200000" flipH="1">
            <a:off x="4967583" y="1726232"/>
            <a:ext cx="1652165" cy="209178"/>
          </a:xfrm>
          <a:prstGeom prst="bentConnector3">
            <a:avLst>
              <a:gd name="adj1" fmla="val 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13"/>
          <p:cNvCxnSpPr/>
          <p:nvPr/>
        </p:nvCxnSpPr>
        <p:spPr>
          <a:xfrm rot="16200000" flipV="1">
            <a:off x="4949777" y="1402764"/>
            <a:ext cx="1993434" cy="514842"/>
          </a:xfrm>
          <a:prstGeom prst="bentConnector3">
            <a:avLst>
              <a:gd name="adj1" fmla="val 99918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4093545" y="219489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66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395" y="3628512"/>
            <a:ext cx="1429056" cy="1777531"/>
          </a:xfrm>
          <a:prstGeom prst="rect">
            <a:avLst/>
          </a:prstGeom>
          <a:noFill/>
        </p:spPr>
      </p:pic>
      <p:sp>
        <p:nvSpPr>
          <p:cNvPr id="68" name="フローチャート : 書類 67"/>
          <p:cNvSpPr/>
          <p:nvPr/>
        </p:nvSpPr>
        <p:spPr>
          <a:xfrm>
            <a:off x="1437142" y="4348271"/>
            <a:ext cx="874606" cy="681242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yyy.jsp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1579906" y="4941903"/>
            <a:ext cx="1123667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&lt;jsp tag library&gt;</a:t>
            </a:r>
          </a:p>
          <a:p>
            <a:pPr algn="ctr"/>
            <a:r>
              <a:rPr lang="en-US" altLang="ja-JP" sz="1200" dirty="0" smtClean="0"/>
              <a:t>Messages</a:t>
            </a:r>
          </a:p>
          <a:p>
            <a:pPr algn="ctr"/>
            <a:r>
              <a:rPr lang="en-US" altLang="ja-JP" sz="1200" dirty="0" smtClean="0"/>
              <a:t>PanelTag</a:t>
            </a:r>
            <a:endParaRPr kumimoji="1" lang="ja-JP" altLang="en-US" sz="1200" dirty="0"/>
          </a:p>
        </p:txBody>
      </p:sp>
      <p:cxnSp>
        <p:nvCxnSpPr>
          <p:cNvPr id="100" name="直線矢印コネクタ 13"/>
          <p:cNvCxnSpPr>
            <a:stCxn id="99" idx="0"/>
            <a:endCxn id="99" idx="3"/>
          </p:cNvCxnSpPr>
          <p:nvPr/>
        </p:nvCxnSpPr>
        <p:spPr>
          <a:xfrm rot="16200000" flipH="1">
            <a:off x="2279340" y="4804302"/>
            <a:ext cx="286631" cy="561833"/>
          </a:xfrm>
          <a:prstGeom prst="curvedConnector4">
            <a:avLst>
              <a:gd name="adj1" fmla="val -139179"/>
              <a:gd name="adj2" fmla="val 273125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3581255" y="4402890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sp>
        <p:nvSpPr>
          <p:cNvPr id="102" name="正方形/長方形 101"/>
          <p:cNvSpPr/>
          <p:nvPr/>
        </p:nvSpPr>
        <p:spPr>
          <a:xfrm>
            <a:off x="401595" y="4546840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Yyy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419525" y="41777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608766" y="2962194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76920" y="3201054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V="1">
            <a:off x="1026748" y="3413997"/>
            <a:ext cx="0" cy="54952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548703" y="13818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4368269" y="433513"/>
            <a:ext cx="1320802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</a:t>
            </a:r>
            <a:r>
              <a:rPr lang="en-US" altLang="ja-JP" sz="1000" dirty="0" smtClean="0"/>
              <a:t>MVC&gt;</a:t>
            </a:r>
          </a:p>
          <a:p>
            <a:pPr algn="ctr"/>
            <a:r>
              <a:rPr lang="en-US" altLang="ja-JP" sz="1200" dirty="0" smtClean="0"/>
              <a:t>ExceptionHandler</a:t>
            </a:r>
          </a:p>
          <a:p>
            <a:pPr algn="ctr"/>
            <a:r>
              <a:rPr lang="en-US" altLang="ja-JP" sz="1200" dirty="0" smtClean="0"/>
              <a:t>ExceptionResolver</a:t>
            </a:r>
            <a:endParaRPr kumimoji="1" lang="ja-JP" altLang="en-US" sz="1200" dirty="0"/>
          </a:p>
        </p:txBody>
      </p:sp>
      <p:cxnSp>
        <p:nvCxnSpPr>
          <p:cNvPr id="58" name="直線矢印コネクタ 13"/>
          <p:cNvCxnSpPr/>
          <p:nvPr/>
        </p:nvCxnSpPr>
        <p:spPr>
          <a:xfrm rot="5400000" flipH="1" flipV="1">
            <a:off x="3387456" y="1706235"/>
            <a:ext cx="1727342" cy="2015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3043038" y="1381846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HandlerExceptionResolver</a:t>
            </a:r>
          </a:p>
          <a:p>
            <a:pPr algn="ctr"/>
            <a:r>
              <a:rPr lang="en-US" altLang="ja-JP" sz="1200" dirty="0" smtClean="0"/>
              <a:t>LoggingInterceptor</a:t>
            </a:r>
            <a:endParaRPr kumimoji="1" lang="ja-JP" altLang="en-US" sz="1200" dirty="0"/>
          </a:p>
        </p:txBody>
      </p:sp>
      <p:sp>
        <p:nvSpPr>
          <p:cNvPr id="62" name="フローチャート : 書類 61"/>
          <p:cNvSpPr/>
          <p:nvPr/>
        </p:nvSpPr>
        <p:spPr>
          <a:xfrm>
            <a:off x="477431" y="290792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137726" y="74690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67" name="直線矢印コネクタ 13"/>
          <p:cNvCxnSpPr>
            <a:stCxn id="60" idx="1"/>
            <a:endCxn id="49" idx="3"/>
          </p:cNvCxnSpPr>
          <p:nvPr/>
        </p:nvCxnSpPr>
        <p:spPr>
          <a:xfrm rot="10800000">
            <a:off x="2612776" y="812352"/>
            <a:ext cx="430262" cy="8431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13"/>
          <p:cNvCxnSpPr/>
          <p:nvPr/>
        </p:nvCxnSpPr>
        <p:spPr>
          <a:xfrm rot="5400000">
            <a:off x="3653423" y="666998"/>
            <a:ext cx="718354" cy="675480"/>
          </a:xfrm>
          <a:prstGeom prst="bentConnector3">
            <a:avLst>
              <a:gd name="adj1" fmla="val 2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2862325" y="10600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949419" y="36705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124" name="直線矢印コネクタ 13"/>
          <p:cNvCxnSpPr/>
          <p:nvPr/>
        </p:nvCxnSpPr>
        <p:spPr>
          <a:xfrm>
            <a:off x="3674860" y="1929217"/>
            <a:ext cx="0" cy="75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3257810" y="20111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34" name="フローチャート : 書類 133"/>
          <p:cNvSpPr/>
          <p:nvPr/>
        </p:nvSpPr>
        <p:spPr>
          <a:xfrm>
            <a:off x="2377486" y="1814790"/>
            <a:ext cx="819975" cy="51727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sp>
        <p:nvSpPr>
          <p:cNvPr id="138" name="四角形吹き出し 137"/>
          <p:cNvSpPr/>
          <p:nvPr/>
        </p:nvSpPr>
        <p:spPr>
          <a:xfrm>
            <a:off x="906398" y="1980969"/>
            <a:ext cx="1365496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define </a:t>
            </a:r>
            <a:r>
              <a:rPr lang="en-US" altLang="ja-JP" sz="1200" dirty="0" smtClean="0">
                <a:solidFill>
                  <a:schemeClr val="tx1"/>
                </a:solidFill>
              </a:rPr>
              <a:t>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35228" y="322852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78623" y="321823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2568" y="35298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フローチャート : 他ページ結合子 68"/>
          <p:cNvSpPr/>
          <p:nvPr/>
        </p:nvSpPr>
        <p:spPr>
          <a:xfrm rot="10800000">
            <a:off x="5637603" y="2636076"/>
            <a:ext cx="508350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四角形吹き出し 69"/>
          <p:cNvSpPr/>
          <p:nvPr/>
        </p:nvSpPr>
        <p:spPr>
          <a:xfrm>
            <a:off x="6682615" y="1781559"/>
            <a:ext cx="1440856" cy="764111"/>
          </a:xfrm>
          <a:prstGeom prst="wedgeRectCallout">
            <a:avLst>
              <a:gd name="adj1" fmla="val -97975"/>
              <a:gd name="adj2" fmla="val 7785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@ExceptionHandler(XxxException.class)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7674630" y="3247987"/>
            <a:ext cx="1112438" cy="733854"/>
            <a:chOff x="5775544" y="3053452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Xxx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矢印 75"/>
          <p:cNvSpPr/>
          <p:nvPr/>
        </p:nvSpPr>
        <p:spPr>
          <a:xfrm flipH="1">
            <a:off x="1253613" y="817856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右矢印 63"/>
          <p:cNvSpPr/>
          <p:nvPr/>
        </p:nvSpPr>
        <p:spPr>
          <a:xfrm flipH="1">
            <a:off x="1198544" y="645561"/>
            <a:ext cx="576385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75" name="右矢印 74"/>
          <p:cNvSpPr/>
          <p:nvPr/>
        </p:nvSpPr>
        <p:spPr>
          <a:xfrm flipH="1">
            <a:off x="1131739" y="473266"/>
            <a:ext cx="62718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1758925" y="462255"/>
            <a:ext cx="853851" cy="700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0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413696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951093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300167" y="859746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389348" y="868382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065528" y="3354756"/>
            <a:ext cx="1493663" cy="754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&lt;Spring MVC </a:t>
            </a:r>
            <a:r>
              <a:rPr lang="en-US" altLang="ja-JP" sz="1000" dirty="0" smtClean="0"/>
              <a:t>Extention&gt;</a:t>
            </a:r>
          </a:p>
          <a:p>
            <a:pPr algn="ctr"/>
            <a:r>
              <a:rPr lang="en-US" altLang="ja-JP" sz="1200" dirty="0" smtClean="0"/>
              <a:t>SystemException</a:t>
            </a:r>
          </a:p>
          <a:p>
            <a:pPr algn="ctr"/>
            <a:r>
              <a:rPr lang="en-US" altLang="ja-JP" sz="1200" dirty="0" smtClean="0"/>
              <a:t>Resolver</a:t>
            </a:r>
            <a:endParaRPr kumimoji="1" lang="ja-JP" altLang="en-US" sz="1200" dirty="0"/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90" y="2413440"/>
            <a:ext cx="1429056" cy="2431060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95095" y="3777697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341346" y="3769005"/>
            <a:ext cx="1261303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System</a:t>
            </a:r>
          </a:p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Exception.jsp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533259" y="872867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52282" y="1174231"/>
            <a:ext cx="1847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4411065" y="1128225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rot="10800000" flipV="1">
            <a:off x="1971999" y="1430375"/>
            <a:ext cx="1328169" cy="23281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4411065" y="1382282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2602649" y="82652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787588" y="84155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78445" y="86199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2198576" y="252200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082941" y="18408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6547921" y="1151266"/>
            <a:ext cx="978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6538955" y="1389257"/>
            <a:ext cx="97828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13"/>
          <p:cNvCxnSpPr>
            <a:stCxn id="57" idx="2"/>
          </p:cNvCxnSpPr>
          <p:nvPr/>
        </p:nvCxnSpPr>
        <p:spPr>
          <a:xfrm flipH="1">
            <a:off x="8023148" y="1703523"/>
            <a:ext cx="136608" cy="723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endCxn id="76" idx="2"/>
          </p:cNvCxnSpPr>
          <p:nvPr/>
        </p:nvCxnSpPr>
        <p:spPr>
          <a:xfrm rot="5400000">
            <a:off x="3331370" y="2469089"/>
            <a:ext cx="153113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13"/>
          <p:cNvCxnSpPr/>
          <p:nvPr/>
        </p:nvCxnSpPr>
        <p:spPr>
          <a:xfrm flipV="1">
            <a:off x="3630707" y="1712488"/>
            <a:ext cx="0" cy="595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2376224" y="4809645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900" dirty="0" smtClean="0"/>
              <a:t>&lt;Servlet API&gt;</a:t>
            </a:r>
          </a:p>
          <a:p>
            <a:pPr algn="ctr"/>
            <a:r>
              <a:rPr kumimoji="1" lang="en-US" altLang="ja-JP" sz="1200" dirty="0" smtClean="0"/>
              <a:t>HttpServlet</a:t>
            </a:r>
          </a:p>
          <a:p>
            <a:pPr algn="ctr"/>
            <a:r>
              <a:rPr kumimoji="1" lang="en-US" altLang="ja-JP" sz="1200" dirty="0" smtClean="0"/>
              <a:t>Request</a:t>
            </a:r>
            <a:endParaRPr kumimoji="1" lang="ja-JP" altLang="en-US" sz="1200" dirty="0"/>
          </a:p>
        </p:txBody>
      </p:sp>
      <p:cxnSp>
        <p:nvCxnSpPr>
          <p:cNvPr id="73" name="直線矢印コネクタ 13"/>
          <p:cNvCxnSpPr>
            <a:stCxn id="52" idx="3"/>
            <a:endCxn id="52" idx="2"/>
          </p:cNvCxnSpPr>
          <p:nvPr/>
        </p:nvCxnSpPr>
        <p:spPr>
          <a:xfrm flipH="1">
            <a:off x="1971998" y="4109626"/>
            <a:ext cx="630651" cy="295583"/>
          </a:xfrm>
          <a:prstGeom prst="curvedConnector4">
            <a:avLst>
              <a:gd name="adj1" fmla="val -26296"/>
              <a:gd name="adj2" fmla="val 322990"/>
            </a:avLst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2473241" y="4897271"/>
            <a:ext cx="1308847" cy="440304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e</a:t>
            </a:r>
            <a:r>
              <a:rPr lang="en-US" altLang="ja-JP" sz="1200" dirty="0" smtClean="0">
                <a:solidFill>
                  <a:schemeClr val="tx1"/>
                </a:solidFill>
              </a:rPr>
              <a:t>xception code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(error code)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02980" y="3269891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xception code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163982" y="198399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05" name="直線矢印コネクタ 13"/>
          <p:cNvCxnSpPr>
            <a:stCxn id="47" idx="2"/>
          </p:cNvCxnSpPr>
          <p:nvPr/>
        </p:nvCxnSpPr>
        <p:spPr>
          <a:xfrm rot="5400000" flipH="1" flipV="1">
            <a:off x="5387460" y="1649756"/>
            <a:ext cx="884769" cy="4034971"/>
          </a:xfrm>
          <a:prstGeom prst="curvedConnector3">
            <a:avLst>
              <a:gd name="adj1" fmla="val -724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5842819" y="474517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直線矢印コネクタ 13"/>
          <p:cNvCxnSpPr>
            <a:stCxn id="47" idx="2"/>
            <a:endCxn id="82" idx="0"/>
          </p:cNvCxnSpPr>
          <p:nvPr/>
        </p:nvCxnSpPr>
        <p:spPr>
          <a:xfrm rot="5400000">
            <a:off x="3076191" y="4161101"/>
            <a:ext cx="787645" cy="684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336109" y="41551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305838" y="184275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364524" y="440306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四角形吹き出し 116"/>
          <p:cNvSpPr/>
          <p:nvPr/>
        </p:nvSpPr>
        <p:spPr>
          <a:xfrm>
            <a:off x="302980" y="4767949"/>
            <a:ext cx="1525671" cy="552251"/>
          </a:xfrm>
          <a:prstGeom prst="wedgeRectCallout">
            <a:avLst>
              <a:gd name="adj1" fmla="val -34360"/>
              <a:gd name="adj2" fmla="val -14192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m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essage is get from message resources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18" name="直線コネクタ 117"/>
          <p:cNvCxnSpPr/>
          <p:nvPr/>
        </p:nvCxnSpPr>
        <p:spPr>
          <a:xfrm flipV="1">
            <a:off x="916050" y="1578504"/>
            <a:ext cx="0" cy="1329261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 : 書類 43"/>
          <p:cNvSpPr/>
          <p:nvPr/>
        </p:nvSpPr>
        <p:spPr>
          <a:xfrm>
            <a:off x="6114075" y="2744294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53248" y="26077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1" name="フローチャート : 書類 60"/>
          <p:cNvSpPr/>
          <p:nvPr/>
        </p:nvSpPr>
        <p:spPr>
          <a:xfrm>
            <a:off x="4282296" y="3849513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 smtClean="0"/>
          </a:p>
        </p:txBody>
      </p:sp>
      <p:sp>
        <p:nvSpPr>
          <p:cNvPr id="63" name="フローチャート : 書類 62"/>
          <p:cNvSpPr/>
          <p:nvPr/>
        </p:nvSpPr>
        <p:spPr>
          <a:xfrm>
            <a:off x="6347911" y="318037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sp>
        <p:nvSpPr>
          <p:cNvPr id="66" name="四角形吹き出し 65"/>
          <p:cNvSpPr/>
          <p:nvPr/>
        </p:nvSpPr>
        <p:spPr>
          <a:xfrm>
            <a:off x="5229498" y="3859006"/>
            <a:ext cx="1493118" cy="592252"/>
          </a:xfrm>
          <a:prstGeom prst="wedgeRectCallout">
            <a:avLst>
              <a:gd name="adj1" fmla="val -64815"/>
              <a:gd name="adj2" fmla="val -39582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 bean &amp;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</a:t>
            </a:r>
            <a:r>
              <a:rPr lang="en-US" altLang="ja-JP" sz="1200" dirty="0" smtClean="0">
                <a:solidFill>
                  <a:schemeClr val="tx1"/>
                </a:solidFill>
              </a:rPr>
              <a:t>andling rule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871891" y="2307705"/>
            <a:ext cx="1820393" cy="54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HandlerExceptionResolver</a:t>
            </a:r>
          </a:p>
          <a:p>
            <a:pPr algn="ctr"/>
            <a:r>
              <a:rPr lang="en-US" altLang="ja-JP" sz="1200" dirty="0" smtClean="0"/>
              <a:t>LoggingInterceptor</a:t>
            </a:r>
            <a:endParaRPr kumimoji="1" lang="ja-JP" altLang="en-US" sz="1200" dirty="0"/>
          </a:p>
        </p:txBody>
      </p:sp>
      <p:cxnSp>
        <p:nvCxnSpPr>
          <p:cNvPr id="74" name="直線矢印コネクタ 13"/>
          <p:cNvCxnSpPr>
            <a:stCxn id="54" idx="3"/>
            <a:endCxn id="53" idx="0"/>
          </p:cNvCxnSpPr>
          <p:nvPr/>
        </p:nvCxnSpPr>
        <p:spPr>
          <a:xfrm>
            <a:off x="4692284" y="2581391"/>
            <a:ext cx="522230" cy="3935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13"/>
          <p:cNvCxnSpPr/>
          <p:nvPr/>
        </p:nvCxnSpPr>
        <p:spPr>
          <a:xfrm flipV="1">
            <a:off x="3630707" y="2851589"/>
            <a:ext cx="0" cy="499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309763" y="301620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87" name="フローチャート : 書類 86"/>
          <p:cNvSpPr/>
          <p:nvPr/>
        </p:nvSpPr>
        <p:spPr>
          <a:xfrm>
            <a:off x="4581385" y="1883712"/>
            <a:ext cx="819975" cy="59519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/>
              <a:t>spring-mvc.xml</a:t>
            </a:r>
            <a:endParaRPr kumimoji="1" lang="en-US" altLang="ja-JP" sz="1400" dirty="0" smtClean="0"/>
          </a:p>
        </p:txBody>
      </p:sp>
      <p:sp>
        <p:nvSpPr>
          <p:cNvPr id="88" name="四角形吹き出し 87"/>
          <p:cNvSpPr/>
          <p:nvPr/>
        </p:nvSpPr>
        <p:spPr>
          <a:xfrm>
            <a:off x="5539653" y="1953862"/>
            <a:ext cx="1365496" cy="398821"/>
          </a:xfrm>
          <a:prstGeom prst="wedgeRectCallout">
            <a:avLst>
              <a:gd name="adj1" fmla="val -67528"/>
              <a:gd name="adj2" fmla="val -12781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define </a:t>
            </a:r>
            <a:r>
              <a:rPr lang="en-US" altLang="ja-JP" sz="1200" dirty="0" smtClean="0">
                <a:solidFill>
                  <a:schemeClr val="tx1"/>
                </a:solidFill>
              </a:rPr>
              <a:t>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802532" y="138289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28144" y="13586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40880" y="21248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フローチャート : 他ページ結合子 75"/>
          <p:cNvSpPr/>
          <p:nvPr/>
        </p:nvSpPr>
        <p:spPr>
          <a:xfrm rot="10800000">
            <a:off x="3871704" y="3234655"/>
            <a:ext cx="450460" cy="213912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2" name="右矢印 151"/>
          <p:cNvSpPr/>
          <p:nvPr/>
        </p:nvSpPr>
        <p:spPr>
          <a:xfrm>
            <a:off x="5630305" y="334161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151" name="右矢印 150"/>
          <p:cNvSpPr/>
          <p:nvPr/>
        </p:nvSpPr>
        <p:spPr>
          <a:xfrm>
            <a:off x="5630305" y="3178973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60" name="右矢印 59"/>
          <p:cNvSpPr/>
          <p:nvPr/>
        </p:nvSpPr>
        <p:spPr>
          <a:xfrm>
            <a:off x="5630305" y="299702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787588" y="2974976"/>
            <a:ext cx="853851" cy="711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grpSp>
        <p:nvGrpSpPr>
          <p:cNvPr id="160" name="グループ化 159"/>
          <p:cNvGrpSpPr/>
          <p:nvPr/>
        </p:nvGrpSpPr>
        <p:grpSpPr>
          <a:xfrm>
            <a:off x="7342282" y="2371205"/>
            <a:ext cx="1300585" cy="889558"/>
            <a:chOff x="5775544" y="3053452"/>
            <a:chExt cx="1112438" cy="555462"/>
          </a:xfrm>
        </p:grpSpPr>
        <p:sp>
          <p:nvSpPr>
            <p:cNvPr id="161" name="星 24 16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2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75" y="924701"/>
            <a:ext cx="1429056" cy="1429057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302980" y="146209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099468" y="1358521"/>
            <a:ext cx="1110898" cy="826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5924684" y="1390595"/>
            <a:ext cx="1146745" cy="8172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</a:p>
        </p:txBody>
      </p: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00" y="3541055"/>
            <a:ext cx="1429056" cy="1581567"/>
          </a:xfrm>
          <a:prstGeom prst="rect">
            <a:avLst/>
          </a:prstGeom>
          <a:noFill/>
        </p:spPr>
      </p:pic>
      <p:sp>
        <p:nvSpPr>
          <p:cNvPr id="50" name="正方形/長方形 49"/>
          <p:cNvSpPr/>
          <p:nvPr/>
        </p:nvSpPr>
        <p:spPr>
          <a:xfrm>
            <a:off x="241305" y="4270772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 Error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フローチャート : 書類 51"/>
          <p:cNvSpPr/>
          <p:nvPr/>
        </p:nvSpPr>
        <p:spPr>
          <a:xfrm>
            <a:off x="1269627" y="4270772"/>
            <a:ext cx="988142" cy="681242"/>
          </a:xfrm>
          <a:prstGeom prst="flowChartDocumen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error.html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703594" y="1383872"/>
            <a:ext cx="1252993" cy="830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59" name="直線矢印コネクタ 13"/>
          <p:cNvCxnSpPr/>
          <p:nvPr/>
        </p:nvCxnSpPr>
        <p:spPr>
          <a:xfrm>
            <a:off x="1479177" y="1667306"/>
            <a:ext cx="2589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>
            <a:off x="5200745" y="1639230"/>
            <a:ext cx="7239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 flipV="1">
            <a:off x="5200745" y="1893034"/>
            <a:ext cx="734119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543503" y="132954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5374009" y="136211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229775" y="1373003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521869" y="3638255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3" name="直線矢印コネクタ 13"/>
          <p:cNvCxnSpPr/>
          <p:nvPr/>
        </p:nvCxnSpPr>
        <p:spPr>
          <a:xfrm>
            <a:off x="7078445" y="1671107"/>
            <a:ext cx="6251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3"/>
          <p:cNvCxnSpPr/>
          <p:nvPr/>
        </p:nvCxnSpPr>
        <p:spPr>
          <a:xfrm flipH="1" flipV="1">
            <a:off x="7078445" y="1900264"/>
            <a:ext cx="62515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249190" y="3951231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79966" y="3353616"/>
            <a:ext cx="1209874" cy="676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&lt;Application Server&gt;</a:t>
            </a:r>
          </a:p>
          <a:p>
            <a:pPr algn="ctr"/>
            <a:r>
              <a:rPr lang="en-US" altLang="ja-JP" sz="1200" dirty="0"/>
              <a:t>Servlet</a:t>
            </a:r>
          </a:p>
          <a:p>
            <a:pPr algn="ctr"/>
            <a:r>
              <a:rPr lang="en-US" altLang="ja-JP" sz="1200" dirty="0"/>
              <a:t>Container</a:t>
            </a:r>
            <a:endParaRPr lang="ja-JP" altLang="en-US" sz="1200" dirty="0"/>
          </a:p>
        </p:txBody>
      </p:sp>
      <p:cxnSp>
        <p:nvCxnSpPr>
          <p:cNvPr id="48" name="直線矢印コネクタ 13"/>
          <p:cNvCxnSpPr>
            <a:stCxn id="66" idx="2"/>
            <a:endCxn id="67" idx="2"/>
          </p:cNvCxnSpPr>
          <p:nvPr/>
        </p:nvCxnSpPr>
        <p:spPr>
          <a:xfrm flipH="1">
            <a:off x="2784902" y="2196524"/>
            <a:ext cx="1" cy="10501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910203" y="2098106"/>
            <a:ext cx="0" cy="1762102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>
            <a:stCxn id="44" idx="1"/>
            <a:endCxn id="52" idx="0"/>
          </p:cNvCxnSpPr>
          <p:nvPr/>
        </p:nvCxnSpPr>
        <p:spPr>
          <a:xfrm rot="10800000" flipV="1">
            <a:off x="1763698" y="3692080"/>
            <a:ext cx="416268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 : 書類 68"/>
          <p:cNvSpPr/>
          <p:nvPr/>
        </p:nvSpPr>
        <p:spPr>
          <a:xfrm>
            <a:off x="3964168" y="4270772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Server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70" name="直線矢印コネクタ 13"/>
          <p:cNvCxnSpPr>
            <a:stCxn id="44" idx="3"/>
            <a:endCxn id="69" idx="0"/>
          </p:cNvCxnSpPr>
          <p:nvPr/>
        </p:nvCxnSpPr>
        <p:spPr>
          <a:xfrm>
            <a:off x="3389840" y="3692080"/>
            <a:ext cx="1003295" cy="5786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78990" y="386920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95" name="四角形吹き出し 94"/>
          <p:cNvSpPr/>
          <p:nvPr/>
        </p:nvSpPr>
        <p:spPr>
          <a:xfrm>
            <a:off x="4476410" y="3017674"/>
            <a:ext cx="1289931" cy="611361"/>
          </a:xfrm>
          <a:prstGeom prst="wedgeRectCallout">
            <a:avLst>
              <a:gd name="adj1" fmla="val -73145"/>
              <a:gd name="adj2" fmla="val -76016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XxxError </a:t>
            </a:r>
            <a:r>
              <a:rPr lang="en-US" altLang="ja-JP" sz="1200" dirty="0">
                <a:solidFill>
                  <a:schemeClr val="tx1"/>
                </a:solidFill>
              </a:rPr>
              <a:t>is </a:t>
            </a:r>
            <a:r>
              <a:rPr lang="en-US" altLang="ja-JP" sz="1200" dirty="0" smtClean="0">
                <a:solidFill>
                  <a:schemeClr val="tx1"/>
                </a:solidFill>
              </a:rPr>
              <a:t>wrapped </a:t>
            </a:r>
            <a:r>
              <a:rPr lang="en-US" altLang="ja-JP" sz="1200" dirty="0">
                <a:solidFill>
                  <a:schemeClr val="tx1"/>
                </a:solidFill>
              </a:rPr>
              <a:t>in </a:t>
            </a:r>
            <a:r>
              <a:rPr lang="en-US" altLang="ja-JP" sz="1200" dirty="0" smtClean="0">
                <a:solidFill>
                  <a:schemeClr val="tx1"/>
                </a:solidFill>
              </a:rPr>
              <a:t>ServletException</a:t>
            </a:r>
            <a:r>
              <a:rPr lang="en-US" altLang="ja-JP" sz="1200" dirty="0">
                <a:solidFill>
                  <a:schemeClr val="tx1"/>
                </a:solidFill>
              </a:rPr>
              <a:t>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直線矢印コネクタ 13"/>
          <p:cNvCxnSpPr>
            <a:stCxn id="43" idx="2"/>
          </p:cNvCxnSpPr>
          <p:nvPr/>
        </p:nvCxnSpPr>
        <p:spPr>
          <a:xfrm rot="5400000">
            <a:off x="4144249" y="2287044"/>
            <a:ext cx="613016" cy="4083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4629318" y="243651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フローチャート : 書類 34"/>
          <p:cNvSpPr/>
          <p:nvPr/>
        </p:nvSpPr>
        <p:spPr>
          <a:xfrm>
            <a:off x="2481830" y="3951230"/>
            <a:ext cx="850837" cy="81960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  <a:p>
            <a:pPr algn="ctr"/>
            <a:endParaRPr lang="en-US" altLang="ja-JP" sz="900" dirty="0"/>
          </a:p>
          <a:p>
            <a:pPr algn="ctr"/>
            <a:r>
              <a:rPr lang="en-US" altLang="ja-JP" sz="900" dirty="0"/>
              <a:t>&lt;error-page&gt;</a:t>
            </a:r>
          </a:p>
          <a:p>
            <a:pPr algn="ctr"/>
            <a:endParaRPr kumimoji="1" lang="en-US" altLang="ja-JP" sz="1400" dirty="0" smtClean="0"/>
          </a:p>
        </p:txBody>
      </p:sp>
      <p:sp>
        <p:nvSpPr>
          <p:cNvPr id="37" name="フローチャート : 書類 36"/>
          <p:cNvSpPr/>
          <p:nvPr/>
        </p:nvSpPr>
        <p:spPr>
          <a:xfrm>
            <a:off x="4739512" y="174630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sp>
        <p:nvSpPr>
          <p:cNvPr id="38" name="フローチャート : 書類 37"/>
          <p:cNvSpPr/>
          <p:nvPr/>
        </p:nvSpPr>
        <p:spPr>
          <a:xfrm>
            <a:off x="5335186" y="4669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cxnSp>
        <p:nvCxnSpPr>
          <p:cNvPr id="47" name="直線矢印コネクタ 13"/>
          <p:cNvCxnSpPr>
            <a:stCxn id="66" idx="0"/>
            <a:endCxn id="63" idx="1"/>
          </p:cNvCxnSpPr>
          <p:nvPr/>
        </p:nvCxnSpPr>
        <p:spPr>
          <a:xfrm rot="5400000" flipH="1" flipV="1">
            <a:off x="2676876" y="602729"/>
            <a:ext cx="839695" cy="62364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917397" y="878032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842746" y="235375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653362" y="196675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</a:p>
        </p:txBody>
      </p:sp>
      <p:sp>
        <p:nvSpPr>
          <p:cNvPr id="62" name="四角形吹き出し 61"/>
          <p:cNvSpPr/>
          <p:nvPr/>
        </p:nvSpPr>
        <p:spPr>
          <a:xfrm>
            <a:off x="2588420" y="4952014"/>
            <a:ext cx="1493118" cy="507750"/>
          </a:xfrm>
          <a:prstGeom prst="wedgeRectCallout">
            <a:avLst>
              <a:gd name="adj1" fmla="val -33594"/>
              <a:gd name="adj2" fmla="val -9505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define exception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h</a:t>
            </a:r>
            <a:r>
              <a:rPr lang="en-US" altLang="ja-JP" sz="1200" dirty="0" smtClean="0">
                <a:solidFill>
                  <a:schemeClr val="tx1"/>
                </a:solidFill>
              </a:rPr>
              <a:t>andling rule.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08544" y="18814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2161261" y="1334396"/>
            <a:ext cx="1247283" cy="86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&lt;Servlet Filter&gt;</a:t>
            </a:r>
          </a:p>
          <a:p>
            <a:pPr algn="ctr"/>
            <a:r>
              <a:rPr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LoggingFilter</a:t>
            </a:r>
            <a:endParaRPr lang="en-US" altLang="ja-JP" sz="1200" dirty="0"/>
          </a:p>
        </p:txBody>
      </p:sp>
      <p:sp>
        <p:nvSpPr>
          <p:cNvPr id="84" name="フローチャート : 書類 83"/>
          <p:cNvSpPr/>
          <p:nvPr/>
        </p:nvSpPr>
        <p:spPr>
          <a:xfrm>
            <a:off x="1815113" y="924701"/>
            <a:ext cx="850837" cy="49331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</p:txBody>
      </p:sp>
      <p:sp>
        <p:nvSpPr>
          <p:cNvPr id="86" name="フローチャート : 書類 85"/>
          <p:cNvSpPr/>
          <p:nvPr/>
        </p:nvSpPr>
        <p:spPr>
          <a:xfrm>
            <a:off x="1475822" y="392992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applicationContext.xml</a:t>
            </a:r>
            <a:endParaRPr kumimoji="1" lang="en-US" altLang="ja-JP" sz="1200" dirty="0" smtClean="0"/>
          </a:p>
        </p:txBody>
      </p:sp>
      <p:sp>
        <p:nvSpPr>
          <p:cNvPr id="87" name="四角形吹き出し 86"/>
          <p:cNvSpPr/>
          <p:nvPr/>
        </p:nvSpPr>
        <p:spPr>
          <a:xfrm>
            <a:off x="418067" y="515728"/>
            <a:ext cx="984272" cy="398821"/>
          </a:xfrm>
          <a:prstGeom prst="wedgeRectCallout">
            <a:avLst>
              <a:gd name="adj1" fmla="val 64432"/>
              <a:gd name="adj2" fmla="val -82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smtClean="0">
                <a:solidFill>
                  <a:schemeClr val="tx1"/>
                </a:solidFill>
              </a:rPr>
              <a:t>define </a:t>
            </a:r>
            <a:r>
              <a:rPr lang="en-US" altLang="ja-JP" sz="1200" dirty="0" smtClean="0">
                <a:solidFill>
                  <a:schemeClr val="tx1"/>
                </a:solidFill>
              </a:rPr>
              <a:t>bean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&amp; filter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直線矢印コネクタ 13"/>
          <p:cNvCxnSpPr/>
          <p:nvPr/>
        </p:nvCxnSpPr>
        <p:spPr>
          <a:xfrm flipH="1">
            <a:off x="3415737" y="1900265"/>
            <a:ext cx="683731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227344" y="196216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56574" y="194882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6297" y="2760417"/>
            <a:ext cx="36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フローチャート : 他ページ結合子 66"/>
          <p:cNvSpPr/>
          <p:nvPr/>
        </p:nvSpPr>
        <p:spPr>
          <a:xfrm rot="10800000">
            <a:off x="2684496" y="3246660"/>
            <a:ext cx="200813" cy="21391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星 24 70"/>
          <p:cNvSpPr/>
          <p:nvPr/>
        </p:nvSpPr>
        <p:spPr>
          <a:xfrm>
            <a:off x="3109639" y="2436516"/>
            <a:ext cx="1194016" cy="810144"/>
          </a:xfrm>
          <a:prstGeom prst="star2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3160438" y="2644436"/>
            <a:ext cx="1084486" cy="407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bg1"/>
                </a:solidFill>
              </a:rPr>
              <a:t>Servlet</a:t>
            </a:r>
            <a:endParaRPr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Exception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7793349" y="2050627"/>
            <a:ext cx="1112438" cy="555462"/>
            <a:chOff x="5675261" y="3733751"/>
            <a:chExt cx="1112438" cy="555462"/>
          </a:xfrm>
        </p:grpSpPr>
        <p:sp>
          <p:nvSpPr>
            <p:cNvPr id="78" name="星 24 77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3393647" y="3017674"/>
            <a:ext cx="1112438" cy="555462"/>
            <a:chOff x="5675261" y="3733751"/>
            <a:chExt cx="1112438" cy="555462"/>
          </a:xfrm>
        </p:grpSpPr>
        <p:sp>
          <p:nvSpPr>
            <p:cNvPr id="73" name="星 24 72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矢印 75"/>
          <p:cNvSpPr/>
          <p:nvPr/>
        </p:nvSpPr>
        <p:spPr>
          <a:xfrm>
            <a:off x="4230006" y="49470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error</a:t>
            </a:r>
            <a:endParaRPr kumimoji="1"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80" name="右矢印 79"/>
          <p:cNvSpPr/>
          <p:nvPr/>
        </p:nvSpPr>
        <p:spPr>
          <a:xfrm>
            <a:off x="4230006" y="332063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warn</a:t>
            </a:r>
          </a:p>
        </p:txBody>
      </p:sp>
      <p:sp>
        <p:nvSpPr>
          <p:cNvPr id="81" name="右矢印 80"/>
          <p:cNvSpPr/>
          <p:nvPr/>
        </p:nvSpPr>
        <p:spPr>
          <a:xfrm>
            <a:off x="4230006" y="150112"/>
            <a:ext cx="592096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Info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837764" y="17674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079586" y="37903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17" y="354606"/>
            <a:ext cx="529640" cy="420181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580340" y="3697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47423" y="807174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869139" y="1158887"/>
            <a:ext cx="5446051" cy="198742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2933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837224" y="3479309"/>
            <a:ext cx="1945975" cy="21056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263498" y="3511036"/>
            <a:ext cx="2103312" cy="20949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0453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090211" y="3681785"/>
            <a:ext cx="1440000" cy="48677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090211" y="4657050"/>
            <a:ext cx="1440000" cy="4571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536845" y="3662979"/>
            <a:ext cx="1574548" cy="53686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336198" y="889195"/>
            <a:ext cx="0" cy="730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38967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270358" y="6019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4204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2093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22360" y="283432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2879982" y="889195"/>
            <a:ext cx="0" cy="7335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079586" y="663386"/>
            <a:ext cx="56673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2263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4933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216707" y="76135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14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38695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893746" y="3334965"/>
            <a:ext cx="5430410" cy="2599644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6054161" y="2688107"/>
            <a:ext cx="0" cy="9936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6104205" y="42667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60" name="直線矢印コネクタ 13"/>
          <p:cNvCxnSpPr/>
          <p:nvPr/>
        </p:nvCxnSpPr>
        <p:spPr>
          <a:xfrm flipV="1">
            <a:off x="5510717" y="2671672"/>
            <a:ext cx="0" cy="101011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38695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48771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0721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9261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12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365598" y="379040"/>
            <a:ext cx="2518425" cy="1950123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(ObstructionException.class</a:t>
            </a:r>
            <a:r>
              <a:rPr lang="en-US" altLang="ja-JP" sz="1000" dirty="0" smtClean="0">
                <a:solidFill>
                  <a:schemeClr val="tx1"/>
                </a:solidFill>
              </a:rPr>
              <a:t>)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handleObstructionException</a:t>
            </a:r>
            <a:r>
              <a:rPr lang="en-US" altLang="ja-JP" sz="1000" dirty="0" smtClean="0">
                <a:solidFill>
                  <a:schemeClr val="tx1"/>
                </a:solidFill>
              </a:rPr>
              <a:t>(…) </a:t>
            </a:r>
            <a:r>
              <a:rPr lang="en-US" altLang="ja-JP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角丸四角形 65"/>
          <p:cNvSpPr/>
          <p:nvPr/>
        </p:nvSpPr>
        <p:spPr>
          <a:xfrm>
            <a:off x="2387743" y="4613877"/>
            <a:ext cx="1882597" cy="52137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System</a:t>
            </a:r>
            <a:r>
              <a:rPr lang="ja-JP" altLang="en-US" sz="1600" dirty="0"/>
              <a:t> </a:t>
            </a:r>
            <a:r>
              <a:rPr kumimoji="1" lang="en-US" altLang="ja-JP" sz="1600" dirty="0" smtClean="0"/>
              <a:t>Integration</a:t>
            </a:r>
            <a:r>
              <a:rPr lang="ja-JP" altLang="en-US" sz="1600" dirty="0" smtClean="0"/>
              <a:t> </a:t>
            </a:r>
            <a:endParaRPr lang="en-US" altLang="ja-JP" sz="1600" dirty="0" smtClean="0"/>
          </a:p>
          <a:p>
            <a:pPr algn="ctr"/>
            <a:r>
              <a:rPr kumimoji="1" lang="en-US" altLang="ja-JP" sz="1600" dirty="0" smtClean="0"/>
              <a:t>Connector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63238" y="4520336"/>
            <a:ext cx="963664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External</a:t>
            </a:r>
          </a:p>
          <a:p>
            <a:pPr algn="ctr"/>
            <a:r>
              <a:rPr lang="en-US" altLang="ja-JP" dirty="0" smtClean="0"/>
              <a:t>System</a:t>
            </a:r>
            <a:endParaRPr kumimoji="1" lang="ja-JP" altLang="en-US" dirty="0"/>
          </a:p>
        </p:txBody>
      </p:sp>
      <p:cxnSp>
        <p:nvCxnSpPr>
          <p:cNvPr id="73" name="直線矢印コネクタ 13"/>
          <p:cNvCxnSpPr/>
          <p:nvPr/>
        </p:nvCxnSpPr>
        <p:spPr>
          <a:xfrm flipH="1" flipV="1">
            <a:off x="4164324" y="3925173"/>
            <a:ext cx="907964" cy="8533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13"/>
          <p:cNvCxnSpPr/>
          <p:nvPr/>
        </p:nvCxnSpPr>
        <p:spPr>
          <a:xfrm>
            <a:off x="3581353" y="4226744"/>
            <a:ext cx="0" cy="3647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520361" y="401467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983917" y="493208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cxnSp>
        <p:nvCxnSpPr>
          <p:cNvPr id="79" name="直線矢印コネクタ 13"/>
          <p:cNvCxnSpPr>
            <a:stCxn id="98" idx="6"/>
            <a:endCxn id="66" idx="1"/>
          </p:cNvCxnSpPr>
          <p:nvPr/>
        </p:nvCxnSpPr>
        <p:spPr>
          <a:xfrm>
            <a:off x="1932336" y="4874561"/>
            <a:ext cx="455407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V="1">
            <a:off x="3037909" y="4189584"/>
            <a:ext cx="0" cy="4242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13"/>
          <p:cNvCxnSpPr/>
          <p:nvPr/>
        </p:nvCxnSpPr>
        <p:spPr>
          <a:xfrm>
            <a:off x="4164324" y="4093521"/>
            <a:ext cx="881010" cy="8741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3"/>
          <p:cNvCxnSpPr/>
          <p:nvPr/>
        </p:nvCxnSpPr>
        <p:spPr>
          <a:xfrm>
            <a:off x="6054161" y="4193259"/>
            <a:ext cx="0" cy="4313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3"/>
          <p:cNvCxnSpPr/>
          <p:nvPr/>
        </p:nvCxnSpPr>
        <p:spPr>
          <a:xfrm flipV="1">
            <a:off x="5510717" y="4168562"/>
            <a:ext cx="0" cy="48138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3631421" y="426671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8" name="禁止 97"/>
          <p:cNvSpPr/>
          <p:nvPr/>
        </p:nvSpPr>
        <p:spPr>
          <a:xfrm>
            <a:off x="1425499" y="4714688"/>
            <a:ext cx="506837" cy="319745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9" name="爆発 2 98"/>
          <p:cNvSpPr/>
          <p:nvPr/>
        </p:nvSpPr>
        <p:spPr>
          <a:xfrm>
            <a:off x="1704381" y="3835411"/>
            <a:ext cx="1177862" cy="1132275"/>
          </a:xfrm>
          <a:prstGeom prst="irregularSeal2">
            <a:avLst/>
          </a:prstGeom>
          <a:gradFill>
            <a:gsLst>
              <a:gs pos="0">
                <a:srgbClr val="FFF200"/>
              </a:gs>
              <a:gs pos="96000">
                <a:srgbClr val="FF7A00"/>
              </a:gs>
              <a:gs pos="10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776478" y="4167277"/>
            <a:ext cx="92760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ObstructionException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四角形吹き出し 100"/>
          <p:cNvSpPr/>
          <p:nvPr/>
        </p:nvSpPr>
        <p:spPr>
          <a:xfrm>
            <a:off x="489780" y="3209808"/>
            <a:ext cx="1670597" cy="771614"/>
          </a:xfrm>
          <a:prstGeom prst="wedgeRectCallout">
            <a:avLst>
              <a:gd name="adj1" fmla="val 42397"/>
              <a:gd name="adj2" fmla="val 7977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9</a:t>
            </a:r>
          </a:p>
          <a:p>
            <a:r>
              <a:rPr lang="en-US" altLang="ja-JP" sz="1400" dirty="0" smtClean="0"/>
              <a:t>Occur obstruction of external system.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924227" y="382038"/>
            <a:ext cx="5341546" cy="59673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385137" y="358290"/>
            <a:ext cx="1160007" cy="5991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endParaRPr lang="en-US" altLang="ja-JP" sz="900" dirty="0"/>
          </a:p>
          <a:p>
            <a:pPr algn="ctr"/>
            <a:endParaRPr kumimoji="1" lang="en-US" altLang="ja-JP" sz="900" dirty="0" smtClean="0"/>
          </a:p>
          <a:p>
            <a:pPr algn="ctr"/>
            <a:r>
              <a:rPr kumimoji="1" lang="en-US" altLang="ja-JP" sz="900" dirty="0" smtClean="0"/>
              <a:t>&lt;Application Server&gt;</a:t>
            </a:r>
          </a:p>
          <a:p>
            <a:pPr algn="ctr"/>
            <a:r>
              <a:rPr kumimoji="1" lang="en-US" altLang="ja-JP" dirty="0" smtClean="0"/>
              <a:t>Servlet</a:t>
            </a:r>
          </a:p>
          <a:p>
            <a:pPr algn="ctr"/>
            <a:r>
              <a:rPr lang="en-US" altLang="ja-JP" dirty="0"/>
              <a:t>Container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259723" y="1231259"/>
            <a:ext cx="1853887" cy="3037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b="1" dirty="0" smtClean="0">
                <a:solidFill>
                  <a:schemeClr val="accent1"/>
                </a:solidFill>
              </a:rPr>
              <a:t>Application</a:t>
            </a:r>
            <a:r>
              <a:rPr kumimoji="1" lang="en-US" altLang="ja-JP" b="1" dirty="0" smtClean="0">
                <a:solidFill>
                  <a:schemeClr val="accent1"/>
                </a:solidFill>
              </a:rPr>
              <a:t> Layer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6667" y="2010468"/>
            <a:ext cx="1440000" cy="18467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9" name="角丸四角形 48"/>
          <p:cNvSpPr/>
          <p:nvPr/>
        </p:nvSpPr>
        <p:spPr>
          <a:xfrm>
            <a:off x="3118059" y="950601"/>
            <a:ext cx="2700077" cy="50977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dirty="0" smtClean="0"/>
              <a:t>Framework Layer</a:t>
            </a:r>
          </a:p>
          <a:p>
            <a:pPr algn="ctr"/>
            <a:r>
              <a:rPr kumimoji="1" lang="en-US" altLang="ja-JP" dirty="0" smtClean="0"/>
              <a:t>&lt;Spring MVC&gt;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3619173" y="1813507"/>
            <a:ext cx="1440000" cy="6672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/>
              <a:t>Dispatcher</a:t>
            </a:r>
          </a:p>
          <a:p>
            <a:pPr algn="ctr"/>
            <a:r>
              <a:rPr lang="en-US" altLang="ja-JP" sz="1600" dirty="0"/>
              <a:t>Servlet</a:t>
            </a:r>
            <a:endParaRPr lang="ja-JP" altLang="en-US" sz="1600" dirty="0"/>
          </a:p>
        </p:txBody>
      </p:sp>
      <p:sp>
        <p:nvSpPr>
          <p:cNvPr id="52" name="角丸四角形 51"/>
          <p:cNvSpPr/>
          <p:nvPr/>
        </p:nvSpPr>
        <p:spPr>
          <a:xfrm>
            <a:off x="3619171" y="3147186"/>
            <a:ext cx="1440002" cy="1021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/>
              <a:t>&lt;interface&gt;</a:t>
            </a:r>
          </a:p>
          <a:p>
            <a:pPr algn="ctr"/>
            <a:r>
              <a:rPr lang="en-US" altLang="ja-JP" sz="1600" dirty="0" smtClean="0"/>
              <a:t>Handler</a:t>
            </a:r>
          </a:p>
          <a:p>
            <a:pPr algn="ctr"/>
            <a:r>
              <a:rPr lang="en-US" altLang="ja-JP" sz="1600" dirty="0" smtClean="0"/>
              <a:t>Exception</a:t>
            </a:r>
          </a:p>
          <a:p>
            <a:pPr algn="ctr"/>
            <a:r>
              <a:rPr lang="en-US" altLang="ja-JP" sz="1600" dirty="0" smtClean="0"/>
              <a:t>Resolver</a:t>
            </a:r>
            <a:endParaRPr lang="ja-JP" altLang="en-US" sz="1600" dirty="0"/>
          </a:p>
        </p:txBody>
      </p:sp>
      <p:sp>
        <p:nvSpPr>
          <p:cNvPr id="57" name="フローチャート : 他ページ結合子 56"/>
          <p:cNvSpPr/>
          <p:nvPr/>
        </p:nvSpPr>
        <p:spPr>
          <a:xfrm>
            <a:off x="1653918" y="3203172"/>
            <a:ext cx="622705" cy="360951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フローチャート : 他ページ結合子 65"/>
          <p:cNvSpPr/>
          <p:nvPr/>
        </p:nvSpPr>
        <p:spPr>
          <a:xfrm>
            <a:off x="6848943" y="2540801"/>
            <a:ext cx="709351" cy="324593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フローチャート : 他ページ結合子 70"/>
          <p:cNvSpPr/>
          <p:nvPr/>
        </p:nvSpPr>
        <p:spPr>
          <a:xfrm>
            <a:off x="6867337" y="3147186"/>
            <a:ext cx="663770" cy="33071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フローチャート : 他ページ結合子 79"/>
          <p:cNvSpPr/>
          <p:nvPr/>
        </p:nvSpPr>
        <p:spPr>
          <a:xfrm>
            <a:off x="4003936" y="2921380"/>
            <a:ext cx="69596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線吹き出し 2 (枠付き) 83"/>
          <p:cNvSpPr/>
          <p:nvPr/>
        </p:nvSpPr>
        <p:spPr>
          <a:xfrm>
            <a:off x="905304" y="3759035"/>
            <a:ext cx="2300230" cy="1579822"/>
          </a:xfrm>
          <a:prstGeom prst="borderCallout2">
            <a:avLst>
              <a:gd name="adj1" fmla="val -2237"/>
              <a:gd name="adj2" fmla="val 74191"/>
              <a:gd name="adj3" fmla="val -24130"/>
              <a:gd name="adj4" fmla="val 65949"/>
              <a:gd name="adj5" fmla="val -23687"/>
              <a:gd name="adj6" fmla="val 4389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</a:t>
            </a:r>
            <a:r>
              <a:rPr lang="en-US" altLang="ja-JP" sz="1000" dirty="0" smtClean="0">
                <a:solidFill>
                  <a:schemeClr val="tx1"/>
                </a:solidFill>
              </a:rPr>
              <a:t>&lt;!– </a:t>
            </a:r>
            <a:r>
              <a:rPr lang="en-US" altLang="ja-JP" sz="1000" dirty="0">
                <a:solidFill>
                  <a:schemeClr val="tx1"/>
                </a:solidFill>
              </a:rPr>
              <a:t>define exception handling rule.  --&gt;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</a:t>
            </a:r>
            <a:r>
              <a:rPr lang="en-US" altLang="ja-JP" sz="1200" b="1" dirty="0">
                <a:solidFill>
                  <a:schemeClr val="tx1"/>
                </a:solidFill>
              </a:rPr>
              <a:t>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5" name="フローチャート : 書類 84"/>
          <p:cNvSpPr/>
          <p:nvPr/>
        </p:nvSpPr>
        <p:spPr>
          <a:xfrm>
            <a:off x="2332610" y="3778637"/>
            <a:ext cx="850837" cy="577751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400" dirty="0" smtClean="0"/>
              <a:t>w</a:t>
            </a:r>
            <a:r>
              <a:rPr kumimoji="1" lang="en-US" altLang="ja-JP" sz="1400" dirty="0" smtClean="0"/>
              <a:t>eb.xml</a:t>
            </a:r>
          </a:p>
          <a:p>
            <a:pPr algn="ctr"/>
            <a:endParaRPr lang="en-US" altLang="ja-JP" sz="900" dirty="0"/>
          </a:p>
        </p:txBody>
      </p:sp>
      <p:cxnSp>
        <p:nvCxnSpPr>
          <p:cNvPr id="4" name="直線矢印コネクタ 3"/>
          <p:cNvCxnSpPr>
            <a:stCxn id="51" idx="2"/>
            <a:endCxn id="80" idx="0"/>
          </p:cNvCxnSpPr>
          <p:nvPr/>
        </p:nvCxnSpPr>
        <p:spPr>
          <a:xfrm rot="16200000" flipH="1">
            <a:off x="4125220" y="2694684"/>
            <a:ext cx="440648" cy="12743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線吹き出し 2 (枠付き) 85"/>
          <p:cNvSpPr/>
          <p:nvPr/>
        </p:nvSpPr>
        <p:spPr>
          <a:xfrm>
            <a:off x="5928600" y="5213481"/>
            <a:ext cx="3956136" cy="1559869"/>
          </a:xfrm>
          <a:prstGeom prst="borderCallout2">
            <a:avLst>
              <a:gd name="adj1" fmla="val -6793"/>
              <a:gd name="adj2" fmla="val 4066"/>
              <a:gd name="adj3" fmla="val -137879"/>
              <a:gd name="adj4" fmla="val -11827"/>
              <a:gd name="adj5" fmla="val -138038"/>
              <a:gd name="adj6" fmla="val -3847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mvc:annotation-driven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/&gt;</a:t>
            </a:r>
          </a:p>
          <a:p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&lt;bean class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=“org.terasoluna…SystemExceptionResolver"&gt;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&lt;!– define exception handling rule.  --&gt;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&lt;/bean&gt;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4715690" y="4884245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89" name="角丸四角形 88"/>
          <p:cNvSpPr/>
          <p:nvPr/>
        </p:nvSpPr>
        <p:spPr>
          <a:xfrm>
            <a:off x="4825417" y="5004518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3" name="角丸四角形 92"/>
          <p:cNvSpPr/>
          <p:nvPr/>
        </p:nvSpPr>
        <p:spPr>
          <a:xfrm>
            <a:off x="4964870" y="5154082"/>
            <a:ext cx="596894" cy="33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sz="1600" dirty="0"/>
          </a:p>
        </p:txBody>
      </p:sp>
      <p:sp>
        <p:nvSpPr>
          <p:cNvPr id="94" name="角丸四角形 93"/>
          <p:cNvSpPr/>
          <p:nvPr/>
        </p:nvSpPr>
        <p:spPr>
          <a:xfrm>
            <a:off x="3237959" y="4689536"/>
            <a:ext cx="1214700" cy="1056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lang="en-US" altLang="ja-JP" sz="1600" dirty="0" smtClean="0"/>
              <a:t>Exception</a:t>
            </a:r>
            <a:endParaRPr lang="en-US" altLang="ja-JP" sz="1600" dirty="0"/>
          </a:p>
          <a:p>
            <a:pPr algn="ctr"/>
            <a:r>
              <a:rPr lang="en-US" altLang="ja-JP" sz="1600" dirty="0"/>
              <a:t>Resolver</a:t>
            </a:r>
            <a:endParaRPr lang="ja-JP" altLang="en-US" sz="1600" dirty="0"/>
          </a:p>
          <a:p>
            <a:pPr algn="ctr"/>
            <a:endParaRPr lang="ja-JP" altLang="en-US" sz="1600" dirty="0"/>
          </a:p>
        </p:txBody>
      </p:sp>
      <p:sp>
        <p:nvSpPr>
          <p:cNvPr id="95" name="フローチャート : 書類 94"/>
          <p:cNvSpPr/>
          <p:nvPr/>
        </p:nvSpPr>
        <p:spPr>
          <a:xfrm>
            <a:off x="9046655" y="5234256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96" name="直線矢印コネクタ 95"/>
          <p:cNvCxnSpPr>
            <a:stCxn id="94" idx="0"/>
            <a:endCxn id="52" idx="2"/>
          </p:cNvCxnSpPr>
          <p:nvPr/>
        </p:nvCxnSpPr>
        <p:spPr>
          <a:xfrm flipV="1">
            <a:off x="3845309" y="4169163"/>
            <a:ext cx="493863" cy="5203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8" idx="0"/>
            <a:endCxn id="52" idx="2"/>
          </p:cNvCxnSpPr>
          <p:nvPr/>
        </p:nvCxnSpPr>
        <p:spPr>
          <a:xfrm flipH="1" flipV="1">
            <a:off x="4339172" y="4169163"/>
            <a:ext cx="674965" cy="7150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4547807" y="4584048"/>
            <a:ext cx="1077674" cy="116215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0959" y="458184"/>
            <a:ext cx="19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Web </a:t>
            </a:r>
            <a:r>
              <a:rPr lang="en-US" altLang="ja-JP" dirty="0" smtClean="0"/>
              <a:t>Application</a:t>
            </a:r>
            <a:endParaRPr lang="ja-JP" altLang="en-US" dirty="0"/>
          </a:p>
        </p:txBody>
      </p:sp>
      <p:sp>
        <p:nvSpPr>
          <p:cNvPr id="32" name="線吹き出し 2 (枠付き) 31"/>
          <p:cNvSpPr/>
          <p:nvPr/>
        </p:nvSpPr>
        <p:spPr>
          <a:xfrm>
            <a:off x="7809216" y="959655"/>
            <a:ext cx="2057414" cy="1637132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794"/>
              <a:gd name="adj6" fmla="val -28226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service.xxxx</a:t>
            </a:r>
            <a:r>
              <a:rPr lang="en-US" altLang="ja-JP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catch(XxxxException </a:t>
            </a:r>
            <a:r>
              <a:rPr lang="en-US" altLang="ja-JP" sz="1200" b="1" dirty="0">
                <a:solidFill>
                  <a:schemeClr val="tx1"/>
                </a:solidFill>
              </a:rPr>
              <a:t>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33" name="線吹き出し 2 (枠付き) 32"/>
          <p:cNvSpPr/>
          <p:nvPr/>
        </p:nvSpPr>
        <p:spPr>
          <a:xfrm>
            <a:off x="7038474" y="3562256"/>
            <a:ext cx="2846262" cy="1442849"/>
          </a:xfrm>
          <a:prstGeom prst="borderCallout2">
            <a:avLst>
              <a:gd name="adj1" fmla="val -5052"/>
              <a:gd name="adj2" fmla="val 28368"/>
              <a:gd name="adj3" fmla="val -17303"/>
              <a:gd name="adj4" fmla="val 16410"/>
              <a:gd name="adj5" fmla="val -16910"/>
              <a:gd name="adj6" fmla="val 5073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@ExceptionHandler(XxxException.class)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ublic String handleXxxException(…) {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    // </a:t>
            </a:r>
            <a:r>
              <a:rPr lang="en-US" altLang="ja-JP" sz="1200" dirty="0">
                <a:solidFill>
                  <a:schemeClr val="tx1"/>
                </a:solidFill>
              </a:rPr>
              <a:t>do exception handling</a:t>
            </a:r>
            <a:r>
              <a:rPr lang="en-US" altLang="ja-JP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en-US" altLang="ja-JP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矢印コネクタ 13"/>
          <p:cNvCxnSpPr/>
          <p:nvPr/>
        </p:nvCxnSpPr>
        <p:spPr>
          <a:xfrm>
            <a:off x="762467" y="1138257"/>
            <a:ext cx="5942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3"/>
          <p:cNvCxnSpPr/>
          <p:nvPr/>
        </p:nvCxnSpPr>
        <p:spPr>
          <a:xfrm flipV="1">
            <a:off x="762467" y="85908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8619" y="591565"/>
            <a:ext cx="1003607" cy="796195"/>
          </a:xfrm>
          <a:prstGeom prst="rect">
            <a:avLst/>
          </a:prstGeom>
          <a:noFill/>
        </p:spPr>
      </p:pic>
      <p:sp>
        <p:nvSpPr>
          <p:cNvPr id="39" name="テキスト ボックス 38"/>
          <p:cNvSpPr txBox="1"/>
          <p:nvPr/>
        </p:nvSpPr>
        <p:spPr>
          <a:xfrm>
            <a:off x="688704" y="458184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8704" y="125806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034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160504" y="610232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375431" y="812527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620" y="525807"/>
            <a:ext cx="1187541" cy="9421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347999" y="38610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300454" y="1333571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191879" y="1622613"/>
            <a:ext cx="5446051" cy="1493921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616052" y="1963986"/>
            <a:ext cx="1594426" cy="883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5118274" y="3542064"/>
            <a:ext cx="1945975" cy="16753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368074" y="2052914"/>
            <a:ext cx="1440000" cy="454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371261" y="371764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371261" y="433431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656525" y="1359003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219443" y="220391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rot="16200000" flipH="1">
            <a:off x="5794191" y="3113043"/>
            <a:ext cx="1159243" cy="15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81370" y="2710726"/>
            <a:ext cx="0" cy="98273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553931" y="5169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766547" y="16562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532081" y="187433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501707" y="265486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202722" y="1357101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375431" y="1166457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525441" y="238033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9995" y="166381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539447" y="117701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9</a:t>
            </a:r>
            <a:endParaRPr kumimoji="1" lang="en-US" altLang="ja-JP" sz="1400" dirty="0" smtClean="0"/>
          </a:p>
        </p:txBody>
      </p:sp>
      <p:sp>
        <p:nvSpPr>
          <p:cNvPr id="24" name="フローチャート : 他ページ結合子 23"/>
          <p:cNvSpPr/>
          <p:nvPr/>
        </p:nvSpPr>
        <p:spPr>
          <a:xfrm>
            <a:off x="5461016" y="2405746"/>
            <a:ext cx="61060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直線矢印コネクタ 13"/>
          <p:cNvCxnSpPr/>
          <p:nvPr/>
        </p:nvCxnSpPr>
        <p:spPr>
          <a:xfrm flipV="1">
            <a:off x="4215902" y="2347347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線吹き出し 2 (枠付き) 6"/>
          <p:cNvSpPr/>
          <p:nvPr/>
        </p:nvSpPr>
        <p:spPr>
          <a:xfrm>
            <a:off x="6739831" y="734305"/>
            <a:ext cx="2186807" cy="176970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4734"/>
              <a:gd name="adj6" fmla="val -4027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Catch </a:t>
            </a:r>
            <a:r>
              <a:rPr lang="en-US" altLang="ja-JP" sz="1400" b="1" dirty="0">
                <a:solidFill>
                  <a:schemeClr val="tx1"/>
                </a:solidFill>
              </a:rPr>
              <a:t>Exception.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try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</a:t>
            </a:r>
            <a:r>
              <a:rPr lang="en-US" altLang="ja-JP" sz="1200" dirty="0" smtClean="0">
                <a:solidFill>
                  <a:schemeClr val="tx1"/>
                </a:solidFill>
              </a:rPr>
              <a:t>service.xxxx</a:t>
            </a:r>
            <a:r>
              <a:rPr lang="en-US" altLang="ja-JP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 catch(BusinessException e) {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   // do exception handling.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}</a:t>
            </a:r>
            <a:endParaRPr lang="ja-JP" altLang="en-US" sz="12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207521" y="339772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424389" y="280606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4’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4562055" y="3694220"/>
            <a:ext cx="1112438" cy="541410"/>
            <a:chOff x="5775544" y="3053452"/>
            <a:chExt cx="1112438" cy="555462"/>
          </a:xfrm>
        </p:grpSpPr>
        <p:sp>
          <p:nvSpPr>
            <p:cNvPr id="35" name="星 24 3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118120" y="3576916"/>
            <a:ext cx="1407321" cy="793374"/>
          </a:xfrm>
          <a:prstGeom prst="wedgeRectCallout">
            <a:avLst>
              <a:gd name="adj1" fmla="val 63946"/>
              <a:gd name="adj2" fmla="val -35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5</a:t>
            </a:r>
          </a:p>
          <a:p>
            <a:r>
              <a:rPr lang="en-US" altLang="ja-JP" sz="1400" dirty="0" smtClean="0"/>
              <a:t>Occur violation </a:t>
            </a:r>
            <a:r>
              <a:rPr lang="en-US" altLang="ja-JP" sz="1400" dirty="0"/>
              <a:t>of business </a:t>
            </a:r>
            <a:r>
              <a:rPr lang="en-US" altLang="ja-JP" sz="1400" dirty="0" smtClean="0"/>
              <a:t>rules.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2028264" y="284324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1243191" y="486619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32" y="228600"/>
            <a:ext cx="1044425" cy="828577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1214208" y="60199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11875" y="1028082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059639" y="1158887"/>
            <a:ext cx="5446051" cy="2028640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483812" y="1619972"/>
            <a:ext cx="1594426" cy="958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4994999" y="3506204"/>
            <a:ext cx="1945975" cy="1747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592658" y="3541786"/>
            <a:ext cx="2103312" cy="17363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kumimoji="1" lang="en-US" altLang="ja-JP" sz="1600" b="1" dirty="0" smtClean="0">
                <a:solidFill>
                  <a:srgbClr val="7030A0"/>
                </a:solidFill>
              </a:rPr>
              <a:t>Infrastructure Layer</a:t>
            </a:r>
            <a:endParaRPr kumimoji="1" lang="ja-JP" alt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35834" y="1619972"/>
            <a:ext cx="1440000" cy="10348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5247986" y="368178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247986" y="4459820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875569" y="4407025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RepositoryImpl</a:t>
            </a:r>
            <a:endParaRPr kumimoji="1" lang="ja-JP" altLang="en-US" sz="1600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3524285" y="1014989"/>
            <a:ext cx="2413" cy="6049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4087203" y="1841791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13"/>
          <p:cNvCxnSpPr/>
          <p:nvPr/>
        </p:nvCxnSpPr>
        <p:spPr>
          <a:xfrm flipH="1">
            <a:off x="6272563" y="2690503"/>
            <a:ext cx="1" cy="9912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13"/>
          <p:cNvCxnSpPr/>
          <p:nvPr/>
        </p:nvCxnSpPr>
        <p:spPr>
          <a:xfrm flipV="1">
            <a:off x="5728432" y="2654869"/>
            <a:ext cx="0" cy="103020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421691" y="1910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10953" y="124346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99841" y="15340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369467" y="269181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3070482" y="1013087"/>
            <a:ext cx="0" cy="6096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1243191" y="840549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416821" y="213092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83879" y="131162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407207" y="8511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11</a:t>
            </a:r>
          </a:p>
        </p:txBody>
      </p:sp>
      <p:cxnSp>
        <p:nvCxnSpPr>
          <p:cNvPr id="50" name="直線矢印コネクタ 13"/>
          <p:cNvCxnSpPr>
            <a:stCxn id="64" idx="2"/>
          </p:cNvCxnSpPr>
          <p:nvPr/>
        </p:nvCxnSpPr>
        <p:spPr>
          <a:xfrm flipH="1">
            <a:off x="4060046" y="2402070"/>
            <a:ext cx="104861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2075281" y="3361860"/>
            <a:ext cx="5430410" cy="2285879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369467" y="411653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41" name="直線矢印コネクタ 13"/>
          <p:cNvCxnSpPr/>
          <p:nvPr/>
        </p:nvCxnSpPr>
        <p:spPr>
          <a:xfrm>
            <a:off x="6272562" y="4061411"/>
            <a:ext cx="0" cy="4180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四角形吹き出し 56"/>
          <p:cNvSpPr/>
          <p:nvPr/>
        </p:nvSpPr>
        <p:spPr>
          <a:xfrm>
            <a:off x="2934223" y="3481101"/>
            <a:ext cx="1856263" cy="545066"/>
          </a:xfrm>
          <a:prstGeom prst="wedgeRectCallout">
            <a:avLst>
              <a:gd name="adj1" fmla="val 35527"/>
              <a:gd name="adj2" fmla="val 7401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6</a:t>
            </a:r>
          </a:p>
          <a:p>
            <a:r>
              <a:rPr lang="en-US" altLang="ja-JP" sz="1400" dirty="0" smtClean="0"/>
              <a:t>Occur race condition.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13"/>
          <p:cNvCxnSpPr/>
          <p:nvPr/>
        </p:nvCxnSpPr>
        <p:spPr>
          <a:xfrm flipV="1">
            <a:off x="5728432" y="4041786"/>
            <a:ext cx="0" cy="41803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/>
          <p:nvPr/>
        </p:nvCxnSpPr>
        <p:spPr>
          <a:xfrm flipH="1">
            <a:off x="4060044" y="2090426"/>
            <a:ext cx="12003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 : 他ページ結合子 63"/>
          <p:cNvSpPr/>
          <p:nvPr/>
        </p:nvSpPr>
        <p:spPr>
          <a:xfrm rot="5400000">
            <a:off x="5067640" y="2247943"/>
            <a:ext cx="390290" cy="308254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矢印コネクタ 13"/>
          <p:cNvCxnSpPr>
            <a:stCxn id="3" idx="2"/>
            <a:endCxn id="64" idx="3"/>
          </p:cNvCxnSpPr>
          <p:nvPr/>
        </p:nvCxnSpPr>
        <p:spPr>
          <a:xfrm rot="16200000" flipH="1">
            <a:off x="4262656" y="1597085"/>
            <a:ext cx="18499" cy="1981760"/>
          </a:xfrm>
          <a:prstGeom prst="curvedConnector3">
            <a:avLst>
              <a:gd name="adj1" fmla="val 1671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4116699" y="259837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9</a:t>
            </a:r>
          </a:p>
        </p:txBody>
      </p:sp>
      <p:sp>
        <p:nvSpPr>
          <p:cNvPr id="76" name="線吹き出し 2 (枠付き) 75"/>
          <p:cNvSpPr/>
          <p:nvPr/>
        </p:nvSpPr>
        <p:spPr>
          <a:xfrm>
            <a:off x="6556098" y="486620"/>
            <a:ext cx="2518425" cy="1842544"/>
          </a:xfrm>
          <a:prstGeom prst="borderCallout2">
            <a:avLst>
              <a:gd name="adj1" fmla="val 88156"/>
              <a:gd name="adj2" fmla="val -2184"/>
              <a:gd name="adj3" fmla="val 105354"/>
              <a:gd name="adj4" fmla="val -13387"/>
              <a:gd name="adj5" fmla="val 105962"/>
              <a:gd name="adj6" fmla="val -477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@ExceptionHandler.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b="1" dirty="0">
                <a:solidFill>
                  <a:schemeClr val="tx1"/>
                </a:solidFill>
              </a:rPr>
              <a:t>@ExceptionHandler</a:t>
            </a:r>
            <a:r>
              <a:rPr lang="en-US" altLang="ja-JP" sz="1000" dirty="0">
                <a:solidFill>
                  <a:schemeClr val="tx1"/>
                </a:solidFill>
              </a:rPr>
              <a:t>(OptimisitcLockingFailureException.class)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public String  handleOptimisitcLockingFailureException(…) {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// do exception handling.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363380" y="398901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6’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71393" y="286219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 smtClean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426544" y="183853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6’</a:t>
            </a:r>
            <a:endParaRPr kumimoji="1" lang="en-US" altLang="ja-JP" sz="1400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4209549" y="4041786"/>
            <a:ext cx="1333083" cy="1173431"/>
            <a:chOff x="5775544" y="3053452"/>
            <a:chExt cx="1112438" cy="555462"/>
          </a:xfrm>
        </p:grpSpPr>
        <p:sp>
          <p:nvSpPr>
            <p:cNvPr id="60" name="星 24 59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880202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Optimistic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LockingFailure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2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4262" y="132692"/>
            <a:ext cx="1306166" cy="103622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0178" y="3484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50545" y="9962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2846648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212004" y="4519249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461804" y="2115665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6464991" y="472172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4991" y="538321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5313173" y="2283290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97915" y="14918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0305" y="19419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cxnSp>
        <p:nvCxnSpPr>
          <p:cNvPr id="86" name="直線矢印コネクタ 13"/>
          <p:cNvCxnSpPr/>
          <p:nvPr/>
        </p:nvCxnSpPr>
        <p:spPr>
          <a:xfrm flipV="1">
            <a:off x="4296452" y="1008908"/>
            <a:ext cx="0" cy="957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880272" y="15137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9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10</a:t>
            </a:r>
            <a:endParaRPr kumimoji="1" lang="en-US" altLang="ja-JP" sz="1400" dirty="0" smtClean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6868763" y="2677589"/>
            <a:ext cx="0" cy="20102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38488" y="2892774"/>
            <a:ext cx="28301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4339045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470631" y="2703823"/>
            <a:ext cx="0" cy="19840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470631" y="352884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3745642" y="3230175"/>
            <a:ext cx="1594426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&lt;framework&gt;</a:t>
            </a:r>
          </a:p>
          <a:p>
            <a:pPr algn="ctr"/>
            <a:r>
              <a:rPr lang="en-US" altLang="ja-JP" sz="1400" b="1" dirty="0" smtClean="0"/>
              <a:t>SystemException</a:t>
            </a:r>
          </a:p>
          <a:p>
            <a:pPr algn="ctr"/>
            <a:r>
              <a:rPr lang="en-US" altLang="ja-JP" sz="1400" b="1" dirty="0" smtClean="0"/>
              <a:t>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4" y="3034281"/>
            <a:ext cx="739143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4" name="直線矢印コネクタ 13"/>
          <p:cNvCxnSpPr/>
          <p:nvPr/>
        </p:nvCxnSpPr>
        <p:spPr>
          <a:xfrm flipH="1">
            <a:off x="5313173" y="2475909"/>
            <a:ext cx="115207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線吹き出し 2 (枠付き) 72"/>
          <p:cNvSpPr/>
          <p:nvPr/>
        </p:nvSpPr>
        <p:spPr>
          <a:xfrm>
            <a:off x="493059" y="2220674"/>
            <a:ext cx="2922494" cy="2083415"/>
          </a:xfrm>
          <a:prstGeom prst="borderCallout2">
            <a:avLst>
              <a:gd name="adj1" fmla="val 71625"/>
              <a:gd name="adj2" fmla="val 102350"/>
              <a:gd name="adj3" fmla="val 49985"/>
              <a:gd name="adj4" fmla="val 107718"/>
              <a:gd name="adj5" fmla="val 48456"/>
              <a:gd name="adj6" fmla="val 14561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name="exceptionMappings"&gt;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&lt;map&gt;</a:t>
            </a:r>
          </a:p>
          <a:p>
            <a:r>
              <a:rPr lang="en-US" altLang="ja-JP" sz="1000" b="1" dirty="0">
                <a:solidFill>
                  <a:schemeClr val="tx1"/>
                </a:solidFill>
              </a:rPr>
              <a:t>        </a:t>
            </a:r>
            <a:r>
              <a:rPr lang="en-US" altLang="ja-JP" sz="1100" b="1" dirty="0">
                <a:solidFill>
                  <a:schemeClr val="tx1"/>
                </a:solidFill>
              </a:rPr>
              <a:t>&lt;entry key="SystemException“</a:t>
            </a:r>
          </a:p>
          <a:p>
            <a:r>
              <a:rPr lang="en-US" altLang="ja-JP" sz="1100" b="1" dirty="0">
                <a:solidFill>
                  <a:schemeClr val="tx1"/>
                </a:solidFill>
              </a:rPr>
              <a:t>                    value="common/systemError" /&gt;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&lt;/map&gt;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&lt;/property&gt;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&lt;property name="defaultErrorView" 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                    value="common/error" /&gt;</a:t>
            </a:r>
          </a:p>
          <a:p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75" name="フローチャート : 書類 74"/>
          <p:cNvSpPr/>
          <p:nvPr/>
        </p:nvSpPr>
        <p:spPr>
          <a:xfrm>
            <a:off x="2775326" y="365966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spring-mvc.xml</a:t>
            </a:r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8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24559" y="352884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50305" y="25237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5614438" y="4519249"/>
            <a:ext cx="1112438" cy="783486"/>
            <a:chOff x="5775544" y="3053452"/>
            <a:chExt cx="1112438" cy="555462"/>
          </a:xfrm>
        </p:grpSpPr>
        <p:sp>
          <p:nvSpPr>
            <p:cNvPr id="41" name="星 24 40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3471271" y="4794107"/>
            <a:ext cx="2143167" cy="793374"/>
          </a:xfrm>
          <a:prstGeom prst="wedgeRectCallout">
            <a:avLst>
              <a:gd name="adj1" fmla="val 59978"/>
              <a:gd name="adj2" fmla="val -400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5</a:t>
            </a:r>
          </a:p>
          <a:p>
            <a:r>
              <a:rPr lang="en-US" altLang="ja-JP" sz="1400" dirty="0" smtClean="0"/>
              <a:t>Occur abnormal </a:t>
            </a:r>
            <a:r>
              <a:rPr lang="en-US" altLang="ja-JP" sz="1400" dirty="0"/>
              <a:t>condition in system.</a:t>
            </a:r>
          </a:p>
        </p:txBody>
      </p:sp>
    </p:spTree>
    <p:extLst>
      <p:ext uri="{BB962C8B-B14F-4D97-AF65-F5344CB8AC3E}">
        <p14:creationId xmlns:p14="http://schemas.microsoft.com/office/powerpoint/2010/main" val="23959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4492" y="114301"/>
            <a:ext cx="1238635" cy="982650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56461" y="36472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0628" y="95812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4"/>
            <a:ext cx="5446051" cy="302594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1"/>
            <a:ext cx="1594426" cy="774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cxnSp>
        <p:nvCxnSpPr>
          <p:cNvPr id="86" name="直線矢印コネクタ 13"/>
          <p:cNvCxnSpPr>
            <a:endCxn id="49" idx="2"/>
          </p:cNvCxnSpPr>
          <p:nvPr/>
        </p:nvCxnSpPr>
        <p:spPr>
          <a:xfrm rot="16200000" flipV="1">
            <a:off x="3863757" y="1521463"/>
            <a:ext cx="875054" cy="99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863818" y="277141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</a:t>
            </a:r>
            <a:endParaRPr kumimoji="1" lang="en-US" altLang="ja-JP" sz="1400" dirty="0" smtClean="0"/>
          </a:p>
        </p:txBody>
      </p:sp>
      <p:cxnSp>
        <p:nvCxnSpPr>
          <p:cNvPr id="50" name="直線矢印コネクタ 13"/>
          <p:cNvCxnSpPr>
            <a:stCxn id="59" idx="2"/>
          </p:cNvCxnSpPr>
          <p:nvPr/>
        </p:nvCxnSpPr>
        <p:spPr>
          <a:xfrm rot="5400000" flipH="1" flipV="1">
            <a:off x="4621925" y="2902848"/>
            <a:ext cx="26286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709782" y="3230175"/>
            <a:ext cx="1695934" cy="8035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&lt;framework&gt;</a:t>
            </a:r>
          </a:p>
          <a:p>
            <a:pPr algn="ctr"/>
            <a:r>
              <a:rPr lang="en-US" altLang="ja-JP" sz="1400" b="1" dirty="0" smtClean="0"/>
              <a:t>DefaultHandler</a:t>
            </a:r>
          </a:p>
          <a:p>
            <a:pPr algn="ctr"/>
            <a:r>
              <a:rPr lang="en-US" altLang="ja-JP" sz="1400" b="1" dirty="0" smtClean="0"/>
              <a:t>ExceptionResolver</a:t>
            </a:r>
            <a:endParaRPr kumimoji="1" lang="ja-JP" altLang="en-US" sz="1400" b="1" dirty="0"/>
          </a:p>
        </p:txBody>
      </p:sp>
      <p:sp>
        <p:nvSpPr>
          <p:cNvPr id="59" name="フローチャート : 他ページ結合子 58"/>
          <p:cNvSpPr/>
          <p:nvPr/>
        </p:nvSpPr>
        <p:spPr>
          <a:xfrm rot="10800000">
            <a:off x="4410425" y="3034281"/>
            <a:ext cx="685866" cy="304979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7" name="直線矢印コネクタ 13"/>
          <p:cNvCxnSpPr/>
          <p:nvPr/>
        </p:nvCxnSpPr>
        <p:spPr>
          <a:xfrm flipV="1">
            <a:off x="4280880" y="2751267"/>
            <a:ext cx="0" cy="4789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954674" y="288383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sp>
        <p:nvSpPr>
          <p:cNvPr id="49" name="フローチャート : 他ページ結合子 48"/>
          <p:cNvSpPr/>
          <p:nvPr/>
        </p:nvSpPr>
        <p:spPr>
          <a:xfrm>
            <a:off x="3948906" y="783955"/>
            <a:ext cx="694763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27958" y="146012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62" name="線吹き出し 2 (枠付き) 61"/>
          <p:cNvSpPr/>
          <p:nvPr/>
        </p:nvSpPr>
        <p:spPr>
          <a:xfrm>
            <a:off x="618960" y="1499240"/>
            <a:ext cx="2922494" cy="1579951"/>
          </a:xfrm>
          <a:prstGeom prst="borderCallout2">
            <a:avLst>
              <a:gd name="adj1" fmla="val -4966"/>
              <a:gd name="adj2" fmla="val 88546"/>
              <a:gd name="adj3" fmla="val -34649"/>
              <a:gd name="adj4" fmla="val 105571"/>
              <a:gd name="adj5" fmla="val -33999"/>
              <a:gd name="adj6" fmla="val 125349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&lt;error-code&gt;400&lt;/error-code&gt;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&gt;/requestError.jsp&lt;/</a:t>
            </a:r>
            <a:r>
              <a:rPr lang="en-US" altLang="ja-JP" sz="1200" b="1" dirty="0">
                <a:solidFill>
                  <a:schemeClr val="tx1"/>
                </a:solidFill>
              </a:rPr>
              <a:t>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3" name="フローチャート : 書類 62"/>
          <p:cNvSpPr/>
          <p:nvPr/>
        </p:nvSpPr>
        <p:spPr>
          <a:xfrm>
            <a:off x="2699439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66" name="線吹き出し 2 (枠付き) 65"/>
          <p:cNvSpPr/>
          <p:nvPr/>
        </p:nvSpPr>
        <p:spPr>
          <a:xfrm>
            <a:off x="5665695" y="3136573"/>
            <a:ext cx="3133438" cy="990782"/>
          </a:xfrm>
          <a:prstGeom prst="borderCallout2">
            <a:avLst>
              <a:gd name="adj1" fmla="val 30090"/>
              <a:gd name="adj2" fmla="val -2745"/>
              <a:gd name="adj3" fmla="val 4680"/>
              <a:gd name="adj4" fmla="val -14027"/>
              <a:gd name="adj5" fmla="val 4828"/>
              <a:gd name="adj6" fmla="val -260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 http response code. (ex. 400)</a:t>
            </a:r>
          </a:p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HttpServletRespons#sendError(int </a:t>
            </a:r>
            <a:r>
              <a:rPr lang="en-US" altLang="ja-JP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</a:t>
            </a:r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931704" y="1467204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grpSp>
        <p:nvGrpSpPr>
          <p:cNvPr id="28" name="グループ化 27"/>
          <p:cNvGrpSpPr/>
          <p:nvPr/>
        </p:nvGrpSpPr>
        <p:grpSpPr>
          <a:xfrm>
            <a:off x="5096291" y="1990601"/>
            <a:ext cx="1586462" cy="783486"/>
            <a:chOff x="5775544" y="3053452"/>
            <a:chExt cx="1112438" cy="555462"/>
          </a:xfrm>
        </p:grpSpPr>
        <p:sp>
          <p:nvSpPr>
            <p:cNvPr id="29" name="星 24 28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TypeMismatch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4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254234" y="296457"/>
            <a:ext cx="5477426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469161" y="46289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100" y="136315"/>
            <a:ext cx="1290927" cy="102413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443761" y="0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99257" y="1008908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85609" y="1330905"/>
            <a:ext cx="5446051" cy="192328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709782" y="1990600"/>
            <a:ext cx="1594426" cy="8766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212004" y="3622749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  <a:r>
              <a:rPr kumimoji="1"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 Layer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461804" y="2095052"/>
            <a:ext cx="1440000" cy="7722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6464991" y="382522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464991" y="448671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752668" y="1008908"/>
            <a:ext cx="0" cy="955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 flipV="1">
            <a:off x="5313173" y="2283290"/>
            <a:ext cx="115759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647661" y="16727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797915" y="1491876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50305" y="19419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509486" y="2867336"/>
            <a:ext cx="5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469161" y="81682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633177" y="82738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</a:t>
            </a:r>
            <a:endParaRPr kumimoji="1" lang="en-US" altLang="ja-JP" sz="1400" dirty="0" smtClean="0"/>
          </a:p>
        </p:txBody>
      </p:sp>
      <p:cxnSp>
        <p:nvCxnSpPr>
          <p:cNvPr id="97" name="直線矢印コネクタ 13"/>
          <p:cNvCxnSpPr/>
          <p:nvPr/>
        </p:nvCxnSpPr>
        <p:spPr>
          <a:xfrm flipV="1">
            <a:off x="6868763" y="2867336"/>
            <a:ext cx="0" cy="95789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301251" y="3442545"/>
            <a:ext cx="5430410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/>
          <p:nvPr/>
        </p:nvCxnSpPr>
        <p:spPr>
          <a:xfrm>
            <a:off x="7470631" y="2867336"/>
            <a:ext cx="0" cy="9578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13"/>
          <p:cNvCxnSpPr/>
          <p:nvPr/>
        </p:nvCxnSpPr>
        <p:spPr>
          <a:xfrm flipH="1">
            <a:off x="5288560" y="2652835"/>
            <a:ext cx="1152071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3"/>
          <p:cNvCxnSpPr>
            <a:endCxn id="55" idx="2"/>
          </p:cNvCxnSpPr>
          <p:nvPr/>
        </p:nvCxnSpPr>
        <p:spPr>
          <a:xfrm flipV="1">
            <a:off x="4268999" y="1126660"/>
            <a:ext cx="0" cy="83732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4073854" y="821683"/>
            <a:ext cx="390290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線吹き出し 2 (枠付き) 60"/>
          <p:cNvSpPr/>
          <p:nvPr/>
        </p:nvSpPr>
        <p:spPr>
          <a:xfrm>
            <a:off x="618960" y="1434201"/>
            <a:ext cx="2922494" cy="2299550"/>
          </a:xfrm>
          <a:prstGeom prst="borderCallout2">
            <a:avLst>
              <a:gd name="adj1" fmla="val -4966"/>
              <a:gd name="adj2" fmla="val 88546"/>
              <a:gd name="adj3" fmla="val -22734"/>
              <a:gd name="adj4" fmla="val 107718"/>
              <a:gd name="adj5" fmla="val -22864"/>
              <a:gd name="adj6" fmla="val 122281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/error.html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62" name="フローチャート : 書類 61"/>
          <p:cNvSpPr/>
          <p:nvPr/>
        </p:nvSpPr>
        <p:spPr>
          <a:xfrm>
            <a:off x="2742290" y="1331189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41" name="フローチャート : 他ページ結合子 40"/>
          <p:cNvSpPr/>
          <p:nvPr/>
        </p:nvSpPr>
        <p:spPr>
          <a:xfrm>
            <a:off x="4899459" y="2542446"/>
            <a:ext cx="374706" cy="270285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4320663" y="2939277"/>
            <a:ext cx="2065971" cy="683472"/>
          </a:xfrm>
          <a:prstGeom prst="wedgeRectCallout">
            <a:avLst>
              <a:gd name="adj1" fmla="val -11969"/>
              <a:gd name="adj2" fmla="val -7523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6</a:t>
            </a:r>
          </a:p>
          <a:p>
            <a:r>
              <a:rPr lang="en-US" altLang="ja-JP" sz="1400" dirty="0" smtClean="0"/>
              <a:t>Wrap </a:t>
            </a:r>
            <a:r>
              <a:rPr lang="en-US" altLang="ja-JP" sz="1400" dirty="0"/>
              <a:t>to </a:t>
            </a:r>
            <a:r>
              <a:rPr lang="en-US" altLang="ja-JP" sz="1400" dirty="0" err="1" smtClean="0"/>
              <a:t>NestedServletException</a:t>
            </a:r>
            <a:endParaRPr lang="en-US" altLang="ja-JP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22446" y="296149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643657" y="235269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5’</a:t>
            </a:r>
            <a:endParaRPr kumimoji="1" lang="en-US" altLang="ja-JP" sz="1400" dirty="0" smtClean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30463" y="14342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6’</a:t>
            </a:r>
            <a:endParaRPr kumimoji="1" lang="en-US" altLang="ja-JP" sz="1400" dirty="0" smtClean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5675261" y="3733751"/>
            <a:ext cx="1112438" cy="555462"/>
            <a:chOff x="5675261" y="3733751"/>
            <a:chExt cx="1112438" cy="555462"/>
          </a:xfrm>
        </p:grpSpPr>
        <p:sp>
          <p:nvSpPr>
            <p:cNvPr id="40" name="星 24 39"/>
            <p:cNvSpPr/>
            <p:nvPr/>
          </p:nvSpPr>
          <p:spPr>
            <a:xfrm>
              <a:off x="5675261" y="3733751"/>
              <a:ext cx="1112438" cy="555462"/>
            </a:xfrm>
            <a:prstGeom prst="star24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751461" y="3860751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bg1"/>
                  </a:solidFill>
                </a:rPr>
                <a:t>XxxError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四角形吹き出し 91"/>
          <p:cNvSpPr/>
          <p:nvPr/>
        </p:nvSpPr>
        <p:spPr>
          <a:xfrm>
            <a:off x="4105088" y="3948407"/>
            <a:ext cx="1475069" cy="589108"/>
          </a:xfrm>
          <a:prstGeom prst="wedgeRectCallout">
            <a:avLst>
              <a:gd name="adj1" fmla="val 67838"/>
              <a:gd name="adj2" fmla="val -3302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/>
              <a:t>5</a:t>
            </a:r>
            <a:endParaRPr lang="en-US" altLang="ja-JP" sz="1400" dirty="0" smtClean="0"/>
          </a:p>
          <a:p>
            <a:r>
              <a:rPr lang="en-US" altLang="ja-JP" sz="1400" dirty="0"/>
              <a:t>Occur fatal </a:t>
            </a:r>
            <a:r>
              <a:rPr lang="en-US" altLang="ja-JP" sz="1400" dirty="0" smtClean="0"/>
              <a:t>error 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1327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110104" y="321165"/>
            <a:ext cx="5943599" cy="7124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altLang="ja-JP" sz="1200" b="1" dirty="0"/>
              <a:t>&lt;Application Server&gt;</a:t>
            </a:r>
          </a:p>
          <a:p>
            <a:pPr algn="ctr"/>
            <a:r>
              <a:rPr kumimoji="1" lang="en-US" altLang="ja-JP" sz="1600" dirty="0" smtClean="0"/>
              <a:t>Servlet</a:t>
            </a:r>
          </a:p>
          <a:p>
            <a:pPr algn="ctr"/>
            <a:r>
              <a:rPr lang="en-US" altLang="ja-JP" sz="1600" dirty="0"/>
              <a:t>Container</a:t>
            </a:r>
            <a:endParaRPr kumimoji="1" lang="ja-JP" altLang="en-US" sz="1600" dirty="0"/>
          </a:p>
        </p:txBody>
      </p:sp>
      <p:cxnSp>
        <p:nvCxnSpPr>
          <p:cNvPr id="42" name="直線矢印コネクタ 13"/>
          <p:cNvCxnSpPr/>
          <p:nvPr/>
        </p:nvCxnSpPr>
        <p:spPr>
          <a:xfrm flipV="1">
            <a:off x="2339561" y="543622"/>
            <a:ext cx="61233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PC関連機器のイラストカッ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052" y="203200"/>
            <a:ext cx="1302876" cy="1033615"/>
          </a:xfrm>
          <a:prstGeom prst="rect">
            <a:avLst/>
          </a:prstGeom>
          <a:noFill/>
        </p:spPr>
      </p:pic>
      <p:sp>
        <p:nvSpPr>
          <p:cNvPr id="46" name="テキスト ボックス 45"/>
          <p:cNvSpPr txBox="1"/>
          <p:nvPr/>
        </p:nvSpPr>
        <p:spPr>
          <a:xfrm>
            <a:off x="2339561" y="135067"/>
            <a:ext cx="696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request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9377" y="1051557"/>
            <a:ext cx="76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smtClean="0"/>
              <a:t>response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110104" y="1355613"/>
            <a:ext cx="5943600" cy="266138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 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372763" y="2015309"/>
            <a:ext cx="1594426" cy="8491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&lt;framework&gt;</a:t>
            </a:r>
          </a:p>
          <a:p>
            <a:pPr algn="ctr"/>
            <a:r>
              <a:rPr lang="en-US" altLang="ja-JP" dirty="0" smtClean="0"/>
              <a:t>Dispatcher</a:t>
            </a:r>
          </a:p>
          <a:p>
            <a:pPr algn="ctr"/>
            <a:r>
              <a:rPr lang="en-US" altLang="ja-JP" dirty="0" smtClean="0"/>
              <a:t>Servlet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5229270" y="1688521"/>
            <a:ext cx="3546528" cy="2202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37" name="角丸四角形 36"/>
          <p:cNvSpPr/>
          <p:nvPr/>
        </p:nvSpPr>
        <p:spPr>
          <a:xfrm>
            <a:off x="6753445" y="4346727"/>
            <a:ext cx="1945975" cy="16664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39" name="角丸四角形 38"/>
          <p:cNvSpPr/>
          <p:nvPr/>
        </p:nvSpPr>
        <p:spPr>
          <a:xfrm>
            <a:off x="6258483" y="2166604"/>
            <a:ext cx="1440000" cy="5619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45" name="角丸四角形 44"/>
          <p:cNvSpPr/>
          <p:nvPr/>
        </p:nvSpPr>
        <p:spPr>
          <a:xfrm>
            <a:off x="7006432" y="4638854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006432" y="5210693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6" name="直線矢印コネクタ 13"/>
          <p:cNvCxnSpPr/>
          <p:nvPr/>
        </p:nvCxnSpPr>
        <p:spPr>
          <a:xfrm>
            <a:off x="4498980" y="1092492"/>
            <a:ext cx="0" cy="922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13"/>
          <p:cNvCxnSpPr/>
          <p:nvPr/>
        </p:nvCxnSpPr>
        <p:spPr>
          <a:xfrm>
            <a:off x="5013401" y="2330500"/>
            <a:ext cx="123611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2518061" y="24800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</a:t>
            </a:r>
            <a:endParaRPr kumimoji="1" lang="en-US" altLang="ja-JP" sz="14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564046" y="1442757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498499" y="1966703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012072" y="2482088"/>
            <a:ext cx="56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cxnSp>
        <p:nvCxnSpPr>
          <p:cNvPr id="88" name="直線矢印コネクタ 13"/>
          <p:cNvCxnSpPr/>
          <p:nvPr/>
        </p:nvCxnSpPr>
        <p:spPr>
          <a:xfrm flipH="1">
            <a:off x="2339561" y="897552"/>
            <a:ext cx="54625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2503577" y="908112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10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110104" y="4166523"/>
            <a:ext cx="5943599" cy="2178303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&lt;springframework</a:t>
            </a:r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直線矢印コネクタ 13"/>
          <p:cNvCxnSpPr>
            <a:stCxn id="39" idx="3"/>
          </p:cNvCxnSpPr>
          <p:nvPr/>
        </p:nvCxnSpPr>
        <p:spPr>
          <a:xfrm>
            <a:off x="7698483" y="2447566"/>
            <a:ext cx="293934" cy="219128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13"/>
          <p:cNvCxnSpPr>
            <a:endCxn id="55" idx="2"/>
          </p:cNvCxnSpPr>
          <p:nvPr/>
        </p:nvCxnSpPr>
        <p:spPr>
          <a:xfrm rot="5400000" flipH="1" flipV="1">
            <a:off x="3495186" y="1596646"/>
            <a:ext cx="838120" cy="79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他ページ結合子 54"/>
          <p:cNvSpPr/>
          <p:nvPr/>
        </p:nvSpPr>
        <p:spPr>
          <a:xfrm>
            <a:off x="3533506" y="873006"/>
            <a:ext cx="762274" cy="304977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矢印コネクタ 13"/>
          <p:cNvCxnSpPr/>
          <p:nvPr/>
        </p:nvCxnSpPr>
        <p:spPr>
          <a:xfrm flipV="1">
            <a:off x="7412515" y="2728527"/>
            <a:ext cx="0" cy="19103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119672" y="4350001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</a:t>
            </a:r>
          </a:p>
        </p:txBody>
      </p:sp>
      <p:cxnSp>
        <p:nvCxnSpPr>
          <p:cNvPr id="57" name="直線矢印コネクタ 13"/>
          <p:cNvCxnSpPr/>
          <p:nvPr/>
        </p:nvCxnSpPr>
        <p:spPr>
          <a:xfrm>
            <a:off x="4947868" y="2536691"/>
            <a:ext cx="130375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595025" y="2556708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6</a:t>
            </a:r>
          </a:p>
        </p:txBody>
      </p:sp>
      <p:sp>
        <p:nvSpPr>
          <p:cNvPr id="63" name="フローチャート : 書類 62"/>
          <p:cNvSpPr/>
          <p:nvPr/>
        </p:nvSpPr>
        <p:spPr>
          <a:xfrm>
            <a:off x="5595025" y="3048514"/>
            <a:ext cx="972374" cy="775611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b="1" dirty="0" smtClean="0"/>
              <a:t>&lt;view&gt;</a:t>
            </a:r>
          </a:p>
          <a:p>
            <a:pPr algn="ctr"/>
            <a:r>
              <a:rPr lang="en-US" altLang="ja-JP" sz="1400" b="1" dirty="0" smtClean="0"/>
              <a:t>xxx.jsp</a:t>
            </a:r>
            <a:endParaRPr lang="en-US" altLang="ja-JP" sz="1400" b="1" dirty="0"/>
          </a:p>
        </p:txBody>
      </p:sp>
      <p:cxnSp>
        <p:nvCxnSpPr>
          <p:cNvPr id="72" name="直線矢印コネクタ 13"/>
          <p:cNvCxnSpPr/>
          <p:nvPr/>
        </p:nvCxnSpPr>
        <p:spPr>
          <a:xfrm>
            <a:off x="4562386" y="2858877"/>
            <a:ext cx="1042686" cy="428986"/>
          </a:xfrm>
          <a:prstGeom prst="bentConnector3">
            <a:avLst>
              <a:gd name="adj1" fmla="val 1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13"/>
          <p:cNvCxnSpPr/>
          <p:nvPr/>
        </p:nvCxnSpPr>
        <p:spPr>
          <a:xfrm rot="10800000">
            <a:off x="3931851" y="2852621"/>
            <a:ext cx="1663174" cy="718991"/>
          </a:xfrm>
          <a:prstGeom prst="bentConnector3">
            <a:avLst>
              <a:gd name="adj1" fmla="val 10012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659382" y="290434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7</a:t>
            </a:r>
          </a:p>
        </p:txBody>
      </p:sp>
      <p:sp>
        <p:nvSpPr>
          <p:cNvPr id="81" name="線吹き出し 2 (枠付き) 80"/>
          <p:cNvSpPr/>
          <p:nvPr/>
        </p:nvSpPr>
        <p:spPr>
          <a:xfrm>
            <a:off x="379068" y="1489689"/>
            <a:ext cx="2922494" cy="2299550"/>
          </a:xfrm>
          <a:prstGeom prst="borderCallout2">
            <a:avLst>
              <a:gd name="adj1" fmla="val -4966"/>
              <a:gd name="adj2" fmla="val 88546"/>
              <a:gd name="adj3" fmla="val -19973"/>
              <a:gd name="adj4" fmla="val 107718"/>
              <a:gd name="adj5" fmla="val -19713"/>
              <a:gd name="adj6" fmla="val 12008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r>
              <a:rPr lang="en-US" altLang="ja-JP" sz="1400" b="1" dirty="0" smtClean="0">
                <a:solidFill>
                  <a:schemeClr val="tx1"/>
                </a:solidFill>
              </a:rPr>
              <a:t>Define </a:t>
            </a:r>
            <a:r>
              <a:rPr lang="en-US" altLang="ja-JP" sz="1400" b="1" dirty="0">
                <a:solidFill>
                  <a:schemeClr val="tx1"/>
                </a:solidFill>
              </a:rPr>
              <a:t>handling rule.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&lt;error-page&gt;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&lt;exception-type&gt;</a:t>
            </a:r>
          </a:p>
          <a:p>
            <a:r>
              <a:rPr lang="ja-JP" altLang="en-US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>
                <a:solidFill>
                  <a:schemeClr val="tx1"/>
                </a:solidFill>
              </a:rPr>
              <a:t>java.lang.Exception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&lt;/exception-type&gt;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&lt;location&gt;</a:t>
            </a: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   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/error.html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>
                <a:solidFill>
                  <a:schemeClr val="tx1"/>
                </a:solidFill>
              </a:rPr>
              <a:t>    &lt;/location&gt;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&lt;/error-page&gt;</a:t>
            </a:r>
          </a:p>
          <a:p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4" name="フローチャート : 書類 83"/>
          <p:cNvSpPr/>
          <p:nvPr/>
        </p:nvSpPr>
        <p:spPr>
          <a:xfrm>
            <a:off x="2502398" y="1386677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web.xml</a:t>
            </a:r>
            <a:endParaRPr lang="en-US" altLang="ja-JP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287188" y="3581509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8’</a:t>
            </a:r>
            <a:endParaRPr kumimoji="1" lang="en-US" altLang="ja-JP" sz="14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97196" y="15539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8’</a:t>
            </a:r>
            <a:endParaRPr kumimoji="1" lang="en-US" altLang="ja-JP" sz="1400" dirty="0" smtClean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5013401" y="3625257"/>
            <a:ext cx="1112438" cy="783486"/>
            <a:chOff x="5775544" y="3053452"/>
            <a:chExt cx="1112438" cy="555462"/>
          </a:xfrm>
        </p:grpSpPr>
        <p:sp>
          <p:nvSpPr>
            <p:cNvPr id="53" name="星 24 52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848408" y="3193295"/>
              <a:ext cx="927601" cy="291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JSP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四角形吹き出し 84"/>
          <p:cNvSpPr/>
          <p:nvPr/>
        </p:nvSpPr>
        <p:spPr>
          <a:xfrm>
            <a:off x="3931851" y="4363224"/>
            <a:ext cx="1151878" cy="589108"/>
          </a:xfrm>
          <a:prstGeom prst="wedgeRectCallout">
            <a:avLst>
              <a:gd name="adj1" fmla="val 64332"/>
              <a:gd name="adj2" fmla="val -1187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smtClean="0"/>
              <a:t>8</a:t>
            </a:r>
          </a:p>
          <a:p>
            <a:r>
              <a:rPr lang="en-US" altLang="ja-JP" sz="1400" dirty="0"/>
              <a:t>Occur </a:t>
            </a:r>
            <a:r>
              <a:rPr lang="en-US" altLang="ja-JP" sz="1400" dirty="0" smtClean="0"/>
              <a:t>error</a:t>
            </a:r>
            <a:r>
              <a:rPr lang="en-US" altLang="ja-JP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11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786" y="1580617"/>
            <a:ext cx="1429056" cy="1690270"/>
          </a:xfrm>
          <a:prstGeom prst="rect">
            <a:avLst/>
          </a:prstGeom>
          <a:noFill/>
        </p:spPr>
      </p:pic>
      <p:sp>
        <p:nvSpPr>
          <p:cNvPr id="40" name="正方形/長方形 39"/>
          <p:cNvSpPr/>
          <p:nvPr/>
        </p:nvSpPr>
        <p:spPr>
          <a:xfrm>
            <a:off x="293035" y="2254405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853197" y="2111034"/>
            <a:ext cx="1110898" cy="853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Dispatcher</a:t>
            </a:r>
          </a:p>
          <a:p>
            <a:pPr algn="ctr"/>
            <a:r>
              <a:rPr lang="en-US" altLang="ja-JP" sz="1200" dirty="0" smtClean="0"/>
              <a:t>Servlet</a:t>
            </a:r>
            <a:endParaRPr kumimoji="1" lang="ja-JP" altLang="en-US" sz="1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4968589" y="2119998"/>
            <a:ext cx="1146745" cy="8440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Controller</a:t>
            </a:r>
            <a:endParaRPr kumimoji="1" lang="ja-JP" altLang="en-US" sz="1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7811770" y="2106553"/>
            <a:ext cx="1252993" cy="8575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 smtClean="0"/>
              <a:t>Service</a:t>
            </a:r>
          </a:p>
        </p:txBody>
      </p:sp>
      <p:cxnSp>
        <p:nvCxnSpPr>
          <p:cNvPr id="65" name="直線矢印コネクタ 13"/>
          <p:cNvCxnSpPr/>
          <p:nvPr/>
        </p:nvCxnSpPr>
        <p:spPr>
          <a:xfrm>
            <a:off x="3996443" y="2423079"/>
            <a:ext cx="972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13"/>
          <p:cNvCxnSpPr/>
          <p:nvPr/>
        </p:nvCxnSpPr>
        <p:spPr>
          <a:xfrm>
            <a:off x="6151716" y="2403851"/>
            <a:ext cx="16600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13"/>
          <p:cNvCxnSpPr/>
          <p:nvPr/>
        </p:nvCxnSpPr>
        <p:spPr>
          <a:xfrm rot="10800000" flipV="1">
            <a:off x="2234073" y="2626389"/>
            <a:ext cx="619124" cy="8230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3"/>
          <p:cNvCxnSpPr/>
          <p:nvPr/>
        </p:nvCxnSpPr>
        <p:spPr>
          <a:xfrm flipH="1">
            <a:off x="3996443" y="2711398"/>
            <a:ext cx="97214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13"/>
          <p:cNvCxnSpPr/>
          <p:nvPr/>
        </p:nvCxnSpPr>
        <p:spPr>
          <a:xfrm flipH="1">
            <a:off x="6115335" y="2712658"/>
            <a:ext cx="169643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799985" y="209607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142704" y="206020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232060" y="203087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4" name="直線矢印コネクタ 13"/>
          <p:cNvCxnSpPr>
            <a:stCxn id="57" idx="2"/>
            <a:endCxn id="55" idx="3"/>
          </p:cNvCxnSpPr>
          <p:nvPr/>
        </p:nvCxnSpPr>
        <p:spPr>
          <a:xfrm rot="5400000">
            <a:off x="7579361" y="2834441"/>
            <a:ext cx="729256" cy="988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7891582" y="3492416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166087" y="2788784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" name="四角形吹き出し 217"/>
          <p:cNvSpPr/>
          <p:nvPr/>
        </p:nvSpPr>
        <p:spPr>
          <a:xfrm>
            <a:off x="4642337" y="1452382"/>
            <a:ext cx="1325913" cy="451270"/>
          </a:xfrm>
          <a:prstGeom prst="wedgeRectCallout">
            <a:avLst>
              <a:gd name="adj1" fmla="val 56822"/>
              <a:gd name="adj2" fmla="val 211698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atch BusinessException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5401034" y="403669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2552685" y="311088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2790810" y="4580269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3315063" y="3621949"/>
            <a:ext cx="1502883" cy="115886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 smtClean="0"/>
              <a:t>&lt;Spring MVC&gt;</a:t>
            </a:r>
          </a:p>
          <a:p>
            <a:pPr algn="ctr"/>
            <a:r>
              <a:rPr kumimoji="1" lang="en-US" altLang="ja-JP" sz="1200" dirty="0" smtClean="0"/>
              <a:t>Model</a:t>
            </a:r>
            <a:endParaRPr kumimoji="1" lang="ja-JP" altLang="en-US" sz="1200" dirty="0"/>
          </a:p>
        </p:txBody>
      </p:sp>
      <p:pic>
        <p:nvPicPr>
          <p:cNvPr id="24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40" y="3418483"/>
            <a:ext cx="1429056" cy="1777531"/>
          </a:xfrm>
          <a:prstGeom prst="rect">
            <a:avLst/>
          </a:prstGeom>
          <a:noFill/>
        </p:spPr>
      </p:pic>
      <p:sp>
        <p:nvSpPr>
          <p:cNvPr id="244" name="フローチャート : 書類 243"/>
          <p:cNvSpPr/>
          <p:nvPr/>
        </p:nvSpPr>
        <p:spPr>
          <a:xfrm>
            <a:off x="1359467" y="2788784"/>
            <a:ext cx="874606" cy="1143647"/>
          </a:xfrm>
          <a:prstGeom prst="flowChartDocument">
            <a:avLst/>
          </a:prstGeom>
          <a:gradFill>
            <a:gsLst>
              <a:gs pos="0">
                <a:srgbClr val="7030A0"/>
              </a:gs>
              <a:gs pos="0">
                <a:srgbClr val="7030A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</a:rPr>
              <a:t>xxx.jsp</a:t>
            </a:r>
            <a:endParaRPr kumimoji="1"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245" name="正方形/長方形 244"/>
          <p:cNvSpPr/>
          <p:nvPr/>
        </p:nvSpPr>
        <p:spPr>
          <a:xfrm>
            <a:off x="1761659" y="3736769"/>
            <a:ext cx="1029151" cy="5732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&lt;jsp tag library&gt;</a:t>
            </a:r>
          </a:p>
          <a:p>
            <a:pPr algn="ctr"/>
            <a:r>
              <a:rPr lang="en-US" altLang="ja-JP" sz="1200" dirty="0" smtClean="0"/>
              <a:t>Messages</a:t>
            </a:r>
          </a:p>
          <a:p>
            <a:pPr algn="ctr"/>
            <a:r>
              <a:rPr lang="en-US" altLang="ja-JP" sz="1200" dirty="0" smtClean="0"/>
              <a:t>PanelTag</a:t>
            </a:r>
            <a:endParaRPr kumimoji="1" lang="ja-JP" altLang="en-US" sz="1200" dirty="0"/>
          </a:p>
        </p:txBody>
      </p:sp>
      <p:sp>
        <p:nvSpPr>
          <p:cNvPr id="248" name="正方形/長方形 247"/>
          <p:cNvSpPr/>
          <p:nvPr/>
        </p:nvSpPr>
        <p:spPr>
          <a:xfrm>
            <a:off x="247055" y="4343994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Xxx 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screen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正方形/長方形 248"/>
          <p:cNvSpPr/>
          <p:nvPr/>
        </p:nvSpPr>
        <p:spPr>
          <a:xfrm>
            <a:off x="275545" y="3983888"/>
            <a:ext cx="1214446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Message.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3" name="直線矢印コネクタ 13"/>
          <p:cNvCxnSpPr/>
          <p:nvPr/>
        </p:nvCxnSpPr>
        <p:spPr>
          <a:xfrm>
            <a:off x="1480586" y="2410021"/>
            <a:ext cx="13726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13"/>
          <p:cNvCxnSpPr>
            <a:stCxn id="245" idx="3"/>
            <a:endCxn id="245" idx="2"/>
          </p:cNvCxnSpPr>
          <p:nvPr/>
        </p:nvCxnSpPr>
        <p:spPr>
          <a:xfrm flipH="1">
            <a:off x="2276235" y="4023400"/>
            <a:ext cx="514575" cy="286631"/>
          </a:xfrm>
          <a:prstGeom prst="curvedConnector4">
            <a:avLst>
              <a:gd name="adj1" fmla="val -182055"/>
              <a:gd name="adj2" fmla="val 1860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正方形/長方形 283"/>
          <p:cNvSpPr/>
          <p:nvPr/>
        </p:nvSpPr>
        <p:spPr>
          <a:xfrm>
            <a:off x="3638508" y="4004898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sp>
        <p:nvSpPr>
          <p:cNvPr id="285" name="正方形/長方形 284"/>
          <p:cNvSpPr/>
          <p:nvPr/>
        </p:nvSpPr>
        <p:spPr>
          <a:xfrm>
            <a:off x="6430958" y="4011669"/>
            <a:ext cx="883600" cy="609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Result</a:t>
            </a:r>
          </a:p>
          <a:p>
            <a:pPr algn="ctr"/>
            <a:r>
              <a:rPr kumimoji="1" lang="en-US" altLang="ja-JP" sz="1200" dirty="0" smtClean="0"/>
              <a:t>Message</a:t>
            </a:r>
            <a:endParaRPr kumimoji="1" lang="ja-JP" altLang="en-US" sz="1200" dirty="0"/>
          </a:p>
        </p:txBody>
      </p:sp>
      <p:cxnSp>
        <p:nvCxnSpPr>
          <p:cNvPr id="286" name="直線コネクタ 285"/>
          <p:cNvCxnSpPr/>
          <p:nvPr/>
        </p:nvCxnSpPr>
        <p:spPr>
          <a:xfrm>
            <a:off x="4551371" y="4316333"/>
            <a:ext cx="1812926" cy="0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/>
          <p:nvPr/>
        </p:nvCxnSpPr>
        <p:spPr>
          <a:xfrm flipV="1">
            <a:off x="868083" y="3008859"/>
            <a:ext cx="0" cy="710500"/>
          </a:xfrm>
          <a:prstGeom prst="line">
            <a:avLst/>
          </a:prstGeom>
          <a:ln w="9525"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13"/>
          <p:cNvCxnSpPr>
            <a:stCxn id="46" idx="2"/>
          </p:cNvCxnSpPr>
          <p:nvPr/>
        </p:nvCxnSpPr>
        <p:spPr>
          <a:xfrm rot="16200000" flipH="1">
            <a:off x="5586276" y="2919776"/>
            <a:ext cx="729257" cy="81788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5416808" y="341300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8" name="フローチャート : 書類 47"/>
          <p:cNvSpPr/>
          <p:nvPr/>
        </p:nvSpPr>
        <p:spPr>
          <a:xfrm>
            <a:off x="4213370" y="502687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/>
              <a:t>Monitoring </a:t>
            </a:r>
            <a:r>
              <a:rPr kumimoji="1" lang="en-US" altLang="ja-JP" sz="1100" dirty="0" smtClean="0"/>
              <a:t>log</a:t>
            </a:r>
          </a:p>
        </p:txBody>
      </p:sp>
      <p:cxnSp>
        <p:nvCxnSpPr>
          <p:cNvPr id="49" name="直線矢印コネクタ 13"/>
          <p:cNvCxnSpPr>
            <a:stCxn id="41" idx="0"/>
            <a:endCxn id="51" idx="3"/>
          </p:cNvCxnSpPr>
          <p:nvPr/>
        </p:nvCxnSpPr>
        <p:spPr>
          <a:xfrm rot="16200000" flipV="1">
            <a:off x="6275112" y="960393"/>
            <a:ext cx="774705" cy="6849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708310" y="1690226"/>
            <a:ext cx="593268" cy="14328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900" dirty="0" smtClean="0"/>
              <a:t>&lt;AOP&gt;</a:t>
            </a:r>
          </a:p>
          <a:p>
            <a:pPr algn="ctr"/>
            <a:r>
              <a:rPr lang="en-US" altLang="ja-JP" sz="1200" dirty="0" smtClean="0"/>
              <a:t>ResultMessages</a:t>
            </a:r>
          </a:p>
          <a:p>
            <a:pPr algn="ctr"/>
            <a:r>
              <a:rPr lang="en-US" altLang="ja-JP" sz="1200" dirty="0" smtClean="0"/>
              <a:t>LoggingInterceptor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28695" y="70821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フローチャート : 書類 57"/>
          <p:cNvSpPr/>
          <p:nvPr/>
        </p:nvSpPr>
        <p:spPr>
          <a:xfrm>
            <a:off x="7196764" y="1119758"/>
            <a:ext cx="819975" cy="6652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 smtClean="0"/>
              <a:t>applicationContext.xml</a:t>
            </a:r>
            <a:endParaRPr kumimoji="1" lang="en-US" altLang="ja-JP" sz="1200" dirty="0" smtClean="0"/>
          </a:p>
        </p:txBody>
      </p:sp>
      <p:sp>
        <p:nvSpPr>
          <p:cNvPr id="45" name="フローチャート : 書類 44"/>
          <p:cNvSpPr/>
          <p:nvPr/>
        </p:nvSpPr>
        <p:spPr>
          <a:xfrm>
            <a:off x="3786944" y="923419"/>
            <a:ext cx="857934" cy="59731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 smtClean="0"/>
              <a:t>Application</a:t>
            </a:r>
          </a:p>
          <a:p>
            <a:pPr algn="ctr"/>
            <a:r>
              <a:rPr kumimoji="1" lang="en-US" altLang="ja-JP" sz="1100" dirty="0" smtClean="0"/>
              <a:t>log</a:t>
            </a:r>
          </a:p>
        </p:txBody>
      </p:sp>
      <p:sp>
        <p:nvSpPr>
          <p:cNvPr id="50" name="四角形吹き出し 49"/>
          <p:cNvSpPr/>
          <p:nvPr/>
        </p:nvSpPr>
        <p:spPr>
          <a:xfrm>
            <a:off x="7145268" y="567479"/>
            <a:ext cx="1365496" cy="398821"/>
          </a:xfrm>
          <a:prstGeom prst="wedgeRectCallout">
            <a:avLst>
              <a:gd name="adj1" fmla="val -39298"/>
              <a:gd name="adj2" fmla="val 104104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define </a:t>
            </a:r>
            <a:r>
              <a:rPr lang="en-US" altLang="ja-JP" sz="1200" dirty="0" smtClean="0">
                <a:solidFill>
                  <a:schemeClr val="tx1"/>
                </a:solidFill>
              </a:rPr>
              <a:t>bean &amp; AOP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466132" y="608963"/>
            <a:ext cx="853851" cy="613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Exception</a:t>
            </a:r>
          </a:p>
          <a:p>
            <a:pPr algn="ctr"/>
            <a:r>
              <a:rPr lang="en-US" altLang="ja-JP" sz="1200" dirty="0" smtClean="0"/>
              <a:t>Logger</a:t>
            </a:r>
            <a:endParaRPr kumimoji="1" lang="ja-JP" altLang="en-US" sz="1200" dirty="0"/>
          </a:p>
        </p:txBody>
      </p:sp>
      <p:sp>
        <p:nvSpPr>
          <p:cNvPr id="4" name="右矢印 3"/>
          <p:cNvSpPr/>
          <p:nvPr/>
        </p:nvSpPr>
        <p:spPr>
          <a:xfrm flipH="1">
            <a:off x="4968588" y="783765"/>
            <a:ext cx="499481" cy="34459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</a:rPr>
              <a:t>warn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406188" y="2754471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224783" y="2756777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1833" y="3191330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フローチャート : 他ページ結合子 59"/>
          <p:cNvSpPr/>
          <p:nvPr/>
        </p:nvSpPr>
        <p:spPr>
          <a:xfrm rot="10800000">
            <a:off x="5702300" y="2571697"/>
            <a:ext cx="422070" cy="252690"/>
          </a:xfrm>
          <a:prstGeom prst="flowChartOffpageConnector">
            <a:avLst/>
          </a:prstGeom>
          <a:gradFill>
            <a:gsLst>
              <a:gs pos="54000">
                <a:srgbClr val="FFC000"/>
              </a:gs>
              <a:gs pos="0">
                <a:srgbClr val="FFFF00"/>
              </a:gs>
              <a:gs pos="100000">
                <a:srgbClr val="FFC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6337273" y="3422642"/>
            <a:ext cx="1112438" cy="541410"/>
            <a:chOff x="5775544" y="3053452"/>
            <a:chExt cx="1112438" cy="555462"/>
          </a:xfrm>
        </p:grpSpPr>
        <p:sp>
          <p:nvSpPr>
            <p:cNvPr id="55" name="星 24 54"/>
            <p:cNvSpPr/>
            <p:nvPr/>
          </p:nvSpPr>
          <p:spPr>
            <a:xfrm>
              <a:off x="5775544" y="3053452"/>
              <a:ext cx="1112438" cy="555462"/>
            </a:xfrm>
            <a:prstGeom prst="star24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5866696" y="3207073"/>
              <a:ext cx="927601" cy="254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Business</a:t>
              </a:r>
            </a:p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Exception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4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13867</TotalTime>
  <Words>1020</Words>
  <Application>Microsoft Office PowerPoint</Application>
  <PresentationFormat>画面に合わせる (4:3)</PresentationFormat>
  <Paragraphs>572</Paragraphs>
  <Slides>13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terafw1572</cp:lastModifiedBy>
  <cp:revision>611</cp:revision>
  <dcterms:created xsi:type="dcterms:W3CDTF">2012-07-17T19:23:13Z</dcterms:created>
  <dcterms:modified xsi:type="dcterms:W3CDTF">2017-03-02T09:34:47Z</dcterms:modified>
</cp:coreProperties>
</file>