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xmlns="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xmlns="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xmlns="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91077" autoAdjust="0"/>
  </p:normalViewPr>
  <p:slideViewPr>
    <p:cSldViewPr snapToGrid="0" snapToObjects="1" showGuides="1">
      <p:cViewPr>
        <p:scale>
          <a:sx n="57" d="100"/>
          <a:sy n="57" d="100"/>
        </p:scale>
        <p:origin x="-996" y="-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848074"/>
            <a:ext cx="5532120" cy="1325563"/>
          </a:xfrm>
        </p:spPr>
        <p:txBody>
          <a:bodyPr anchor="ctr">
            <a:normAutofit fontScale="90000"/>
          </a:bodyPr>
          <a:lstStyle/>
          <a:p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Capstone Project</a:t>
            </a:r>
            <a:b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Stack Overflow Developer Survey </a:t>
            </a:r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2019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9440" y="4341403"/>
            <a:ext cx="4404359" cy="999609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2400" b="1" dirty="0" err="1" smtClean="0"/>
              <a:t>Faquita</a:t>
            </a:r>
            <a:r>
              <a:rPr lang="en-US" sz="2400" b="1" dirty="0" smtClean="0"/>
              <a:t> Almas </a:t>
            </a:r>
            <a:r>
              <a:rPr lang="en-US" sz="2400" b="1" dirty="0" err="1" smtClean="0"/>
              <a:t>Fitriyadi</a:t>
            </a:r>
            <a:endParaRPr lang="en-US" sz="2400" b="1" dirty="0"/>
          </a:p>
          <a:p>
            <a:pPr marL="0" indent="0" algn="r">
              <a:buNone/>
            </a:pPr>
            <a:r>
              <a:rPr lang="en-US" sz="2400" b="1" dirty="0" smtClean="0"/>
              <a:t>22 Apr 24</a:t>
            </a:r>
          </a:p>
          <a:p>
            <a:pPr marL="0" indent="0">
              <a:buNone/>
            </a:pP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125"/>
            <a:ext cx="10515600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 err="1"/>
              <a:t>PostgreSQL</a:t>
            </a:r>
            <a:r>
              <a:rPr lang="en-US" sz="2000" dirty="0"/>
              <a:t> &amp; </a:t>
            </a:r>
            <a:r>
              <a:rPr lang="en-US" sz="2000" dirty="0" err="1" smtClean="0"/>
              <a:t>MongoDB</a:t>
            </a:r>
            <a:r>
              <a:rPr lang="en-US" sz="2000" dirty="0" smtClean="0"/>
              <a:t> respectively </a:t>
            </a:r>
            <a:r>
              <a:rPr lang="en-US" sz="2000" dirty="0"/>
              <a:t>are </a:t>
            </a:r>
            <a:r>
              <a:rPr lang="en-US" sz="2000" dirty="0" smtClean="0"/>
              <a:t>fast-growing</a:t>
            </a:r>
          </a:p>
          <a:p>
            <a:r>
              <a:rPr lang="en-US" sz="2000" dirty="0"/>
              <a:t>MySQL &amp; Microsoft SQL Server popularity are expected to decline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New Databases are gaining popularity and joining the race. 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200" dirty="0" smtClean="0"/>
              <a:t>SQL is still a top told to watch out for in data specialist.</a:t>
            </a:r>
            <a:endParaRPr lang="en-US" sz="2200" dirty="0"/>
          </a:p>
          <a:p>
            <a:r>
              <a:rPr lang="en-US" sz="2200" dirty="0" smtClean="0"/>
              <a:t>Companies still prefer open source databases.</a:t>
            </a:r>
            <a:endParaRPr lang="en-US" sz="2200" dirty="0"/>
          </a:p>
          <a:p>
            <a:r>
              <a:rPr lang="en-US" sz="2200" dirty="0" smtClean="0"/>
              <a:t>Oracle SQL was not among the top 5. It’s losing relevance as time passes.</a:t>
            </a:r>
          </a:p>
          <a:p>
            <a:r>
              <a:rPr lang="en-US" sz="2200" dirty="0"/>
              <a:t>Firebase &amp; Oracle are expected to be eliminated from top 10 databases.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&lt;The GitHub link of the Cognos dashboard goes here.&gt;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619" y="1413915"/>
            <a:ext cx="8886796" cy="4888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96" y="1417934"/>
            <a:ext cx="8349066" cy="465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02" y="1483975"/>
            <a:ext cx="8605462" cy="479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Python &amp; </a:t>
            </a:r>
            <a:r>
              <a:rPr lang="en-US" sz="2000" dirty="0" err="1"/>
              <a:t>PostreSQL</a:t>
            </a:r>
            <a:r>
              <a:rPr lang="en-US" sz="2000" dirty="0"/>
              <a:t> are fast growing as programming language and </a:t>
            </a:r>
            <a:r>
              <a:rPr lang="en-US" sz="2000" dirty="0" smtClean="0"/>
              <a:t>database.</a:t>
            </a:r>
          </a:p>
          <a:p>
            <a:r>
              <a:rPr lang="en-US" sz="2000" dirty="0" smtClean="0"/>
              <a:t>Linux </a:t>
            </a:r>
            <a:r>
              <a:rPr lang="en-US" sz="2000" dirty="0"/>
              <a:t>seems to remain dominant platform while React.js topped </a:t>
            </a:r>
            <a:r>
              <a:rPr lang="en-US" sz="2000" dirty="0" err="1" smtClean="0"/>
              <a:t>Webframes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Strong </a:t>
            </a:r>
            <a:r>
              <a:rPr lang="en-US" sz="2000" dirty="0"/>
              <a:t>youth presence in </a:t>
            </a:r>
            <a:r>
              <a:rPr lang="en-US" sz="2000" dirty="0" smtClean="0"/>
              <a:t>IT.</a:t>
            </a:r>
          </a:p>
          <a:p>
            <a:r>
              <a:rPr lang="en-US" sz="2000" dirty="0" smtClean="0"/>
              <a:t>Pure </a:t>
            </a:r>
            <a:r>
              <a:rPr lang="en-US" sz="2000" dirty="0"/>
              <a:t>skills contending with formal education might grow.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PowerShell &amp; MySQL are in decline </a:t>
            </a:r>
            <a:r>
              <a:rPr lang="en-US" sz="2000" dirty="0" smtClean="0"/>
              <a:t>respectively.</a:t>
            </a:r>
          </a:p>
          <a:p>
            <a:r>
              <a:rPr lang="en-US" sz="2000" dirty="0" smtClean="0"/>
              <a:t>Windows </a:t>
            </a:r>
            <a:r>
              <a:rPr lang="en-US" sz="2000" dirty="0"/>
              <a:t>lagged behind for </a:t>
            </a:r>
            <a:r>
              <a:rPr lang="en-US" sz="2000" dirty="0" err="1"/>
              <a:t>Docker</a:t>
            </a:r>
            <a:r>
              <a:rPr lang="en-US" sz="2000" dirty="0"/>
              <a:t> as well as </a:t>
            </a:r>
            <a:r>
              <a:rPr lang="en-US" sz="2000" dirty="0" err="1"/>
              <a:t>jQuery</a:t>
            </a:r>
            <a:r>
              <a:rPr lang="en-US" sz="2000" dirty="0"/>
              <a:t> </a:t>
            </a:r>
            <a:r>
              <a:rPr lang="en-US" sz="2000" dirty="0" err="1" smtClean="0"/>
              <a:t>Webframe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3.5 </a:t>
            </a:r>
            <a:r>
              <a:rPr lang="en-US" sz="2000" dirty="0"/>
              <a:t>Male respondents predicts more male </a:t>
            </a:r>
            <a:r>
              <a:rPr lang="en-US" sz="2000" dirty="0" smtClean="0"/>
              <a:t>developers.</a:t>
            </a:r>
          </a:p>
          <a:p>
            <a:r>
              <a:rPr lang="en-US" sz="2000" dirty="0" smtClean="0"/>
              <a:t>Majority </a:t>
            </a:r>
            <a:r>
              <a:rPr lang="en-US" sz="2000" dirty="0"/>
              <a:t>of developers in developed countries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Change is the only constant in Tech world “survival to the most adaptive”. </a:t>
            </a:r>
            <a:endParaRPr lang="en-US" sz="2000" dirty="0" smtClean="0"/>
          </a:p>
          <a:p>
            <a:r>
              <a:rPr lang="en-US" sz="2000" dirty="0" smtClean="0"/>
              <a:t>Huge </a:t>
            </a:r>
            <a:r>
              <a:rPr lang="en-US" sz="2000" dirty="0"/>
              <a:t>gender gap in IT needs further </a:t>
            </a:r>
            <a:r>
              <a:rPr lang="en-US" sz="2000" dirty="0" err="1"/>
              <a:t>multivariate</a:t>
            </a:r>
            <a:r>
              <a:rPr lang="en-US" sz="2000" dirty="0"/>
              <a:t> </a:t>
            </a:r>
            <a:r>
              <a:rPr lang="en-US" sz="2000" dirty="0" smtClean="0"/>
              <a:t>analysis.</a:t>
            </a:r>
          </a:p>
          <a:p>
            <a:r>
              <a:rPr lang="en-US" sz="2000" dirty="0" smtClean="0"/>
              <a:t>Concentration </a:t>
            </a:r>
            <a:r>
              <a:rPr lang="en-US" sz="2000" dirty="0"/>
              <a:t>of developers in developed countries insight investigating relation and correlation with immigration trends and governance issues in 3 </a:t>
            </a:r>
            <a:r>
              <a:rPr lang="en-US" sz="2000" dirty="0" err="1"/>
              <a:t>rd</a:t>
            </a:r>
            <a:r>
              <a:rPr lang="en-US" sz="2000" dirty="0"/>
              <a:t> world </a:t>
            </a:r>
            <a:r>
              <a:rPr lang="en-US" sz="2000" dirty="0" smtClean="0"/>
              <a:t>countries.</a:t>
            </a:r>
          </a:p>
          <a:p>
            <a:r>
              <a:rPr lang="en-US" sz="2000" dirty="0" smtClean="0"/>
              <a:t>Youth </a:t>
            </a:r>
            <a:r>
              <a:rPr lang="en-US" sz="2000" dirty="0"/>
              <a:t>leading IT inspire further studying of skills revolution over formal education. </a:t>
            </a:r>
            <a:endParaRPr lang="en-US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0" y="1425430"/>
            <a:ext cx="7547957" cy="472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08614"/>
            <a:ext cx="7049597" cy="418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Data Contextualization and analysis goal</a:t>
            </a:r>
            <a:endParaRPr lang="en-US" sz="2200" dirty="0"/>
          </a:p>
          <a:p>
            <a:r>
              <a:rPr lang="en-US" sz="2200" dirty="0" smtClean="0"/>
              <a:t>Methodology description</a:t>
            </a:r>
            <a:endParaRPr lang="en-US" sz="2200" dirty="0"/>
          </a:p>
          <a:p>
            <a:pPr lvl="1"/>
            <a:r>
              <a:rPr lang="en-US" sz="1800" dirty="0" smtClean="0"/>
              <a:t>Data Gathering</a:t>
            </a:r>
            <a:endParaRPr lang="en-US" sz="1800" dirty="0"/>
          </a:p>
          <a:p>
            <a:pPr lvl="1"/>
            <a:r>
              <a:rPr lang="en-US" sz="1800" dirty="0" smtClean="0"/>
              <a:t>Data Analysis</a:t>
            </a:r>
            <a:endParaRPr lang="en-US" sz="1800" dirty="0"/>
          </a:p>
          <a:p>
            <a:pPr lvl="1"/>
            <a:r>
              <a:rPr lang="en-US" sz="1800" dirty="0" smtClean="0"/>
              <a:t>Data Visualizations</a:t>
            </a:r>
            <a:endParaRPr lang="en-US" sz="1800" dirty="0"/>
          </a:p>
          <a:p>
            <a:r>
              <a:rPr lang="en-US" sz="2200" dirty="0" smtClean="0"/>
              <a:t>Result presentation supported with graphs and trends</a:t>
            </a:r>
            <a:endParaRPr lang="en-US" sz="2200" dirty="0"/>
          </a:p>
          <a:p>
            <a:r>
              <a:rPr lang="en-US" sz="2200" dirty="0" smtClean="0"/>
              <a:t>Discussion of findings, challenges and limitations</a:t>
            </a:r>
            <a:endParaRPr lang="en-US" sz="2200" dirty="0"/>
          </a:p>
          <a:p>
            <a:r>
              <a:rPr lang="en-US" sz="2200" dirty="0" smtClean="0"/>
              <a:t>Conclusion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Stack Overflow’s annual Developer Survey is the largest and most comprehensive survey of people who code around the world.</a:t>
            </a:r>
            <a:endParaRPr lang="en-US" sz="2200" dirty="0"/>
          </a:p>
          <a:p>
            <a:r>
              <a:rPr lang="en-US" sz="2200" dirty="0" smtClean="0"/>
              <a:t>Random survey samples do not necessarily represent the developer </a:t>
            </a:r>
            <a:r>
              <a:rPr lang="en-US" sz="2200" dirty="0" err="1" smtClean="0"/>
              <a:t>communinty</a:t>
            </a:r>
            <a:r>
              <a:rPr lang="en-US" sz="2200" dirty="0" smtClean="0"/>
              <a:t> evenly but provide insights.</a:t>
            </a:r>
            <a:endParaRPr lang="en-US" sz="2200" dirty="0"/>
          </a:p>
          <a:p>
            <a:r>
              <a:rPr lang="en-US" sz="2200" dirty="0" smtClean="0"/>
              <a:t>The presentation will help identify future skill requirements in the global IT sector necessary for the firm to keep pace with changing technologies and remain competitive.</a:t>
            </a:r>
          </a:p>
          <a:p>
            <a:r>
              <a:rPr lang="en-US" sz="2200" dirty="0" smtClean="0"/>
              <a:t>Characterization of developers around the globe.</a:t>
            </a:r>
            <a:endParaRPr lang="en-US" sz="2200" dirty="0"/>
          </a:p>
          <a:p>
            <a:r>
              <a:rPr lang="en-US" sz="2200" dirty="0" smtClean="0"/>
              <a:t>Recommendations will be stated based on the analysis.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Collecting Data – Stack Overflow Developer Survey 2019</a:t>
            </a:r>
            <a:endParaRPr lang="en-US" sz="2200" dirty="0"/>
          </a:p>
          <a:p>
            <a:r>
              <a:rPr lang="en-US" sz="2200" dirty="0" smtClean="0"/>
              <a:t>Data Wrangling</a:t>
            </a:r>
            <a:endParaRPr lang="en-US" sz="2200" dirty="0"/>
          </a:p>
          <a:p>
            <a:r>
              <a:rPr lang="en-US" sz="2200" dirty="0" smtClean="0"/>
              <a:t>Exploratory data analysis</a:t>
            </a:r>
          </a:p>
          <a:p>
            <a:pPr marL="676275"/>
            <a:r>
              <a:rPr lang="en-US" sz="1800" dirty="0" smtClean="0"/>
              <a:t>Finding Duplicates &amp; Removing Duplicates.</a:t>
            </a:r>
          </a:p>
          <a:p>
            <a:pPr marL="676275"/>
            <a:r>
              <a:rPr lang="en-US" sz="1800" dirty="0" smtClean="0"/>
              <a:t>Finding &amp; Imputing Missing Value.</a:t>
            </a:r>
          </a:p>
          <a:p>
            <a:pPr marL="676275"/>
            <a:r>
              <a:rPr lang="en-US" sz="1800" dirty="0" smtClean="0"/>
              <a:t>Normalizing Data.</a:t>
            </a:r>
          </a:p>
          <a:p>
            <a:pPr marL="676275"/>
            <a:r>
              <a:rPr lang="en-US" sz="1800" dirty="0" smtClean="0"/>
              <a:t>Handling Outliners.</a:t>
            </a:r>
          </a:p>
          <a:p>
            <a:pPr marL="676275"/>
            <a:r>
              <a:rPr lang="en-US" sz="1800" dirty="0" smtClean="0"/>
              <a:t>Correlation</a:t>
            </a:r>
            <a:endParaRPr lang="en-US" sz="2200" dirty="0"/>
          </a:p>
          <a:p>
            <a:r>
              <a:rPr lang="en-US" sz="2200" dirty="0" err="1" smtClean="0"/>
              <a:t>Visualizaion</a:t>
            </a:r>
            <a:r>
              <a:rPr lang="en-US" sz="2200" dirty="0" smtClean="0"/>
              <a:t> Data</a:t>
            </a:r>
            <a:endParaRPr lang="en-US" sz="2200" dirty="0"/>
          </a:p>
          <a:p>
            <a:pPr lvl="1"/>
            <a:r>
              <a:rPr lang="en-US" sz="1800" dirty="0" smtClean="0"/>
              <a:t>Visualization distribution, relation, composition &amp; comparison of data</a:t>
            </a:r>
            <a:endParaRPr lang="en-US" sz="1800" dirty="0"/>
          </a:p>
          <a:p>
            <a:pPr marL="238125" lvl="1"/>
            <a:r>
              <a:rPr lang="en-US" sz="2200" dirty="0" smtClean="0"/>
              <a:t>Dashboards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7358"/>
            <a:ext cx="5792788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78" y="2287358"/>
            <a:ext cx="5936022" cy="3198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7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 smtClean="0"/>
              <a:t>JavaScript </a:t>
            </a:r>
            <a:r>
              <a:rPr lang="en-US" sz="2000" dirty="0"/>
              <a:t>&amp; HTML/CSS shows to be top dominant languages.</a:t>
            </a:r>
            <a:endParaRPr lang="en-US" sz="2000" dirty="0"/>
          </a:p>
          <a:p>
            <a:r>
              <a:rPr lang="en-US" sz="2000" dirty="0" err="1" smtClean="0"/>
              <a:t>Javascipt</a:t>
            </a:r>
            <a:r>
              <a:rPr lang="en-US" sz="2000" dirty="0" smtClean="0"/>
              <a:t>, html/</a:t>
            </a:r>
            <a:r>
              <a:rPr lang="en-US" sz="2000" dirty="0" err="1" smtClean="0"/>
              <a:t>css</a:t>
            </a:r>
            <a:r>
              <a:rPr lang="en-US" sz="2000" dirty="0" smtClean="0"/>
              <a:t>, SQL will be the most use </a:t>
            </a:r>
            <a:r>
              <a:rPr lang="en-US" sz="2000" dirty="0" err="1" smtClean="0"/>
              <a:t>languanges</a:t>
            </a:r>
            <a:r>
              <a:rPr lang="en-US" sz="2000" dirty="0" smtClean="0"/>
              <a:t> next year and future years.</a:t>
            </a:r>
          </a:p>
          <a:p>
            <a:r>
              <a:rPr lang="en-US" sz="2000" dirty="0" smtClean="0"/>
              <a:t>Python will have more demand then SQL next year.</a:t>
            </a:r>
          </a:p>
          <a:p>
            <a:r>
              <a:rPr lang="en-US" sz="2000" dirty="0"/>
              <a:t>Python &amp; </a:t>
            </a:r>
            <a:r>
              <a:rPr lang="en-US" sz="2000" dirty="0" err="1"/>
              <a:t>TypeScript</a:t>
            </a:r>
            <a:r>
              <a:rPr lang="en-US" sz="2000" dirty="0"/>
              <a:t> are climbing the top 10 languages ladder.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Bash/Shell/PowerShell and Java are in decline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JavaScript and HTML are used for web development as a tech skill has the highest demand especially Typescript is getting viral.</a:t>
            </a:r>
          </a:p>
          <a:p>
            <a:r>
              <a:rPr lang="en-US" sz="2000" dirty="0" smtClean="0"/>
              <a:t>Python is gaining more and more traction due to the increasing demand for AI and ML skills.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27564"/>
            <a:ext cx="5811838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13" y="2327564"/>
            <a:ext cx="6001587" cy="316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80a141d-92ca-4d3d-9308-f7e7b1d44ce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554</Words>
  <Application>Microsoft Office PowerPoint</Application>
  <PresentationFormat>Custom</PresentationFormat>
  <Paragraphs>103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SLIDE_TEMPLATE_skill_network</vt:lpstr>
      <vt:lpstr>Capstone Project Stack Overflow Developer Survey 2019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User</cp:lastModifiedBy>
  <cp:revision>27</cp:revision>
  <dcterms:created xsi:type="dcterms:W3CDTF">2020-10-28T18:29:43Z</dcterms:created>
  <dcterms:modified xsi:type="dcterms:W3CDTF">2024-04-22T04:41:33Z</dcterms:modified>
</cp:coreProperties>
</file>