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Sniglet"/>
      <p:regular r:id="rId19"/>
    </p:embeddedFont>
    <p:embeddedFont>
      <p:font typeface="Walter Turncoat"/>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662"/>
  </p:normalViewPr>
  <p:slideViewPr>
    <p:cSldViewPr snapToGrid="0">
      <p:cViewPr varScale="1">
        <p:scale>
          <a:sx n="204" d="100"/>
          <a:sy n="204" d="100"/>
        </p:scale>
        <p:origin x="9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2000bc2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2000bc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20964424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820964424c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spcBef>
                <a:spcPts val="600"/>
              </a:spcBef>
              <a:spcAft>
                <a:spcPts val="0"/>
              </a:spcAft>
              <a:buClr>
                <a:srgbClr val="000000"/>
              </a:buClr>
              <a:buSzPts val="1000"/>
              <a:buFont typeface="Sniglet"/>
              <a:buChar char="✘"/>
            </a:pPr>
            <a:r>
              <a:rPr lang="en" sz="1000">
                <a:latin typeface="Sniglet"/>
                <a:ea typeface="Sniglet"/>
                <a:cs typeface="Sniglet"/>
                <a:sym typeface="Sniglet"/>
              </a:rPr>
              <a:t>对于评分预测任务来说，我们通常将用户和项目（以电影为例）表示为二维矩阵的形式，其中矩阵中的某个元素表示对应用户对于相应项目的评分，1-5分表示喜欢的程度逐渐增加，？表示没有过评分记录。推荐系统评分预测任务可看做是一个矩阵补全（Matrix Completion）的任务，即基于矩阵中已有的数据（observed data）来填补矩阵中没有产生过记录的元素（unobserved data）。值得注意的是，这个矩阵是非常稀疏的（Sparse），稀疏度一般能达到90%以上，因此如何根据极少的观测数据来较准确的预测未观测数据一直以来都是推荐系统领域对于评分预测任务来说，我们通常将用户和项目（以电影为例）表示为二维矩阵的形式，其中矩阵中的某个元素表示对应用户对于相应项目的评分，1-5分表示喜欢的程度逐渐增加，？表示没有过评分记录。推荐系统评分预测任务可看做是一个矩阵补全（Matrix Completion）的任务，即基于矩阵中已有的数据（observed data）来填补矩阵中没有产生过记录的元素（unobserved data）。值得注意的是，这个矩阵是非常稀疏的（Sparse），稀疏度一般能达到90%以上，因此如何根据极少的观测数据来较准确的预测未观测数据一直以来都是推荐系统领域的关键问题。</a:t>
            </a:r>
            <a:endParaRPr sz="1000">
              <a:latin typeface="Sniglet"/>
              <a:ea typeface="Sniglet"/>
              <a:cs typeface="Sniglet"/>
              <a:sym typeface="Sniglet"/>
            </a:endParaRPr>
          </a:p>
          <a:p>
            <a:pPr marL="457200" lvl="0" indent="-292100" algn="l" rtl="0">
              <a:spcBef>
                <a:spcPts val="0"/>
              </a:spcBef>
              <a:spcAft>
                <a:spcPts val="0"/>
              </a:spcAft>
              <a:buClr>
                <a:srgbClr val="000000"/>
              </a:buClr>
              <a:buSzPts val="1000"/>
              <a:buFont typeface="Sniglet"/>
              <a:buChar char="✘"/>
            </a:pPr>
            <a:r>
              <a:rPr lang="en" sz="1000">
                <a:latin typeface="Sniglet"/>
                <a:ea typeface="Sniglet"/>
                <a:cs typeface="Sniglet"/>
                <a:sym typeface="Sniglet"/>
              </a:rPr>
              <a:t>其中，推荐系统的评分预测场景可看做是一个矩阵补全的游戏，矩阵补全是推荐系统的任务，矩阵分解是其达到目的的手段。</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20964424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820964424c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0964424c_1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0964424c_1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a1b9ffcd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a1b9ffcd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1b9ffcd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1b9ffcd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a2000bc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a2000bc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20964424c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820964424c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20964424c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820964424c_2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20964424c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20964424c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推荐系统来说存在两大场景即评分预测（rating prediction）与Top-N推荐（item recommendation，item ranking）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20964424c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820964424c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20964424c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20964424c_2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20964424c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820964424c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20964424c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820964424c_2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20964424c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20964424c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65" name="Google Shape;65;p14"/>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a:lvl4pPr>
            <a:lvl5pPr marL="2286000" lvl="4" indent="-355600" algn="l">
              <a:lnSpc>
                <a:spcPct val="100000"/>
              </a:lnSpc>
              <a:spcBef>
                <a:spcPts val="0"/>
              </a:spcBef>
              <a:spcAft>
                <a:spcPts val="0"/>
              </a:spcAft>
              <a:buSzPts val="2000"/>
              <a:buChar char="○"/>
              <a:defRPr/>
            </a:lvl5pPr>
            <a:lvl6pPr marL="2743200" lvl="5" indent="-355600" algn="l">
              <a:lnSpc>
                <a:spcPct val="100000"/>
              </a:lnSpc>
              <a:spcBef>
                <a:spcPts val="0"/>
              </a:spcBef>
              <a:spcAft>
                <a:spcPts val="0"/>
              </a:spcAft>
              <a:buSzPts val="2000"/>
              <a:buChar char="■"/>
              <a:defRPr/>
            </a:lvl6pPr>
            <a:lvl7pPr marL="3200400" lvl="6" indent="-355600" algn="l">
              <a:lnSpc>
                <a:spcPct val="100000"/>
              </a:lnSpc>
              <a:spcBef>
                <a:spcPts val="0"/>
              </a:spcBef>
              <a:spcAft>
                <a:spcPts val="0"/>
              </a:spcAft>
              <a:buSzPts val="2000"/>
              <a:buChar char="●"/>
              <a:defRPr/>
            </a:lvl7pPr>
            <a:lvl8pPr marL="3657600" lvl="7" indent="-355600" algn="l">
              <a:lnSpc>
                <a:spcPct val="100000"/>
              </a:lnSpc>
              <a:spcBef>
                <a:spcPts val="0"/>
              </a:spcBef>
              <a:spcAft>
                <a:spcPts val="0"/>
              </a:spcAft>
              <a:buSzPts val="2000"/>
              <a:buChar char="○"/>
              <a:defRPr/>
            </a:lvl8pPr>
            <a:lvl9pPr marL="4114800" lvl="8" indent="-355600" algn="l">
              <a:lnSpc>
                <a:spcPct val="100000"/>
              </a:lnSpc>
              <a:spcBef>
                <a:spcPts val="0"/>
              </a:spcBef>
              <a:spcAft>
                <a:spcPts val="0"/>
              </a:spcAft>
              <a:buSzPts val="2000"/>
              <a:buChar char="■"/>
              <a:defRPr/>
            </a:lvl9pPr>
          </a:lstStyle>
          <a:p>
            <a:endParaRPr/>
          </a:p>
        </p:txBody>
      </p:sp>
      <p:sp>
        <p:nvSpPr>
          <p:cNvPr id="66" name="Google Shape;66;p1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endParaRPr/>
          </a:p>
        </p:txBody>
      </p:sp>
      <p:sp>
        <p:nvSpPr>
          <p:cNvPr id="52" name="Google Shape;52;p13"/>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endParaRPr/>
          </a:p>
        </p:txBody>
      </p:sp>
      <p:sp>
        <p:nvSpPr>
          <p:cNvPr id="53" name="Google Shape;53;p1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
        <p:nvSpPr>
          <p:cNvPr id="54" name="Google Shape;54;p13"/>
          <p:cNvSpPr txBox="1"/>
          <p:nvPr/>
        </p:nvSpPr>
        <p:spPr>
          <a:xfrm>
            <a:off x="4798600" y="4832975"/>
            <a:ext cx="4264500" cy="310500"/>
          </a:xfrm>
          <a:prstGeom prst="rect">
            <a:avLst/>
          </a:prstGeom>
          <a:noFill/>
          <a:ln>
            <a:noFill/>
          </a:ln>
          <a:effectLst>
            <a:reflection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Arial"/>
                <a:ea typeface="Arial"/>
                <a:cs typeface="Arial"/>
                <a:sym typeface="Arial"/>
              </a:rPr>
              <a:t>CONFIDENTIAL - NOT FOR USE AND/OR DISTRIBUTION TO THE GENERAL PUBLIC</a:t>
            </a:r>
            <a:endParaRPr sz="800" b="1" i="0" u="none" strike="noStrike" cap="none">
              <a:solidFill>
                <a:srgbClr val="FFFFFF"/>
              </a:solidFill>
              <a:latin typeface="Arial"/>
              <a:ea typeface="Arial"/>
              <a:cs typeface="Arial"/>
              <a:sym typeface="Arial"/>
            </a:endParaRPr>
          </a:p>
        </p:txBody>
      </p:sp>
      <p:grpSp>
        <p:nvGrpSpPr>
          <p:cNvPr id="55" name="Google Shape;55;p13"/>
          <p:cNvGrpSpPr/>
          <p:nvPr/>
        </p:nvGrpSpPr>
        <p:grpSpPr>
          <a:xfrm>
            <a:off x="8201196" y="-12007"/>
            <a:ext cx="942899" cy="983683"/>
            <a:chOff x="898852" y="649900"/>
            <a:chExt cx="1052813" cy="1070850"/>
          </a:xfrm>
        </p:grpSpPr>
        <p:sp>
          <p:nvSpPr>
            <p:cNvPr id="56" name="Google Shape;56;p13"/>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3"/>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60" name="Google Shape;60;p13"/>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61" name="Google Shape;61;p13"/>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62" name="Google Shape;62;p13"/>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 bg1="lt1" tx1="dk1" bg2="dk2" tx2="lt2" accent1="accent1" accent2="accent2" accent3="accent3" accent4="accent4" accent5="accent5" accent6="accent6" hlink="hlink" folHlink="folHlink"/>
  <p:sldLayoutIdLst>
    <p:sldLayoutId id="2147483659" r:id="rId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ij8rl6EgfgvsEh2UCl0iQu6AAtNV4N0DvsTZ0gySTIo/edit"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zhuanlan.zhihu.com/p/35262187"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realpython.com/build-recommendation-engine-collaborative-filtering/#:~:text=Collaborative%20filtering%20is%20a%20technique,similar%20to%20a%20particular%20us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000" y="93170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CLass 1 Group 3</a:t>
            </a:r>
            <a:endParaRPr/>
          </a:p>
        </p:txBody>
      </p:sp>
      <p:sp>
        <p:nvSpPr>
          <p:cNvPr id="72" name="Google Shape;72;p15"/>
          <p:cNvSpPr txBox="1">
            <a:spLocks noGrp="1"/>
          </p:cNvSpPr>
          <p:nvPr>
            <p:ph type="body" idx="1"/>
          </p:nvPr>
        </p:nvSpPr>
        <p:spPr>
          <a:xfrm>
            <a:off x="1740300" y="1890525"/>
            <a:ext cx="5892900" cy="112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t>Q3: What is collaborative filtering? (5 minutes)</a:t>
            </a:r>
            <a:endParaRPr sz="2100"/>
          </a:p>
          <a:p>
            <a:pPr marL="0" lvl="0" indent="0" algn="l" rtl="0">
              <a:lnSpc>
                <a:spcPct val="115000"/>
              </a:lnSpc>
              <a:spcBef>
                <a:spcPts val="0"/>
              </a:spcBef>
              <a:spcAft>
                <a:spcPts val="0"/>
              </a:spcAft>
              <a:buNone/>
            </a:pPr>
            <a:r>
              <a:rPr lang="en" sz="2100"/>
              <a:t>Q5: What is matrix factorization? (5 minutes)</a:t>
            </a:r>
            <a:endParaRPr sz="2100"/>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
        <p:nvSpPr>
          <p:cNvPr id="73" name="Google Shape;73;p15"/>
          <p:cNvSpPr txBox="1"/>
          <p:nvPr/>
        </p:nvSpPr>
        <p:spPr>
          <a:xfrm>
            <a:off x="6277575" y="3393325"/>
            <a:ext cx="988800" cy="10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Sniglet"/>
                <a:ea typeface="Sniglet"/>
                <a:cs typeface="Sniglet"/>
                <a:sym typeface="Sniglet"/>
              </a:rPr>
              <a:t>Ryan</a:t>
            </a: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Tim</a:t>
            </a: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Johnny</a:t>
            </a: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Cheef</a:t>
            </a:r>
            <a:endParaRPr>
              <a:solidFill>
                <a:srgbClr val="FFFFFF"/>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
                <a:solidFill>
                  <a:schemeClr val="lt1"/>
                </a:solidFill>
              </a:rPr>
              <a:t>Matrix Factorization</a:t>
            </a:r>
            <a:r>
              <a:rPr lang="en" b="1"/>
              <a:t> </a:t>
            </a:r>
            <a:endParaRPr b="1" cap="none"/>
          </a:p>
        </p:txBody>
      </p:sp>
      <p:sp>
        <p:nvSpPr>
          <p:cNvPr id="189" name="Google Shape;189;p24"/>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4"/>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10</a:t>
            </a:fld>
            <a:endParaRPr/>
          </a:p>
        </p:txBody>
      </p:sp>
      <p:grpSp>
        <p:nvGrpSpPr>
          <p:cNvPr id="192" name="Google Shape;192;p24"/>
          <p:cNvGrpSpPr/>
          <p:nvPr/>
        </p:nvGrpSpPr>
        <p:grpSpPr>
          <a:xfrm>
            <a:off x="8091177" y="0"/>
            <a:ext cx="1052813" cy="1070850"/>
            <a:chOff x="898852" y="649900"/>
            <a:chExt cx="1052813" cy="1070850"/>
          </a:xfrm>
        </p:grpSpPr>
        <p:sp>
          <p:nvSpPr>
            <p:cNvPr id="193" name="Google Shape;193;p24"/>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4"/>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4"/>
            <p:cNvSpPr/>
            <p:nvPr/>
          </p:nvSpPr>
          <p:spPr>
            <a:xfrm rot="8450347">
              <a:off x="974914" y="1163078"/>
              <a:ext cx="859830" cy="62903"/>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4"/>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97" name="Google Shape;197;p24"/>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98" name="Google Shape;198;p24"/>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99" name="Google Shape;199;p24"/>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pic>
        <p:nvPicPr>
          <p:cNvPr id="200" name="Google Shape;200;p24"/>
          <p:cNvPicPr preferRelativeResize="0"/>
          <p:nvPr/>
        </p:nvPicPr>
        <p:blipFill>
          <a:blip r:embed="rId3">
            <a:alphaModFix/>
          </a:blip>
          <a:stretch>
            <a:fillRect/>
          </a:stretch>
        </p:blipFill>
        <p:spPr>
          <a:xfrm>
            <a:off x="1702400" y="1823900"/>
            <a:ext cx="5667375"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6000" y="213450"/>
            <a:ext cx="91560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
                <a:solidFill>
                  <a:schemeClr val="lt1"/>
                </a:solidFill>
              </a:rPr>
              <a:t>Matrix Factorization</a:t>
            </a:r>
            <a:endParaRPr b="1"/>
          </a:p>
        </p:txBody>
      </p:sp>
      <p:sp>
        <p:nvSpPr>
          <p:cNvPr id="206" name="Google Shape;206;p25"/>
          <p:cNvSpPr txBox="1">
            <a:spLocks noGrp="1"/>
          </p:cNvSpPr>
          <p:nvPr>
            <p:ph type="body" idx="1"/>
          </p:nvPr>
        </p:nvSpPr>
        <p:spPr>
          <a:xfrm>
            <a:off x="457200" y="949875"/>
            <a:ext cx="8229600" cy="33834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 sz="1600"/>
              <a:t>因此，矩阵分解是为了更好的完成矩阵补全任务（欲其补全，先其分解之）。之所以可以利用矩阵分解来完成矩阵补全的操作，那是因为基于这样的假设：假设UI矩阵是低秩的，即在大千世界中，总会存在相似的人或物，即物以类聚，人以群分，然后我们可以利用两个小矩阵相乘来还原它。</a:t>
            </a:r>
            <a:endParaRPr sz="1600"/>
          </a:p>
          <a:p>
            <a:pPr marL="0" lvl="0" indent="0" algn="l" rtl="0">
              <a:lnSpc>
                <a:spcPct val="100000"/>
              </a:lnSpc>
              <a:spcBef>
                <a:spcPts val="600"/>
              </a:spcBef>
              <a:spcAft>
                <a:spcPts val="0"/>
              </a:spcAft>
              <a:buNone/>
            </a:pPr>
            <a:endParaRPr sz="1600"/>
          </a:p>
        </p:txBody>
      </p:sp>
      <p:sp>
        <p:nvSpPr>
          <p:cNvPr id="207" name="Google Shape;207;p2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11</a:t>
            </a:fld>
            <a:endParaRPr/>
          </a:p>
        </p:txBody>
      </p:sp>
      <p:pic>
        <p:nvPicPr>
          <p:cNvPr id="208" name="Google Shape;208;p25"/>
          <p:cNvPicPr preferRelativeResize="0"/>
          <p:nvPr/>
        </p:nvPicPr>
        <p:blipFill>
          <a:blip r:embed="rId3">
            <a:alphaModFix/>
          </a:blip>
          <a:stretch>
            <a:fillRect/>
          </a:stretch>
        </p:blipFill>
        <p:spPr>
          <a:xfrm>
            <a:off x="1982300" y="2269200"/>
            <a:ext cx="5010249" cy="23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Matrix Factorization</a:t>
            </a:r>
            <a:endParaRPr/>
          </a:p>
        </p:txBody>
      </p:sp>
      <p:sp>
        <p:nvSpPr>
          <p:cNvPr id="214" name="Google Shape;214;p2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                                         </a:t>
            </a:r>
            <a:endParaRPr/>
          </a:p>
        </p:txBody>
      </p:sp>
      <p:pic>
        <p:nvPicPr>
          <p:cNvPr id="215" name="Google Shape;215;p26"/>
          <p:cNvPicPr preferRelativeResize="0"/>
          <p:nvPr/>
        </p:nvPicPr>
        <p:blipFill>
          <a:blip r:embed="rId3">
            <a:alphaModFix/>
          </a:blip>
          <a:stretch>
            <a:fillRect/>
          </a:stretch>
        </p:blipFill>
        <p:spPr>
          <a:xfrm>
            <a:off x="457200" y="1699075"/>
            <a:ext cx="5061399" cy="2223425"/>
          </a:xfrm>
          <a:prstGeom prst="rect">
            <a:avLst/>
          </a:prstGeom>
          <a:noFill/>
          <a:ln>
            <a:noFill/>
          </a:ln>
        </p:spPr>
      </p:pic>
      <p:sp>
        <p:nvSpPr>
          <p:cNvPr id="216" name="Google Shape;216;p26"/>
          <p:cNvSpPr txBox="1"/>
          <p:nvPr/>
        </p:nvSpPr>
        <p:spPr>
          <a:xfrm>
            <a:off x="5717400" y="1628850"/>
            <a:ext cx="3165000" cy="2997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Decompose Rating Matrix R (M* N) into P(M*K) and Q(N*K)</a:t>
            </a:r>
            <a:endParaRPr sz="2200">
              <a:solidFill>
                <a:srgbClr val="FFFFFF"/>
              </a:solidFill>
              <a:latin typeface="Sniglet"/>
              <a:ea typeface="Sniglet"/>
              <a:cs typeface="Sniglet"/>
              <a:sym typeface="Sniglet"/>
            </a:endParaRPr>
          </a:p>
          <a:p>
            <a:pPr marL="457200" lvl="0" indent="-368300" algn="l" rtl="0">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M is number of user</a:t>
            </a:r>
            <a:endParaRPr sz="2200">
              <a:solidFill>
                <a:srgbClr val="FFFFFF"/>
              </a:solidFill>
              <a:latin typeface="Sniglet"/>
              <a:ea typeface="Sniglet"/>
              <a:cs typeface="Sniglet"/>
              <a:sym typeface="Sniglet"/>
            </a:endParaRPr>
          </a:p>
          <a:p>
            <a:pPr marL="457200" lvl="0" indent="-368300" algn="l" rtl="0">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N is number of movies.</a:t>
            </a:r>
            <a:endParaRPr sz="2200">
              <a:solidFill>
                <a:srgbClr val="FFFFFF"/>
              </a:solidFill>
              <a:latin typeface="Sniglet"/>
              <a:ea typeface="Sniglet"/>
              <a:cs typeface="Sniglet"/>
              <a:sym typeface="Sniglet"/>
            </a:endParaRPr>
          </a:p>
          <a:p>
            <a:pPr marL="457200" lvl="0" indent="-368300" algn="l" rtl="0">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K is total latent features.</a:t>
            </a:r>
            <a:endParaRPr sz="2200">
              <a:solidFill>
                <a:srgbClr val="FFFFFF"/>
              </a:solidFill>
              <a:latin typeface="Sniglet"/>
              <a:ea typeface="Sniglet"/>
              <a:cs typeface="Sniglet"/>
              <a:sym typeface="Snigle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Matrix Factorization</a:t>
            </a:r>
            <a:endParaRPr/>
          </a:p>
        </p:txBody>
      </p:sp>
      <p:sp>
        <p:nvSpPr>
          <p:cNvPr id="222" name="Google Shape;222;p27"/>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Properties: </a:t>
            </a:r>
            <a:endParaRPr/>
          </a:p>
          <a:p>
            <a:pPr marL="457200" lvl="0" indent="-355600" algn="l" rtl="0">
              <a:lnSpc>
                <a:spcPct val="115000"/>
              </a:lnSpc>
              <a:spcBef>
                <a:spcPts val="0"/>
              </a:spcBef>
              <a:spcAft>
                <a:spcPts val="0"/>
              </a:spcAft>
              <a:buSzPts val="2000"/>
              <a:buChar char="●"/>
            </a:pPr>
            <a:r>
              <a:rPr lang="en"/>
              <a:t>Rij contains the rating for user i of object j </a:t>
            </a:r>
            <a:endParaRPr/>
          </a:p>
          <a:p>
            <a:pPr marL="457200" lvl="0" indent="-355600" algn="l" rtl="0">
              <a:lnSpc>
                <a:spcPct val="115000"/>
              </a:lnSpc>
              <a:spcBef>
                <a:spcPts val="0"/>
              </a:spcBef>
              <a:spcAft>
                <a:spcPts val="0"/>
              </a:spcAft>
              <a:buSzPts val="2000"/>
              <a:buChar char="●"/>
            </a:pPr>
            <a:r>
              <a:rPr lang="en"/>
              <a:t>Most of the value of R is missing (90% )</a:t>
            </a:r>
            <a:endParaRPr/>
          </a:p>
          <a:p>
            <a:pPr marL="457200" lvl="0" indent="-355600" algn="l" rtl="0">
              <a:lnSpc>
                <a:spcPct val="115000"/>
              </a:lnSpc>
              <a:spcBef>
                <a:spcPts val="0"/>
              </a:spcBef>
              <a:spcAft>
                <a:spcPts val="0"/>
              </a:spcAft>
              <a:buSzPts val="2000"/>
              <a:buChar char="●"/>
            </a:pPr>
            <a:r>
              <a:rPr lang="en"/>
              <a:t>R is a Lower Rank matrix, for example, movie (column) Nj and Nk might look similar.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Common MF Method</a:t>
            </a:r>
            <a:endParaRPr/>
          </a:p>
        </p:txBody>
      </p:sp>
      <p:sp>
        <p:nvSpPr>
          <p:cNvPr id="228" name="Google Shape;228;p28"/>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Singular Value Decomposition (SVD)</a:t>
            </a:r>
            <a:endParaRPr/>
          </a:p>
          <a:p>
            <a:pPr marL="457200" lvl="0" indent="-355600" algn="l" rtl="0">
              <a:spcBef>
                <a:spcPts val="600"/>
              </a:spcBef>
              <a:spcAft>
                <a:spcPts val="0"/>
              </a:spcAft>
              <a:buSzPts val="2000"/>
              <a:buChar char="●"/>
            </a:pPr>
            <a:r>
              <a:rPr lang="en">
                <a:solidFill>
                  <a:schemeClr val="lt1"/>
                </a:solidFill>
              </a:rPr>
              <a:t>FunkSVD </a:t>
            </a:r>
            <a:endParaRPr>
              <a:solidFill>
                <a:schemeClr val="lt1"/>
              </a:solidFill>
            </a:endParaRPr>
          </a:p>
          <a:p>
            <a:pPr marL="914400" lvl="1" indent="-355600" algn="l" rtl="0">
              <a:spcBef>
                <a:spcPts val="0"/>
              </a:spcBef>
              <a:spcAft>
                <a:spcPts val="0"/>
              </a:spcAft>
              <a:buClr>
                <a:schemeClr val="lt1"/>
              </a:buClr>
              <a:buSzPts val="2000"/>
              <a:buChar char="○"/>
            </a:pPr>
            <a:r>
              <a:rPr lang="en">
                <a:solidFill>
                  <a:schemeClr val="lt1"/>
                </a:solidFill>
              </a:rPr>
              <a:t>Derivation: </a:t>
            </a:r>
            <a:r>
              <a:rPr lang="en" sz="1100" u="sng">
                <a:solidFill>
                  <a:srgbClr val="999999"/>
                </a:solidFill>
                <a:latin typeface="Arial"/>
                <a:ea typeface="Arial"/>
                <a:cs typeface="Arial"/>
                <a:sym typeface="Arial"/>
                <a:hlinkClick r:id="rId3"/>
              </a:rPr>
              <a:t>https://docs.google.com/document/d/1ij8rl6EgfgvsEh2UCl0iQu6AAtNV4N0DvsTZ0gySTIo/edit</a:t>
            </a:r>
            <a:endParaRPr>
              <a:solidFill>
                <a:srgbClr val="999999"/>
              </a:solidFill>
            </a:endParaRPr>
          </a:p>
          <a:p>
            <a:pPr marL="457200" lvl="0" indent="-355600" algn="l" rtl="0">
              <a:spcBef>
                <a:spcPts val="0"/>
              </a:spcBef>
              <a:spcAft>
                <a:spcPts val="0"/>
              </a:spcAft>
              <a:buSzPts val="2000"/>
              <a:buChar char="●"/>
            </a:pPr>
            <a:r>
              <a:rPr lang="en"/>
              <a:t>Probabilistic Matrix Factorization (PMF)</a:t>
            </a:r>
            <a:endParaRPr/>
          </a:p>
          <a:p>
            <a:pPr marL="914400" lvl="1" indent="-355600" algn="l" rtl="0">
              <a:spcBef>
                <a:spcPts val="0"/>
              </a:spcBef>
              <a:spcAft>
                <a:spcPts val="0"/>
              </a:spcAft>
              <a:buSzPts val="2000"/>
              <a:buChar char="○"/>
            </a:pPr>
            <a:r>
              <a:rPr lang="en"/>
              <a:t>Derivation: </a:t>
            </a:r>
            <a:r>
              <a:rPr lang="en" sz="1100" u="sng">
                <a:solidFill>
                  <a:srgbClr val="999999"/>
                </a:solidFill>
                <a:latin typeface="Arial"/>
                <a:ea typeface="Arial"/>
                <a:cs typeface="Arial"/>
                <a:sym typeface="Arial"/>
                <a:hlinkClick r:id="rId3"/>
              </a:rPr>
              <a:t>https://docs.google.com/document/d/1ij8rl6EgfgvsEh2UCl0iQu6AAtNV4N0DvsTZ0gySTIo/edit</a:t>
            </a:r>
            <a:endParaRPr>
              <a:solidFill>
                <a:srgbClr val="999999"/>
              </a:solidFill>
            </a:endParaRPr>
          </a:p>
          <a:p>
            <a:pPr marL="457200" lvl="0" indent="-355600" algn="l" rtl="0">
              <a:spcBef>
                <a:spcPts val="0"/>
              </a:spcBef>
              <a:spcAft>
                <a:spcPts val="0"/>
              </a:spcAft>
              <a:buSzPts val="2000"/>
              <a:buChar char="●"/>
            </a:pPr>
            <a:r>
              <a:rPr lang="en"/>
              <a:t>Non-negative </a:t>
            </a:r>
            <a:r>
              <a:rPr lang="en">
                <a:solidFill>
                  <a:schemeClr val="lt1"/>
                </a:solidFill>
              </a:rPr>
              <a:t>Matrix Factorization (NMF)</a:t>
            </a:r>
            <a:endParaRPr/>
          </a:p>
          <a:p>
            <a:pPr marL="0" lvl="0" indent="0" algn="l" rtl="0">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253075" y="388375"/>
            <a:ext cx="9156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234" name="Google Shape;234;p29"/>
          <p:cNvSpPr txBox="1">
            <a:spLocks noGrp="1"/>
          </p:cNvSpPr>
          <p:nvPr>
            <p:ph type="body" idx="1"/>
          </p:nvPr>
        </p:nvSpPr>
        <p:spPr>
          <a:xfrm>
            <a:off x="457200" y="1000675"/>
            <a:ext cx="8229600" cy="306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rgbClr val="B7B7B7"/>
                </a:solidFill>
                <a:hlinkClick r:id="rId3"/>
              </a:rPr>
              <a:t>https://zhuanlan.zhihu.com/p/35262187</a:t>
            </a:r>
            <a:endParaRPr>
              <a:solidFill>
                <a:srgbClr val="B7B7B7"/>
              </a:solidFill>
            </a:endParaRPr>
          </a:p>
          <a:p>
            <a:pPr marL="0" lvl="0" indent="0" algn="l" rtl="0">
              <a:spcBef>
                <a:spcPts val="600"/>
              </a:spcBef>
              <a:spcAft>
                <a:spcPts val="0"/>
              </a:spcAft>
              <a:buNone/>
            </a:pPr>
            <a:endParaRPr>
              <a:solidFill>
                <a:srgbClr val="B7B7B7"/>
              </a:solidFill>
            </a:endParaRPr>
          </a:p>
          <a:p>
            <a:pPr marL="0" lvl="0" indent="0" algn="l" rtl="0">
              <a:spcBef>
                <a:spcPts val="600"/>
              </a:spcBef>
              <a:spcAft>
                <a:spcPts val="0"/>
              </a:spcAft>
              <a:buNone/>
            </a:pPr>
            <a:r>
              <a:rPr lang="en" u="sng">
                <a:solidFill>
                  <a:srgbClr val="B7B7B7"/>
                </a:solidFill>
                <a:hlinkClick r:id="rId4"/>
              </a:rPr>
              <a:t>https://realpython.com/build-recommendation-engine-collaborative-filtering/#:~:text=Collaborative%20filtering%20is%20a%20technique,similar%20to%20a%20particular%20user</a:t>
            </a:r>
            <a:endParaRPr>
              <a:solidFill>
                <a:srgbClr val="B7B7B7"/>
              </a:solidFill>
            </a:endParaRPr>
          </a:p>
          <a:p>
            <a:pPr marL="0" lvl="0" indent="0" algn="l" rtl="0">
              <a:spcBef>
                <a:spcPts val="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b="1" cap="none"/>
              <a:t>WHAT IS COLLABORATIVE FILTERING?</a:t>
            </a:r>
            <a:endParaRPr/>
          </a:p>
        </p:txBody>
      </p:sp>
      <p:sp>
        <p:nvSpPr>
          <p:cNvPr id="79" name="Google Shape;79;p16"/>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600"/>
              </a:spcBef>
              <a:spcAft>
                <a:spcPts val="0"/>
              </a:spcAft>
              <a:buSzPts val="2000"/>
              <a:buNone/>
            </a:pPr>
            <a:r>
              <a:rPr lang="en"/>
              <a:t>Collaborative filtering filters information by using the interactions and data collected by the system from other users. It's based on the idea that people who agreed in their evaluation of certain items are likely to agree again in the future</a:t>
            </a:r>
            <a:endParaRPr/>
          </a:p>
        </p:txBody>
      </p:sp>
      <p:sp>
        <p:nvSpPr>
          <p:cNvPr id="80" name="Google Shape;80;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2</a:t>
            </a:fld>
            <a:endParaRPr/>
          </a:p>
        </p:txBody>
      </p:sp>
      <p:grpSp>
        <p:nvGrpSpPr>
          <p:cNvPr id="83" name="Google Shape;83;p16"/>
          <p:cNvGrpSpPr/>
          <p:nvPr/>
        </p:nvGrpSpPr>
        <p:grpSpPr>
          <a:xfrm>
            <a:off x="8091177" y="0"/>
            <a:ext cx="1052813" cy="1070850"/>
            <a:chOff x="898852" y="649900"/>
            <a:chExt cx="1052813" cy="1070850"/>
          </a:xfrm>
        </p:grpSpPr>
        <p:sp>
          <p:nvSpPr>
            <p:cNvPr id="84" name="Google Shape;84;p16"/>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88" name="Google Shape;88;p16"/>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89" name="Google Shape;89;p16"/>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90" name="Google Shape;90;p16"/>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b="1" cap="none"/>
              <a:t>EXAMPLE</a:t>
            </a:r>
            <a:endParaRPr b="1" cap="none"/>
          </a:p>
        </p:txBody>
      </p:sp>
      <p:pic>
        <p:nvPicPr>
          <p:cNvPr id="96" name="Google Shape;96;p17"/>
          <p:cNvPicPr preferRelativeResize="0"/>
          <p:nvPr/>
        </p:nvPicPr>
        <p:blipFill rotWithShape="1">
          <a:blip r:embed="rId3">
            <a:alphaModFix/>
          </a:blip>
          <a:srcRect/>
          <a:stretch/>
        </p:blipFill>
        <p:spPr>
          <a:xfrm>
            <a:off x="457200" y="1655657"/>
            <a:ext cx="8246409" cy="2264448"/>
          </a:xfrm>
          <a:prstGeom prst="rect">
            <a:avLst/>
          </a:prstGeom>
          <a:noFill/>
          <a:ln>
            <a:noFill/>
          </a:ln>
        </p:spPr>
      </p:pic>
      <p:sp>
        <p:nvSpPr>
          <p:cNvPr id="97" name="Google Shape;97;p17"/>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600"/>
              </a:spcBef>
              <a:spcAft>
                <a:spcPts val="0"/>
              </a:spcAft>
              <a:buSzPts val="2000"/>
              <a:buNone/>
            </a:pPr>
            <a:endParaRPr/>
          </a:p>
        </p:txBody>
      </p:sp>
      <p:sp>
        <p:nvSpPr>
          <p:cNvPr id="98" name="Google Shape;98;p17"/>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7"/>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3</a:t>
            </a:fld>
            <a:endParaRPr/>
          </a:p>
        </p:txBody>
      </p:sp>
      <p:grpSp>
        <p:nvGrpSpPr>
          <p:cNvPr id="101" name="Google Shape;101;p17"/>
          <p:cNvGrpSpPr/>
          <p:nvPr/>
        </p:nvGrpSpPr>
        <p:grpSpPr>
          <a:xfrm>
            <a:off x="8091177" y="0"/>
            <a:ext cx="1052813" cy="1070850"/>
            <a:chOff x="898852" y="649900"/>
            <a:chExt cx="1052813" cy="1070850"/>
          </a:xfrm>
        </p:grpSpPr>
        <p:sp>
          <p:nvSpPr>
            <p:cNvPr id="102" name="Google Shape;102;p17"/>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7"/>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7"/>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7"/>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06" name="Google Shape;106;p17"/>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07" name="Google Shape;107;p17"/>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08" name="Google Shape;108;p17"/>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b="1"/>
              <a:t>two classes of  Collaborative Filtering: </a:t>
            </a:r>
            <a:endParaRPr b="1" cap="none"/>
          </a:p>
        </p:txBody>
      </p:sp>
      <p:sp>
        <p:nvSpPr>
          <p:cNvPr id="114" name="Google Shape;114;p18"/>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
              <a:t>User-based (rating prediction)</a:t>
            </a:r>
            <a:endParaRPr/>
          </a:p>
          <a:p>
            <a:pPr marL="457200" lvl="0" indent="0" algn="l" rtl="0">
              <a:lnSpc>
                <a:spcPct val="100000"/>
              </a:lnSpc>
              <a:spcBef>
                <a:spcPts val="600"/>
              </a:spcBef>
              <a:spcAft>
                <a:spcPts val="0"/>
              </a:spcAft>
              <a:buNone/>
            </a:pPr>
            <a:r>
              <a:rPr lang="en"/>
              <a:t>measures the similarity between target users and other users.</a:t>
            </a:r>
            <a:endParaRPr/>
          </a:p>
          <a:p>
            <a:pPr marL="457200" lvl="0" indent="-355600" algn="l" rtl="0">
              <a:lnSpc>
                <a:spcPct val="100000"/>
              </a:lnSpc>
              <a:spcBef>
                <a:spcPts val="600"/>
              </a:spcBef>
              <a:spcAft>
                <a:spcPts val="0"/>
              </a:spcAft>
              <a:buSzPts val="2000"/>
              <a:buChar char="✘"/>
            </a:pPr>
            <a:r>
              <a:rPr lang="en"/>
              <a:t>Item-based (item recommendation /  Top N)</a:t>
            </a:r>
            <a:endParaRPr/>
          </a:p>
          <a:p>
            <a:pPr marL="457200" lvl="0" indent="0" algn="l" rtl="0">
              <a:lnSpc>
                <a:spcPct val="100000"/>
              </a:lnSpc>
              <a:spcBef>
                <a:spcPts val="600"/>
              </a:spcBef>
              <a:spcAft>
                <a:spcPts val="0"/>
              </a:spcAft>
              <a:buNone/>
            </a:pPr>
            <a:r>
              <a:rPr lang="en"/>
              <a:t>measures the similarity between the items that target users rate or interact with and other items.</a:t>
            </a:r>
            <a:endParaRPr/>
          </a:p>
        </p:txBody>
      </p:sp>
      <p:sp>
        <p:nvSpPr>
          <p:cNvPr id="115" name="Google Shape;115;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8"/>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4</a:t>
            </a:fld>
            <a:endParaRPr/>
          </a:p>
        </p:txBody>
      </p:sp>
      <p:grpSp>
        <p:nvGrpSpPr>
          <p:cNvPr id="118" name="Google Shape;118;p18"/>
          <p:cNvGrpSpPr/>
          <p:nvPr/>
        </p:nvGrpSpPr>
        <p:grpSpPr>
          <a:xfrm>
            <a:off x="8091177" y="0"/>
            <a:ext cx="1052813" cy="1070850"/>
            <a:chOff x="898852" y="649900"/>
            <a:chExt cx="1052813" cy="1070850"/>
          </a:xfrm>
        </p:grpSpPr>
        <p:sp>
          <p:nvSpPr>
            <p:cNvPr id="119" name="Google Shape;119;p18"/>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8"/>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23" name="Google Shape;123;p18"/>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24" name="Google Shape;124;p18"/>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25" name="Google Shape;125;p18"/>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b="1" cap="none"/>
              <a:t>STEPs for COLLABORATIVE FILTERING</a:t>
            </a:r>
            <a:endParaRPr b="1" cap="none" dirty="0"/>
          </a:p>
        </p:txBody>
      </p:sp>
      <p:sp>
        <p:nvSpPr>
          <p:cNvPr id="131" name="Google Shape;131;p19"/>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
              <a:t>The first step is to find similar users or items. </a:t>
            </a:r>
            <a:endParaRPr/>
          </a:p>
          <a:p>
            <a:pPr marL="457200" lvl="0" indent="-355600" algn="l" rtl="0">
              <a:lnSpc>
                <a:spcPct val="100000"/>
              </a:lnSpc>
              <a:spcBef>
                <a:spcPts val="600"/>
              </a:spcBef>
              <a:spcAft>
                <a:spcPts val="0"/>
              </a:spcAft>
              <a:buSzPts val="2000"/>
              <a:buChar char="✘"/>
            </a:pPr>
            <a:r>
              <a:rPr lang="en"/>
              <a:t>The second step is to predict the ratings of the items that are not yet rated by a user</a:t>
            </a:r>
            <a:endParaRPr/>
          </a:p>
        </p:txBody>
      </p:sp>
      <p:sp>
        <p:nvSpPr>
          <p:cNvPr id="132" name="Google Shape;132;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5</a:t>
            </a:fld>
            <a:endParaRPr/>
          </a:p>
        </p:txBody>
      </p:sp>
      <p:grpSp>
        <p:nvGrpSpPr>
          <p:cNvPr id="135" name="Google Shape;135;p19"/>
          <p:cNvGrpSpPr/>
          <p:nvPr/>
        </p:nvGrpSpPr>
        <p:grpSpPr>
          <a:xfrm>
            <a:off x="8091177" y="0"/>
            <a:ext cx="1052813" cy="1070850"/>
            <a:chOff x="898852" y="649900"/>
            <a:chExt cx="1052813" cy="1070850"/>
          </a:xfrm>
        </p:grpSpPr>
        <p:sp>
          <p:nvSpPr>
            <p:cNvPr id="136" name="Google Shape;136;p19"/>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9"/>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9"/>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9"/>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40" name="Google Shape;140;p19"/>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41" name="Google Shape;141;p19"/>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42" name="Google Shape;142;p19"/>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b="1"/>
              <a:t>How to measure similarity: </a:t>
            </a:r>
            <a:endParaRPr b="1" cap="none"/>
          </a:p>
        </p:txBody>
      </p:sp>
      <p:sp>
        <p:nvSpPr>
          <p:cNvPr id="148" name="Google Shape;148;p20"/>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
              <a:t>Pearson similarity</a:t>
            </a:r>
            <a:endParaRPr/>
          </a:p>
          <a:p>
            <a:pPr marL="457200" lvl="0" indent="-355600" algn="l" rtl="0">
              <a:lnSpc>
                <a:spcPct val="100000"/>
              </a:lnSpc>
              <a:spcBef>
                <a:spcPts val="600"/>
              </a:spcBef>
              <a:spcAft>
                <a:spcPts val="0"/>
              </a:spcAft>
              <a:buSzPts val="2000"/>
              <a:buChar char="✘"/>
            </a:pPr>
            <a:r>
              <a:rPr lang="en"/>
              <a:t>Jaccard similarity</a:t>
            </a:r>
            <a:endParaRPr/>
          </a:p>
          <a:p>
            <a:pPr marL="457200" lvl="0" indent="-355600" algn="l" rtl="0">
              <a:lnSpc>
                <a:spcPct val="100000"/>
              </a:lnSpc>
              <a:spcBef>
                <a:spcPts val="600"/>
              </a:spcBef>
              <a:spcAft>
                <a:spcPts val="0"/>
              </a:spcAft>
              <a:buSzPts val="2000"/>
              <a:buChar char="✘"/>
            </a:pPr>
            <a:r>
              <a:rPr lang="en"/>
              <a:t>Spearman rank correlation</a:t>
            </a:r>
            <a:endParaRPr/>
          </a:p>
          <a:p>
            <a:pPr marL="457200" lvl="0" indent="-355600" algn="l" rtl="0">
              <a:lnSpc>
                <a:spcPct val="100000"/>
              </a:lnSpc>
              <a:spcBef>
                <a:spcPts val="600"/>
              </a:spcBef>
              <a:spcAft>
                <a:spcPts val="0"/>
              </a:spcAft>
              <a:buSzPts val="2000"/>
              <a:buChar char="✘"/>
            </a:pPr>
            <a:r>
              <a:rPr lang="en"/>
              <a:t>Mean squared differences</a:t>
            </a:r>
            <a:endParaRPr/>
          </a:p>
          <a:p>
            <a:pPr marL="457200" lvl="0" indent="-355600" algn="l" rtl="0">
              <a:lnSpc>
                <a:spcPct val="100000"/>
              </a:lnSpc>
              <a:spcBef>
                <a:spcPts val="600"/>
              </a:spcBef>
              <a:spcAft>
                <a:spcPts val="0"/>
              </a:spcAft>
              <a:buSzPts val="2000"/>
              <a:buChar char="✘"/>
            </a:pPr>
            <a:r>
              <a:rPr lang="en"/>
              <a:t>Proximity–impact–popularity similarity</a:t>
            </a:r>
            <a:endParaRPr/>
          </a:p>
          <a:p>
            <a:pPr marL="101600" lvl="0" indent="0" algn="l" rtl="0">
              <a:lnSpc>
                <a:spcPct val="100000"/>
              </a:lnSpc>
              <a:spcBef>
                <a:spcPts val="600"/>
              </a:spcBef>
              <a:spcAft>
                <a:spcPts val="0"/>
              </a:spcAft>
              <a:buSzPts val="2000"/>
              <a:buNone/>
            </a:pPr>
            <a:endParaRPr/>
          </a:p>
        </p:txBody>
      </p:sp>
      <p:sp>
        <p:nvSpPr>
          <p:cNvPr id="149" name="Google Shape;149;p2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0"/>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approaches to measure the accuracy</a:t>
            </a:r>
            <a:r>
              <a:rPr lang="en" b="1"/>
              <a:t>: </a:t>
            </a:r>
            <a:endParaRPr b="1" cap="none"/>
          </a:p>
        </p:txBody>
      </p:sp>
      <p:sp>
        <p:nvSpPr>
          <p:cNvPr id="157" name="Google Shape;157;p2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
              <a:t>Root Mean Square Error (RMSE).</a:t>
            </a:r>
            <a:endParaRPr/>
          </a:p>
          <a:p>
            <a:pPr marL="457200" lvl="0" indent="-355600" algn="l" rtl="0">
              <a:lnSpc>
                <a:spcPct val="100000"/>
              </a:lnSpc>
              <a:spcBef>
                <a:spcPts val="600"/>
              </a:spcBef>
              <a:spcAft>
                <a:spcPts val="0"/>
              </a:spcAft>
              <a:buSzPts val="2000"/>
              <a:buChar char="✘"/>
            </a:pPr>
            <a:r>
              <a:rPr lang="en"/>
              <a:t>Mean Absolute Error (MAE): average absolute difference between predicted ratings and actual ratings</a:t>
            </a:r>
            <a:endParaRPr/>
          </a:p>
        </p:txBody>
      </p:sp>
      <p:sp>
        <p:nvSpPr>
          <p:cNvPr id="158" name="Google Shape;158;p21"/>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1"/>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b="1"/>
              <a:t>Disadvantage : </a:t>
            </a:r>
            <a:endParaRPr b="1" cap="none"/>
          </a:p>
        </p:txBody>
      </p:sp>
      <p:sp>
        <p:nvSpPr>
          <p:cNvPr id="166" name="Google Shape;166;p22"/>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
              <a:t>Cold start : we must have enough data in the system to find match</a:t>
            </a:r>
            <a:endParaRPr/>
          </a:p>
          <a:p>
            <a:pPr marL="457200" lvl="0" indent="-355600" algn="l" rtl="0">
              <a:lnSpc>
                <a:spcPct val="100000"/>
              </a:lnSpc>
              <a:spcBef>
                <a:spcPts val="600"/>
              </a:spcBef>
              <a:spcAft>
                <a:spcPts val="0"/>
              </a:spcAft>
              <a:buSzPts val="2000"/>
              <a:buChar char="✘"/>
            </a:pPr>
            <a:r>
              <a:rPr lang="en"/>
              <a:t>Sparsity : most of the user do not rate most of items and hence the user-item rating matrix is “sparse”,therefore the probability of finding a set of users with significant similar rating is usually low.</a:t>
            </a:r>
            <a:endParaRPr/>
          </a:p>
          <a:p>
            <a:pPr marL="457200" lvl="0" indent="-355600" algn="l" rtl="0">
              <a:lnSpc>
                <a:spcPct val="100000"/>
              </a:lnSpc>
              <a:spcBef>
                <a:spcPts val="600"/>
              </a:spcBef>
              <a:spcAft>
                <a:spcPts val="0"/>
              </a:spcAft>
              <a:buSzPts val="2000"/>
              <a:buChar char="✘"/>
            </a:pPr>
            <a:r>
              <a:rPr lang="en"/>
              <a:t>First rater : can not recommend an item that has not been previously rated.</a:t>
            </a:r>
            <a:endParaRPr/>
          </a:p>
        </p:txBody>
      </p:sp>
      <p:sp>
        <p:nvSpPr>
          <p:cNvPr id="167" name="Google Shape;167;p2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2"/>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8</a:t>
            </a:fld>
            <a:endParaRPr/>
          </a:p>
        </p:txBody>
      </p:sp>
      <p:grpSp>
        <p:nvGrpSpPr>
          <p:cNvPr id="170" name="Google Shape;170;p22"/>
          <p:cNvGrpSpPr/>
          <p:nvPr/>
        </p:nvGrpSpPr>
        <p:grpSpPr>
          <a:xfrm>
            <a:off x="8091177" y="0"/>
            <a:ext cx="1052813" cy="1070850"/>
            <a:chOff x="898852" y="649900"/>
            <a:chExt cx="1052813" cy="1070850"/>
          </a:xfrm>
        </p:grpSpPr>
        <p:sp>
          <p:nvSpPr>
            <p:cNvPr id="171" name="Google Shape;171;p22"/>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2"/>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2"/>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2"/>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75" name="Google Shape;175;p22"/>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76" name="Google Shape;176;p22"/>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77" name="Google Shape;177;p22"/>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matrix factorization?</a:t>
            </a:r>
            <a:endParaRPr/>
          </a:p>
        </p:txBody>
      </p:sp>
      <p:sp>
        <p:nvSpPr>
          <p:cNvPr id="183" name="Google Shape;183;p23"/>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Matrix Factorization is a class of collaborative filtering algorithms used in recommendation system. </a:t>
            </a:r>
            <a:endParaRPr/>
          </a:p>
          <a:p>
            <a:pPr marL="457200" lvl="0" indent="0" algn="l" rtl="0">
              <a:spcBef>
                <a:spcPts val="600"/>
              </a:spcBef>
              <a:spcAft>
                <a:spcPts val="0"/>
              </a:spcAft>
              <a:buNone/>
            </a:pPr>
            <a:endParaRPr/>
          </a:p>
          <a:p>
            <a:pPr marL="457200" lvl="0" indent="-355600" algn="l" rtl="0">
              <a:spcBef>
                <a:spcPts val="600"/>
              </a:spcBef>
              <a:spcAft>
                <a:spcPts val="0"/>
              </a:spcAft>
              <a:buSzPts val="2000"/>
              <a:buChar char="●"/>
            </a:pPr>
            <a:r>
              <a:rPr lang="en"/>
              <a:t>Matrix Factorization algorithm work by decomposing user-item interactive matrix into the product of two lower dimensional rectangle matrix.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Macintosh PowerPoint</Application>
  <PresentationFormat>On-screen Show (16:9)</PresentationFormat>
  <Paragraphs>96</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Sniglet</vt:lpstr>
      <vt:lpstr>Walter Turncoat</vt:lpstr>
      <vt:lpstr>Simple Light</vt:lpstr>
      <vt:lpstr>Ursula template</vt:lpstr>
      <vt:lpstr>CLass 1 Group 3</vt:lpstr>
      <vt:lpstr>WHAT IS COLLABORATIVE FILTERING?</vt:lpstr>
      <vt:lpstr>EXAMPLE</vt:lpstr>
      <vt:lpstr>two classes of  Collaborative Filtering: </vt:lpstr>
      <vt:lpstr>STEPs for COLLABORATIVE FILTERING</vt:lpstr>
      <vt:lpstr>How to measure similarity: </vt:lpstr>
      <vt:lpstr>approaches to measure the accuracy: </vt:lpstr>
      <vt:lpstr>Disadvantage : </vt:lpstr>
      <vt:lpstr>What is matrix factorization?</vt:lpstr>
      <vt:lpstr>Matrix Factorization </vt:lpstr>
      <vt:lpstr>Matrix Factorization</vt:lpstr>
      <vt:lpstr>Matrix Factorization</vt:lpstr>
      <vt:lpstr>Matrix Factorization</vt:lpstr>
      <vt:lpstr>Common MF Method</vt:lpstr>
      <vt:lpstr>reference: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 Group 3</dc:title>
  <cp:lastModifiedBy>Microsoft Office User</cp:lastModifiedBy>
  <cp:revision>1</cp:revision>
  <dcterms:modified xsi:type="dcterms:W3CDTF">2020-06-28T15:52:41Z</dcterms:modified>
</cp:coreProperties>
</file>