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Sniglet"/>
      <p:regular r:id="rId20"/>
    </p:embeddedFont>
    <p:embeddedFont>
      <p:font typeface="Walter Turncoat"/>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9kKGgZN16o/FF9y6BGqG6zmHb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niglet-regular.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WalterTurncoat-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utitech.com/recommendation-engine-benefi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41757653/how-to-compute-aucarea-under-curve-for-recommendation-system-evaluation" TargetMode="External"/><Relationship Id="rId3" Type="http://schemas.openxmlformats.org/officeDocument/2006/relationships/hyperlink" Target="https://en.wikipedia.org/wiki/Precision_and_recal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 sz="1100" u="none" cap="none" strike="noStrike">
                <a:solidFill>
                  <a:srgbClr val="000000"/>
                </a:solidFill>
                <a:latin typeface="Arial"/>
                <a:ea typeface="Arial"/>
                <a:cs typeface="Arial"/>
                <a:sym typeface="Arial"/>
              </a:rPr>
              <a:t>The problem of </a:t>
            </a:r>
            <a:r>
              <a:rPr b="0" i="1" lang="en" sz="1100" u="none" cap="none" strike="noStrike">
                <a:solidFill>
                  <a:srgbClr val="000000"/>
                </a:solidFill>
                <a:latin typeface="Arial"/>
                <a:ea typeface="Arial"/>
                <a:cs typeface="Arial"/>
                <a:sym typeface="Arial"/>
              </a:rPr>
              <a:t>top-K</a:t>
            </a:r>
            <a:r>
              <a:rPr b="0" i="0" lang="en" sz="1100" u="none" cap="none" strike="noStrike">
                <a:solidFill>
                  <a:srgbClr val="000000"/>
                </a:solidFill>
                <a:latin typeface="Arial"/>
                <a:ea typeface="Arial"/>
                <a:cs typeface="Arial"/>
                <a:sym typeface="Arial"/>
              </a:rPr>
              <a:t> recommendation:</a:t>
            </a:r>
            <a:endParaRPr/>
          </a:p>
          <a:p>
            <a:pPr indent="0" lvl="0" marL="0" rtl="0" algn="l">
              <a:lnSpc>
                <a:spcPct val="100000"/>
              </a:lnSpc>
              <a:spcBef>
                <a:spcPts val="0"/>
              </a:spcBef>
              <a:spcAft>
                <a:spcPts val="0"/>
              </a:spcAft>
              <a:buSzPts val="1400"/>
              <a:buNone/>
            </a:pPr>
            <a:r>
              <a:rPr b="0" i="0" lang="en" sz="1100" u="none" cap="none" strike="noStrike">
                <a:solidFill>
                  <a:srgbClr val="000000"/>
                </a:solidFill>
                <a:latin typeface="Arial"/>
                <a:ea typeface="Arial"/>
                <a:cs typeface="Arial"/>
                <a:sym typeface="Arial"/>
              </a:rPr>
              <a:t>the training focused on items with the most ratings, achieving a good fit for those. The items with few ratings don’t mean much in terms of their impact on the loss.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ad79ac745_1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8ad79ac745_1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ad79ac745_13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8ad79ac745_13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ad79ac745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ad79ac74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ad79ac745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ad79ac7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https://marutitech.com/recommendation-engine-benefits/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ad79ac745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ad79ac7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ad79ac745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ad79ac74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error measures: </a:t>
            </a:r>
            <a:endParaRPr/>
          </a:p>
          <a:p>
            <a:pPr indent="0" lvl="0" marL="0" rtl="0" algn="l">
              <a:spcBef>
                <a:spcPts val="0"/>
              </a:spcBef>
              <a:spcAft>
                <a:spcPts val="0"/>
              </a:spcAft>
              <a:buNone/>
            </a:pPr>
            <a:r>
              <a:rPr lang="en"/>
              <a:t>RMSE: does not distinguish high ratings and low ratings (where in reality, we only care about high ratings items); it only look at the actual ratings and predicted ratings </a:t>
            </a:r>
            <a:endParaRPr/>
          </a:p>
          <a:p>
            <a:pPr indent="0" lvl="0" marL="0" rtl="0" algn="l">
              <a:spcBef>
                <a:spcPts val="0"/>
              </a:spcBef>
              <a:spcAft>
                <a:spcPts val="0"/>
              </a:spcAft>
              <a:buNone/>
            </a:pPr>
            <a:r>
              <a:rPr lang="en"/>
              <a:t>Diversity (items too similar to each other); </a:t>
            </a:r>
            <a:endParaRPr/>
          </a:p>
          <a:p>
            <a:pPr indent="0" lvl="0" marL="0" rtl="0" algn="l">
              <a:spcBef>
                <a:spcPts val="0"/>
              </a:spcBef>
              <a:spcAft>
                <a:spcPts val="0"/>
              </a:spcAft>
              <a:buNone/>
            </a:pPr>
            <a:r>
              <a:rPr lang="en"/>
              <a:t>Prediction context: (same user in different context may want different items (before and after travel))</a:t>
            </a:r>
            <a:endParaRPr/>
          </a:p>
          <a:p>
            <a:pPr indent="0" lvl="0" marL="0" rtl="0" algn="l">
              <a:spcBef>
                <a:spcPts val="0"/>
              </a:spcBef>
              <a:spcAft>
                <a:spcPts val="0"/>
              </a:spcAft>
              <a:buNone/>
            </a:pPr>
            <a:r>
              <a:rPr lang="en"/>
              <a:t>AUC-</a:t>
            </a:r>
            <a:r>
              <a:rPr lang="en" sz="1150">
                <a:solidFill>
                  <a:srgbClr val="242729"/>
                </a:solidFill>
                <a:highlight>
                  <a:srgbClr val="FFFFFF"/>
                </a:highlight>
              </a:rPr>
              <a:t>A ROC curve plots recall (true positive rate) against fallout (false positive rate) for increasing recommendation set size</a:t>
            </a:r>
            <a:endParaRPr sz="1150">
              <a:solidFill>
                <a:srgbClr val="242729"/>
              </a:solidFill>
              <a:highlight>
                <a:srgbClr val="FFFFFF"/>
              </a:highlight>
            </a:endParaRPr>
          </a:p>
          <a:p>
            <a:pPr indent="0" lvl="0" marL="0" rtl="0" algn="l">
              <a:spcBef>
                <a:spcPts val="0"/>
              </a:spcBef>
              <a:spcAft>
                <a:spcPts val="0"/>
              </a:spcAft>
              <a:buNone/>
            </a:pPr>
            <a:r>
              <a:rPr lang="en" u="sng">
                <a:solidFill>
                  <a:schemeClr val="hlink"/>
                </a:solidFill>
                <a:hlinkClick r:id="rId2"/>
              </a:rPr>
              <a:t>https://stackoverflow.com/questions/41757653/how-to-compute-aucarea-under-curve-for-recommendation-system-evaluation</a:t>
            </a:r>
            <a:r>
              <a:rPr lang="en" sz="1150">
                <a:solidFill>
                  <a:srgbClr val="242729"/>
                </a:solidFill>
                <a:highlight>
                  <a:srgbClr val="FFFFFF"/>
                </a:highlight>
              </a:rPr>
              <a:t> </a:t>
            </a:r>
            <a:endParaRPr sz="1150">
              <a:solidFill>
                <a:srgbClr val="242729"/>
              </a:solidFill>
              <a:highlight>
                <a:srgbClr val="FFFFFF"/>
              </a:highlight>
            </a:endParaRPr>
          </a:p>
          <a:p>
            <a:pPr indent="0" lvl="0" marL="0" rtl="0" algn="l">
              <a:spcBef>
                <a:spcPts val="0"/>
              </a:spcBef>
              <a:spcAft>
                <a:spcPts val="0"/>
              </a:spcAft>
              <a:buNone/>
            </a:pPr>
            <a:r>
              <a:rPr lang="en" sz="1150">
                <a:solidFill>
                  <a:srgbClr val="242729"/>
                </a:solidFill>
                <a:highlight>
                  <a:srgbClr val="FFFFFF"/>
                </a:highlight>
              </a:rPr>
              <a:t>PRECISION AND RECALL: </a:t>
            </a:r>
            <a:r>
              <a:rPr lang="en" u="sng">
                <a:solidFill>
                  <a:schemeClr val="hlink"/>
                </a:solidFill>
                <a:hlinkClick r:id="rId3"/>
              </a:rPr>
              <a:t>https://en.wikipedia.org/wiki/Precision_and_recall</a:t>
            </a:r>
            <a:r>
              <a:rPr lang="en" sz="1150">
                <a:solidFill>
                  <a:srgbClr val="242729"/>
                </a:solidFill>
                <a:highlight>
                  <a:srgbClr val="FFFFFF"/>
                </a:highlight>
              </a:rPr>
              <a:t> </a:t>
            </a:r>
            <a:endParaRPr sz="1150">
              <a:solidFill>
                <a:srgbClr val="242729"/>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ad79ac745_13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ad79ac745_1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ad79ac745_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ad79ac74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ad79ac745_8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ad79ac745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50">
                <a:solidFill>
                  <a:schemeClr val="dk1"/>
                </a:solidFill>
              </a:rPr>
              <a:t>Unknown Relevant Items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Unknown relevant items arise when the user would like an item but has not rated it in either the training or the test data. This item should be a good item to recommend, but since the evaluation protocol treats unrated items as irrelevant to the user, the recommender is penalized for recommending it. </a:t>
            </a:r>
            <a:r>
              <a:rPr lang="en" sz="1450">
                <a:solidFill>
                  <a:schemeClr val="dk1"/>
                </a:solidFill>
              </a:rPr>
              <a:t>This is problematic in many applications where the goal of recommender systems is to recommend novel items to users that they would like.</a:t>
            </a:r>
            <a:r>
              <a:rPr b="1" lang="en" sz="1450">
                <a:solidFill>
                  <a:schemeClr val="dk1"/>
                </a:solidFill>
              </a:rPr>
              <a:t> Because of unknown relevant items, offline evaluations reject excellent recommendations of novel items the user would enjoy because they were not known to the user in the system from which data was collected and are therefore missing from the test data.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rPr>
              <a:t>Popularity Bias </a:t>
            </a:r>
            <a:endParaRPr sz="1450">
              <a:solidFill>
                <a:schemeClr val="dk1"/>
              </a:solidFill>
            </a:endParaRPr>
          </a:p>
          <a:p>
            <a:pPr indent="0" lvl="0" marL="0" rtl="0" algn="l">
              <a:lnSpc>
                <a:spcPct val="115000"/>
              </a:lnSpc>
              <a:spcBef>
                <a:spcPts val="0"/>
              </a:spcBef>
              <a:spcAft>
                <a:spcPts val="0"/>
              </a:spcAft>
              <a:buNone/>
            </a:pPr>
            <a:r>
              <a:rPr lang="en" sz="1450">
                <a:solidFill>
                  <a:schemeClr val="dk1"/>
                </a:solidFill>
              </a:rPr>
              <a:t>Popularity bias is the effect that evaluations favor recommendations of popular items significantly beyond the usefulness of popularity in producing good recommendations. It arises because popular items are more likely to be exposed to users, then to be rated in both the training set and the test set, and the evaluation result is an average score of an evaluation metric across all users in the test set. A popular recommender often achieves a higher evaluation score than a personalized one just because popular items are more commonly the ‘right’ answer.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rPr>
              <a:t>Impact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rPr>
              <a:t>These problems cause significant challenges for evaluating recommender effectiveness, but their exact impact on experimental outcomes remains unknown.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rPr>
              <a:t>Specifically, the field currently lacks a good understanding of the </a:t>
            </a:r>
            <a:r>
              <a:rPr i="1" lang="en" sz="1450">
                <a:solidFill>
                  <a:schemeClr val="dk1"/>
                </a:solidFill>
              </a:rPr>
              <a:t>distribution </a:t>
            </a:r>
            <a:r>
              <a:rPr lang="en" sz="1450">
                <a:solidFill>
                  <a:schemeClr val="dk1"/>
                </a:solidFill>
              </a:rPr>
              <a:t>of the error these problems induce in experimental outcomes, where </a:t>
            </a:r>
            <a:r>
              <a:rPr b="1" lang="en" sz="1450">
                <a:solidFill>
                  <a:schemeClr val="dk1"/>
                </a:solidFill>
              </a:rPr>
              <a:t>error </a:t>
            </a:r>
            <a:r>
              <a:rPr lang="en" sz="1450">
                <a:solidFill>
                  <a:schemeClr val="dk1"/>
                </a:solidFill>
              </a:rPr>
              <a:t>is the difference between the experimental results with available data and the results that would be obtained if complete user-item relevance information were available. </a:t>
            </a:r>
            <a:endParaRPr sz="14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ad79ac745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8ad79ac745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ad79ac745_6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8ad79ac745_6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685800" y="1991813"/>
            <a:ext cx="77724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9" name="Shape 19"/>
        <p:cNvGrpSpPr/>
        <p:nvPr/>
      </p:nvGrpSpPr>
      <p:grpSpPr>
        <a:xfrm>
          <a:off x="0" y="0"/>
          <a:ext cx="0" cy="0"/>
          <a:chOff x="0" y="0"/>
          <a:chExt cx="0" cy="0"/>
        </a:xfrm>
      </p:grpSpPr>
      <p:sp>
        <p:nvSpPr>
          <p:cNvPr id="20" name="Google Shape;20;p35"/>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21" name="Google Shape;21;p35"/>
          <p:cNvSpPr txBox="1"/>
          <p:nvPr>
            <p:ph idx="1" type="body"/>
          </p:nvPr>
        </p:nvSpPr>
        <p:spPr>
          <a:xfrm>
            <a:off x="457200" y="1507925"/>
            <a:ext cx="3994500" cy="341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2" name="Google Shape;22;p35"/>
          <p:cNvSpPr txBox="1"/>
          <p:nvPr>
            <p:ph idx="2" type="body"/>
          </p:nvPr>
        </p:nvSpPr>
        <p:spPr>
          <a:xfrm>
            <a:off x="4692275" y="1507925"/>
            <a:ext cx="3994500" cy="341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3" name="Google Shape;23;p3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
        <p:nvSpPr>
          <p:cNvPr id="25" name="Google Shape;25;p3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6" name="Shape 26"/>
        <p:cNvGrpSpPr/>
        <p:nvPr/>
      </p:nvGrpSpPr>
      <p:grpSpPr>
        <a:xfrm>
          <a:off x="0" y="0"/>
          <a:ext cx="0" cy="0"/>
          <a:chOff x="0" y="0"/>
          <a:chExt cx="0" cy="0"/>
        </a:xfrm>
      </p:grpSpPr>
      <p:sp>
        <p:nvSpPr>
          <p:cNvPr id="27" name="Google Shape;27;p37"/>
          <p:cNvSpPr txBox="1"/>
          <p:nvPr>
            <p:ph type="ctrTitle"/>
          </p:nvPr>
        </p:nvSpPr>
        <p:spPr>
          <a:xfrm>
            <a:off x="685800" y="1964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8" name="Google Shape;28;p37"/>
          <p:cNvSpPr txBox="1"/>
          <p:nvPr>
            <p:ph idx="1" type="subTitle"/>
          </p:nvPr>
        </p:nvSpPr>
        <p:spPr>
          <a:xfrm>
            <a:off x="685800" y="31448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 name="Google Shape;29;p3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0" name="Shape 30"/>
        <p:cNvGrpSpPr/>
        <p:nvPr/>
      </p:nvGrpSpPr>
      <p:grpSpPr>
        <a:xfrm>
          <a:off x="0" y="0"/>
          <a:ext cx="0" cy="0"/>
          <a:chOff x="0" y="0"/>
          <a:chExt cx="0" cy="0"/>
        </a:xfrm>
      </p:grpSpPr>
      <p:sp>
        <p:nvSpPr>
          <p:cNvPr id="31" name="Google Shape;31;p3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32" name="Google Shape;32;p38"/>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33" name="Google Shape;33;p3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4" name="Shape 34"/>
        <p:cNvGrpSpPr/>
        <p:nvPr/>
      </p:nvGrpSpPr>
      <p:grpSpPr>
        <a:xfrm>
          <a:off x="0" y="0"/>
          <a:ext cx="0" cy="0"/>
          <a:chOff x="0" y="0"/>
          <a:chExt cx="0" cy="0"/>
        </a:xfrm>
      </p:grpSpPr>
      <p:sp>
        <p:nvSpPr>
          <p:cNvPr id="35" name="Google Shape;35;p3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36" name="Google Shape;36;p39"/>
          <p:cNvSpPr txBox="1"/>
          <p:nvPr>
            <p:ph idx="1" type="body"/>
          </p:nvPr>
        </p:nvSpPr>
        <p:spPr>
          <a:xfrm>
            <a:off x="457200"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7" name="Google Shape;37;p39"/>
          <p:cNvSpPr txBox="1"/>
          <p:nvPr>
            <p:ph idx="2" type="body"/>
          </p:nvPr>
        </p:nvSpPr>
        <p:spPr>
          <a:xfrm>
            <a:off x="3223964"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8" name="Google Shape;38;p39"/>
          <p:cNvSpPr txBox="1"/>
          <p:nvPr>
            <p:ph idx="3" type="body"/>
          </p:nvPr>
        </p:nvSpPr>
        <p:spPr>
          <a:xfrm>
            <a:off x="5990727"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9" name="Google Shape;39;p3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40"/>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2" name="Google Shape;42;p4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41"/>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45" name="Google Shape;45;p4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46" name="Shape 46"/>
        <p:cNvGrpSpPr/>
        <p:nvPr/>
      </p:nvGrpSpPr>
      <p:grpSpPr>
        <a:xfrm>
          <a:off x="0" y="0"/>
          <a:ext cx="0" cy="0"/>
          <a:chOff x="0" y="0"/>
          <a:chExt cx="0" cy="0"/>
        </a:xfrm>
      </p:grpSpPr>
      <p:sp>
        <p:nvSpPr>
          <p:cNvPr id="47" name="Google Shape;47;p42"/>
          <p:cNvSpPr txBox="1"/>
          <p:nvPr>
            <p:ph idx="1" type="body"/>
          </p:nvPr>
        </p:nvSpPr>
        <p:spPr>
          <a:xfrm>
            <a:off x="1700925" y="1399800"/>
            <a:ext cx="5742300" cy="8199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SzPts val="3000"/>
              <a:buChar char="✘"/>
              <a:defRPr sz="3000"/>
            </a:lvl1pPr>
            <a:lvl2pPr indent="-419100" lvl="1" marL="914400" algn="ctr">
              <a:lnSpc>
                <a:spcPct val="100000"/>
              </a:lnSpc>
              <a:spcBef>
                <a:spcPts val="0"/>
              </a:spcBef>
              <a:spcAft>
                <a:spcPts val="0"/>
              </a:spcAft>
              <a:buSzPts val="3000"/>
              <a:buChar char="○"/>
              <a:defRPr sz="3000"/>
            </a:lvl2pPr>
            <a:lvl3pPr indent="-419100" lvl="2" marL="1371600" algn="ctr">
              <a:lnSpc>
                <a:spcPct val="100000"/>
              </a:lnSpc>
              <a:spcBef>
                <a:spcPts val="0"/>
              </a:spcBef>
              <a:spcAft>
                <a:spcPts val="0"/>
              </a:spcAft>
              <a:buSzPts val="3000"/>
              <a:buChar char="■"/>
              <a:defRPr sz="3000"/>
            </a:lvl3pPr>
            <a:lvl4pPr indent="-419100" lvl="3" marL="1828800" algn="ctr">
              <a:lnSpc>
                <a:spcPct val="100000"/>
              </a:lnSpc>
              <a:spcBef>
                <a:spcPts val="0"/>
              </a:spcBef>
              <a:spcAft>
                <a:spcPts val="0"/>
              </a:spcAft>
              <a:buSzPts val="3000"/>
              <a:buChar char="●"/>
              <a:defRPr sz="3000"/>
            </a:lvl4pPr>
            <a:lvl5pPr indent="-419100" lvl="4" marL="2286000" algn="ctr">
              <a:lnSpc>
                <a:spcPct val="100000"/>
              </a:lnSpc>
              <a:spcBef>
                <a:spcPts val="0"/>
              </a:spcBef>
              <a:spcAft>
                <a:spcPts val="0"/>
              </a:spcAft>
              <a:buSzPts val="3000"/>
              <a:buChar char="○"/>
              <a:defRPr sz="3000"/>
            </a:lvl5pPr>
            <a:lvl6pPr indent="-419100" lvl="5" marL="2743200" algn="ctr">
              <a:lnSpc>
                <a:spcPct val="100000"/>
              </a:lnSpc>
              <a:spcBef>
                <a:spcPts val="0"/>
              </a:spcBef>
              <a:spcAft>
                <a:spcPts val="0"/>
              </a:spcAft>
              <a:buSzPts val="3000"/>
              <a:buChar char="■"/>
              <a:defRPr sz="3000"/>
            </a:lvl6pPr>
            <a:lvl7pPr indent="-419100" lvl="6" marL="3200400" algn="ctr">
              <a:lnSpc>
                <a:spcPct val="100000"/>
              </a:lnSpc>
              <a:spcBef>
                <a:spcPts val="0"/>
              </a:spcBef>
              <a:spcAft>
                <a:spcPts val="0"/>
              </a:spcAft>
              <a:buSzPts val="3000"/>
              <a:buChar char="●"/>
              <a:defRPr sz="3000"/>
            </a:lvl7pPr>
            <a:lvl8pPr indent="-419100" lvl="7" marL="3657600" algn="ctr">
              <a:lnSpc>
                <a:spcPct val="100000"/>
              </a:lnSpc>
              <a:spcBef>
                <a:spcPts val="0"/>
              </a:spcBef>
              <a:spcAft>
                <a:spcPts val="0"/>
              </a:spcAft>
              <a:buSzPts val="3000"/>
              <a:buChar char="○"/>
              <a:defRPr sz="3000"/>
            </a:lvl8pPr>
            <a:lvl9pPr indent="-419100" lvl="8" marL="4114800" algn="ctr">
              <a:lnSpc>
                <a:spcPct val="100000"/>
              </a:lnSpc>
              <a:spcBef>
                <a:spcPts val="0"/>
              </a:spcBef>
              <a:spcAft>
                <a:spcPts val="0"/>
              </a:spcAft>
              <a:buSzPts val="3000"/>
              <a:buChar char="■"/>
              <a:defRPr sz="3000"/>
            </a:lvl9pPr>
          </a:lstStyle>
          <a:p/>
        </p:txBody>
      </p:sp>
      <p:sp>
        <p:nvSpPr>
          <p:cNvPr id="48" name="Google Shape;48;p42"/>
          <p:cNvSpPr txBox="1"/>
          <p:nvPr/>
        </p:nvSpPr>
        <p:spPr>
          <a:xfrm>
            <a:off x="3593400" y="857569"/>
            <a:ext cx="1957200" cy="65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FFFFFF"/>
                </a:solidFill>
                <a:latin typeface="Walter Turncoat"/>
                <a:ea typeface="Walter Turncoat"/>
                <a:cs typeface="Walter Turncoat"/>
                <a:sym typeface="Walter Turncoat"/>
              </a:rPr>
              <a:t>“</a:t>
            </a:r>
            <a:endParaRPr b="0" i="0" sz="9600" u="none" cap="none" strike="noStrike">
              <a:solidFill>
                <a:srgbClr val="FFFFFF"/>
              </a:solidFill>
              <a:latin typeface="Walter Turncoat"/>
              <a:ea typeface="Walter Turncoat"/>
              <a:cs typeface="Walter Turncoat"/>
              <a:sym typeface="Walter Turncoat"/>
            </a:endParaRPr>
          </a:p>
        </p:txBody>
      </p:sp>
      <p:sp>
        <p:nvSpPr>
          <p:cNvPr id="49" name="Google Shape;49;p42"/>
          <p:cNvSpPr/>
          <p:nvPr/>
        </p:nvSpPr>
        <p:spPr>
          <a:xfrm>
            <a:off x="4128150" y="550650"/>
            <a:ext cx="887711" cy="849160"/>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2"/>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2pPr>
            <a:lvl3pPr lvl="2"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3pPr>
            <a:lvl4pPr lvl="3"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4pPr>
            <a:lvl5pPr lvl="4"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5pPr>
            <a:lvl6pPr lvl="5"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6pPr>
            <a:lvl7pPr lvl="6"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7pPr>
            <a:lvl8pPr lvl="7"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8pPr>
            <a:lvl9pPr lvl="8"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9pPr>
          </a:lstStyle>
          <a:p/>
        </p:txBody>
      </p:sp>
      <p:sp>
        <p:nvSpPr>
          <p:cNvPr id="7" name="Google Shape;7;p33"/>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1pPr>
            <a:lvl2pPr indent="-355600" lvl="1" marL="914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2pPr>
            <a:lvl3pPr indent="-355600" lvl="2" marL="1371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3pPr>
            <a:lvl4pPr indent="-355600" lvl="3" marL="1828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4pPr>
            <a:lvl5pPr indent="-355600" lvl="4" marL="22860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5pPr>
            <a:lvl6pPr indent="-355600" lvl="5" marL="27432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6pPr>
            <a:lvl7pPr indent="-355600" lvl="6" marL="3200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7pPr>
            <a:lvl8pPr indent="-355600" lvl="7" marL="3657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8pPr>
            <a:lvl9pPr indent="-355600" lvl="8" marL="4114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9pPr>
          </a:lstStyle>
          <a:p/>
        </p:txBody>
      </p:sp>
      <p:sp>
        <p:nvSpPr>
          <p:cNvPr id="8" name="Google Shape;8;p3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grpSp>
        <p:nvGrpSpPr>
          <p:cNvPr id="9" name="Google Shape;9;p33"/>
          <p:cNvGrpSpPr/>
          <p:nvPr/>
        </p:nvGrpSpPr>
        <p:grpSpPr>
          <a:xfrm>
            <a:off x="8201196" y="-12007"/>
            <a:ext cx="942899" cy="983683"/>
            <a:chOff x="898852" y="649900"/>
            <a:chExt cx="1052813" cy="1070850"/>
          </a:xfrm>
        </p:grpSpPr>
        <p:sp>
          <p:nvSpPr>
            <p:cNvPr id="10" name="Google Shape;10;p33"/>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3"/>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3"/>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3"/>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4" name="Google Shape;14;p33"/>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5" name="Google Shape;15;p33"/>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6" name="Google Shape;16;p33"/>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pdfs.semanticscholar.org/7d60/90ef21f15f9f1210b6f96664e6a3a0e6b507.pdf" TargetMode="External"/><Relationship Id="rId4" Type="http://schemas.openxmlformats.org/officeDocument/2006/relationships/hyperlink" Target="http://www.bgu.ac.il/~shanigu/Publications/EvaluationMetrics.1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
          <p:cNvSpPr txBox="1"/>
          <p:nvPr>
            <p:ph type="ctrTitle"/>
          </p:nvPr>
        </p:nvSpPr>
        <p:spPr>
          <a:xfrm>
            <a:off x="636668" y="2087110"/>
            <a:ext cx="8040782"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sz="4400"/>
              <a:t>Why evaluation of recommendation engine is tricky</a:t>
            </a:r>
            <a:endParaRPr sz="4400"/>
          </a:p>
        </p:txBody>
      </p:sp>
      <p:grpSp>
        <p:nvGrpSpPr>
          <p:cNvPr id="56" name="Google Shape;56;p1"/>
          <p:cNvGrpSpPr/>
          <p:nvPr/>
        </p:nvGrpSpPr>
        <p:grpSpPr>
          <a:xfrm rot="2194107">
            <a:off x="788824" y="3115093"/>
            <a:ext cx="1014485" cy="642684"/>
            <a:chOff x="238125" y="1918825"/>
            <a:chExt cx="1042450" cy="660400"/>
          </a:xfrm>
        </p:grpSpPr>
        <p:sp>
          <p:nvSpPr>
            <p:cNvPr id="57" name="Google Shape;57;p1"/>
            <p:cNvSpPr/>
            <p:nvPr/>
          </p:nvSpPr>
          <p:spPr>
            <a:xfrm>
              <a:off x="238125" y="1918825"/>
              <a:ext cx="966975" cy="660400"/>
            </a:xfrm>
            <a:custGeom>
              <a:rect b="b" l="l" r="r" t="t"/>
              <a:pathLst>
                <a:path extrusionOk="0" h="26416" w="38679">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1091875" y="1951850"/>
              <a:ext cx="188700" cy="136800"/>
            </a:xfrm>
            <a:custGeom>
              <a:rect b="b" l="l" r="r" t="t"/>
              <a:pathLst>
                <a:path extrusionOk="0" h="5472" w="7548">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1"/>
          <p:cNvGrpSpPr/>
          <p:nvPr/>
        </p:nvGrpSpPr>
        <p:grpSpPr>
          <a:xfrm rot="-8406248">
            <a:off x="6279142" y="1259649"/>
            <a:ext cx="750220" cy="664172"/>
            <a:chOff x="1113100" y="2199475"/>
            <a:chExt cx="801900" cy="709925"/>
          </a:xfrm>
        </p:grpSpPr>
        <p:sp>
          <p:nvSpPr>
            <p:cNvPr id="60" name="Google Shape;60;p1"/>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
          <p:cNvSpPr/>
          <p:nvPr/>
        </p:nvSpPr>
        <p:spPr>
          <a:xfrm>
            <a:off x="3935819" y="2272575"/>
            <a:ext cx="1442481"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3542991" y="2956804"/>
            <a:ext cx="2058017" cy="869458"/>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4045619" y="496544"/>
            <a:ext cx="1052762" cy="922444"/>
          </a:xfrm>
          <a:custGeom>
            <a:rect b="b" l="l" r="r" t="t"/>
            <a:pathLst>
              <a:path extrusionOk="0" h="15330" w="17495">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txBox="1"/>
          <p:nvPr/>
        </p:nvSpPr>
        <p:spPr>
          <a:xfrm>
            <a:off x="2791925" y="4407500"/>
            <a:ext cx="6057300" cy="46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Walter Turncoat"/>
              <a:buNone/>
            </a:pPr>
            <a:r>
              <a:rPr b="0" i="0" lang="en" sz="2000" u="none" cap="none" strike="noStrike">
                <a:solidFill>
                  <a:srgbClr val="FFFFFF"/>
                </a:solidFill>
                <a:latin typeface="Walter Turncoat"/>
                <a:ea typeface="Walter Turncoat"/>
                <a:cs typeface="Walter Turncoat"/>
                <a:sym typeface="Walter Turncoat"/>
              </a:rPr>
              <a:t>Group 9, </a:t>
            </a:r>
            <a:r>
              <a:rPr lang="en" sz="2000">
                <a:solidFill>
                  <a:srgbClr val="FFFFFF"/>
                </a:solidFill>
                <a:latin typeface="Walter Turncoat"/>
                <a:ea typeface="Walter Turncoat"/>
                <a:cs typeface="Walter Turncoat"/>
                <a:sym typeface="Walter Turncoat"/>
              </a:rPr>
              <a:t>ANDERSON,CLOVER, GALE, JOEY </a:t>
            </a:r>
            <a:endParaRPr b="0" i="0" sz="2000" u="none" cap="none" strike="noStrike">
              <a:solidFill>
                <a:srgbClr val="FFFFFF"/>
              </a:solidFill>
              <a:latin typeface="Walter Turncoat"/>
              <a:ea typeface="Walter Turncoat"/>
              <a:cs typeface="Walter Turncoat"/>
              <a:sym typeface="Walter Turnco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6"/>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online evaluation</a:t>
            </a:r>
            <a:endParaRPr/>
          </a:p>
        </p:txBody>
      </p:sp>
      <p:sp>
        <p:nvSpPr>
          <p:cNvPr id="163" name="Google Shape;163;p6"/>
          <p:cNvSpPr txBox="1"/>
          <p:nvPr>
            <p:ph idx="1" type="body"/>
          </p:nvPr>
        </p:nvSpPr>
        <p:spPr>
          <a:xfrm>
            <a:off x="600549" y="1757576"/>
            <a:ext cx="8229600" cy="1619279"/>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Char char="✘"/>
            </a:pPr>
            <a:r>
              <a:rPr lang="en"/>
              <a:t> </a:t>
            </a:r>
            <a:r>
              <a:rPr b="1" lang="en"/>
              <a:t>A/B-testing</a:t>
            </a:r>
            <a:endParaRPr/>
          </a:p>
          <a:p>
            <a:pPr indent="-355600" lvl="0" marL="457200" rtl="0" algn="l">
              <a:lnSpc>
                <a:spcPct val="200000"/>
              </a:lnSpc>
              <a:spcBef>
                <a:spcPts val="600"/>
              </a:spcBef>
              <a:spcAft>
                <a:spcPts val="0"/>
              </a:spcAft>
              <a:buSzPts val="2000"/>
              <a:buChar char="✘"/>
            </a:pPr>
            <a:r>
              <a:rPr b="1" lang="en"/>
              <a:t>Click-Through Rate</a:t>
            </a:r>
            <a:r>
              <a:rPr lang="en"/>
              <a:t>(CTR)</a:t>
            </a:r>
            <a:endParaRPr b="1"/>
          </a:p>
          <a:p>
            <a:pPr indent="-355600" lvl="0" marL="457200" rtl="0" algn="l">
              <a:lnSpc>
                <a:spcPct val="200000"/>
              </a:lnSpc>
              <a:spcBef>
                <a:spcPts val="600"/>
              </a:spcBef>
              <a:spcAft>
                <a:spcPts val="0"/>
              </a:spcAft>
              <a:buSzPts val="2000"/>
              <a:buChar char="✘"/>
            </a:pPr>
            <a:r>
              <a:rPr b="1" lang="en"/>
              <a:t>Conversion Rate</a:t>
            </a:r>
            <a:endParaRPr/>
          </a:p>
        </p:txBody>
      </p:sp>
      <p:sp>
        <p:nvSpPr>
          <p:cNvPr id="164" name="Google Shape;164;p6"/>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Number of ratings</a:t>
            </a:r>
            <a:endParaRPr/>
          </a:p>
        </p:txBody>
      </p:sp>
      <p:sp>
        <p:nvSpPr>
          <p:cNvPr id="172" name="Google Shape;172;p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8"/>
          <p:cNvSpPr/>
          <p:nvPr/>
        </p:nvSpPr>
        <p:spPr>
          <a:xfrm>
            <a:off x="4373895" y="506743"/>
            <a:ext cx="324416" cy="354204"/>
          </a:xfrm>
          <a:custGeom>
            <a:rect b="b" l="l" r="r" t="t"/>
            <a:pathLst>
              <a:path extrusionOk="0" h="16207" w="14844">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
        <p:nvSpPr>
          <p:cNvPr id="175" name="Google Shape;175;p8"/>
          <p:cNvSpPr/>
          <p:nvPr/>
        </p:nvSpPr>
        <p:spPr>
          <a:xfrm>
            <a:off x="1053025" y="3318126"/>
            <a:ext cx="602256" cy="63779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8"/>
          <p:cNvSpPr/>
          <p:nvPr/>
        </p:nvSpPr>
        <p:spPr>
          <a:xfrm>
            <a:off x="2105648" y="3318126"/>
            <a:ext cx="602256" cy="63779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8"/>
          <p:cNvSpPr/>
          <p:nvPr/>
        </p:nvSpPr>
        <p:spPr>
          <a:xfrm>
            <a:off x="3158271" y="3318126"/>
            <a:ext cx="602256" cy="63779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4210894" y="3318126"/>
            <a:ext cx="602256" cy="63779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8"/>
          <p:cNvSpPr/>
          <p:nvPr/>
        </p:nvSpPr>
        <p:spPr>
          <a:xfrm>
            <a:off x="5263517" y="3318126"/>
            <a:ext cx="602256" cy="63779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8"/>
          <p:cNvSpPr/>
          <p:nvPr/>
        </p:nvSpPr>
        <p:spPr>
          <a:xfrm>
            <a:off x="6316140" y="3318126"/>
            <a:ext cx="602256" cy="63779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8"/>
          <p:cNvSpPr/>
          <p:nvPr/>
        </p:nvSpPr>
        <p:spPr>
          <a:xfrm>
            <a:off x="7368763" y="3318126"/>
            <a:ext cx="602256" cy="637792"/>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8"/>
          <p:cNvSpPr txBox="1"/>
          <p:nvPr>
            <p:ph idx="1" type="body"/>
          </p:nvPr>
        </p:nvSpPr>
        <p:spPr>
          <a:xfrm>
            <a:off x="2680193" y="2111773"/>
            <a:ext cx="882502" cy="48990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lang="en"/>
              <a:t>Movie 1</a:t>
            </a:r>
            <a:endParaRPr/>
          </a:p>
        </p:txBody>
      </p:sp>
      <p:grpSp>
        <p:nvGrpSpPr>
          <p:cNvPr id="183" name="Google Shape;183;p8"/>
          <p:cNvGrpSpPr/>
          <p:nvPr/>
        </p:nvGrpSpPr>
        <p:grpSpPr>
          <a:xfrm rot="-1889418">
            <a:off x="1350721" y="2710538"/>
            <a:ext cx="901126" cy="240918"/>
            <a:chOff x="271125" y="812725"/>
            <a:chExt cx="766525" cy="221725"/>
          </a:xfrm>
        </p:grpSpPr>
        <p:sp>
          <p:nvSpPr>
            <p:cNvPr id="184" name="Google Shape;184;p8"/>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8"/>
          <p:cNvGrpSpPr/>
          <p:nvPr/>
        </p:nvGrpSpPr>
        <p:grpSpPr>
          <a:xfrm rot="-2941336">
            <a:off x="2246683" y="2770188"/>
            <a:ext cx="681453" cy="240918"/>
            <a:chOff x="271125" y="812725"/>
            <a:chExt cx="766525" cy="221725"/>
          </a:xfrm>
        </p:grpSpPr>
        <p:sp>
          <p:nvSpPr>
            <p:cNvPr id="187" name="Google Shape;187;p8"/>
            <p:cNvSpPr/>
            <p:nvPr/>
          </p:nvSpPr>
          <p:spPr>
            <a:xfrm>
              <a:off x="271125" y="921202"/>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8"/>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8"/>
          <p:cNvGrpSpPr/>
          <p:nvPr/>
        </p:nvGrpSpPr>
        <p:grpSpPr>
          <a:xfrm flipH="1" rot="2941336">
            <a:off x="3007968" y="2817446"/>
            <a:ext cx="681453" cy="240918"/>
            <a:chOff x="271125" y="812725"/>
            <a:chExt cx="766525" cy="221725"/>
          </a:xfrm>
        </p:grpSpPr>
        <p:sp>
          <p:nvSpPr>
            <p:cNvPr id="190" name="Google Shape;190;p8"/>
            <p:cNvSpPr/>
            <p:nvPr/>
          </p:nvSpPr>
          <p:spPr>
            <a:xfrm>
              <a:off x="271125" y="921202"/>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8"/>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8"/>
          <p:cNvGrpSpPr/>
          <p:nvPr/>
        </p:nvGrpSpPr>
        <p:grpSpPr>
          <a:xfrm flipH="1" rot="1748970">
            <a:off x="3571028" y="2770186"/>
            <a:ext cx="973190" cy="240918"/>
            <a:chOff x="271125" y="812725"/>
            <a:chExt cx="766525" cy="221725"/>
          </a:xfrm>
        </p:grpSpPr>
        <p:sp>
          <p:nvSpPr>
            <p:cNvPr id="193" name="Google Shape;193;p8"/>
            <p:cNvSpPr/>
            <p:nvPr/>
          </p:nvSpPr>
          <p:spPr>
            <a:xfrm>
              <a:off x="271125" y="921202"/>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8"/>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8"/>
          <p:cNvGrpSpPr/>
          <p:nvPr/>
        </p:nvGrpSpPr>
        <p:grpSpPr>
          <a:xfrm flipH="1" rot="1339437">
            <a:off x="4087699" y="2747895"/>
            <a:ext cx="1450901" cy="240918"/>
            <a:chOff x="271125" y="812725"/>
            <a:chExt cx="766525" cy="221725"/>
          </a:xfrm>
        </p:grpSpPr>
        <p:sp>
          <p:nvSpPr>
            <p:cNvPr id="196" name="Google Shape;196;p8"/>
            <p:cNvSpPr/>
            <p:nvPr/>
          </p:nvSpPr>
          <p:spPr>
            <a:xfrm>
              <a:off x="271125" y="921202"/>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8"/>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8"/>
          <p:cNvSpPr txBox="1"/>
          <p:nvPr/>
        </p:nvSpPr>
        <p:spPr>
          <a:xfrm>
            <a:off x="6717021" y="2112776"/>
            <a:ext cx="882502" cy="4899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FFFF"/>
              </a:buClr>
              <a:buSzPts val="1600"/>
              <a:buFont typeface="Sniglet"/>
              <a:buNone/>
            </a:pPr>
            <a:r>
              <a:rPr b="0" i="0" lang="en" sz="1600" u="none" cap="none" strike="noStrike">
                <a:solidFill>
                  <a:srgbClr val="FFFFFF"/>
                </a:solidFill>
                <a:latin typeface="Sniglet"/>
                <a:ea typeface="Sniglet"/>
                <a:cs typeface="Sniglet"/>
                <a:sym typeface="Sniglet"/>
              </a:rPr>
              <a:t>Movie 9</a:t>
            </a:r>
            <a:endParaRPr/>
          </a:p>
        </p:txBody>
      </p:sp>
      <p:grpSp>
        <p:nvGrpSpPr>
          <p:cNvPr id="199" name="Google Shape;199;p8"/>
          <p:cNvGrpSpPr/>
          <p:nvPr/>
        </p:nvGrpSpPr>
        <p:grpSpPr>
          <a:xfrm flipH="1" rot="2941336">
            <a:off x="7131925" y="2787182"/>
            <a:ext cx="681453" cy="240918"/>
            <a:chOff x="271125" y="812725"/>
            <a:chExt cx="766525" cy="221725"/>
          </a:xfrm>
        </p:grpSpPr>
        <p:sp>
          <p:nvSpPr>
            <p:cNvPr id="200" name="Google Shape;200;p8"/>
            <p:cNvSpPr/>
            <p:nvPr/>
          </p:nvSpPr>
          <p:spPr>
            <a:xfrm>
              <a:off x="271125" y="921202"/>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8"/>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8"/>
          <p:cNvGrpSpPr/>
          <p:nvPr/>
        </p:nvGrpSpPr>
        <p:grpSpPr>
          <a:xfrm rot="-2941336">
            <a:off x="6438690" y="2787183"/>
            <a:ext cx="681453" cy="240918"/>
            <a:chOff x="271125" y="812725"/>
            <a:chExt cx="766525" cy="221725"/>
          </a:xfrm>
        </p:grpSpPr>
        <p:sp>
          <p:nvSpPr>
            <p:cNvPr id="203" name="Google Shape;203;p8"/>
            <p:cNvSpPr/>
            <p:nvPr/>
          </p:nvSpPr>
          <p:spPr>
            <a:xfrm>
              <a:off x="271125" y="921202"/>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8"/>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Click-Through Rate</a:t>
            </a:r>
            <a:r>
              <a:rPr lang="en"/>
              <a:t>(CTR)</a:t>
            </a:r>
            <a:endParaRPr b="1"/>
          </a:p>
        </p:txBody>
      </p:sp>
      <p:sp>
        <p:nvSpPr>
          <p:cNvPr id="210" name="Google Shape;210;p9"/>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9"/>
          <p:cNvSpPr/>
          <p:nvPr/>
        </p:nvSpPr>
        <p:spPr>
          <a:xfrm>
            <a:off x="4344921" y="482552"/>
            <a:ext cx="382375" cy="402591"/>
          </a:xfrm>
          <a:custGeom>
            <a:rect b="b" l="l" r="r" t="t"/>
            <a:pathLst>
              <a:path extrusionOk="0" h="18421" w="17496">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213" name="Google Shape;213;p9"/>
          <p:cNvPicPr preferRelativeResize="0"/>
          <p:nvPr/>
        </p:nvPicPr>
        <p:blipFill rotWithShape="1">
          <a:blip r:embed="rId3">
            <a:alphaModFix/>
          </a:blip>
          <a:srcRect b="0" l="0" r="0" t="0"/>
          <a:stretch/>
        </p:blipFill>
        <p:spPr>
          <a:xfrm>
            <a:off x="821790" y="1562849"/>
            <a:ext cx="7428614" cy="32994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g8ad79ac745_13_0"/>
          <p:cNvSpPr txBox="1"/>
          <p:nvPr>
            <p:ph idx="4294967295" type="ctrTitle"/>
          </p:nvPr>
        </p:nvSpPr>
        <p:spPr>
          <a:xfrm>
            <a:off x="685800" y="2497742"/>
            <a:ext cx="77724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600"/>
              <a:buFont typeface="Walter Turncoat"/>
              <a:buNone/>
            </a:pPr>
            <a:r>
              <a:rPr b="0" i="0" lang="en" sz="6000" u="none" cap="none" strike="noStrike">
                <a:solidFill>
                  <a:srgbClr val="FFFFFF"/>
                </a:solidFill>
                <a:latin typeface="Walter Turncoat"/>
                <a:ea typeface="Walter Turncoat"/>
                <a:cs typeface="Walter Turncoat"/>
                <a:sym typeface="Walter Turncoat"/>
              </a:rPr>
              <a:t>Sparsity</a:t>
            </a:r>
            <a:endParaRPr b="0" i="0" sz="6000" u="none" cap="none" strike="noStrike">
              <a:solidFill>
                <a:srgbClr val="FFFFFF"/>
              </a:solidFill>
              <a:latin typeface="Walter Turncoat"/>
              <a:ea typeface="Walter Turncoat"/>
              <a:cs typeface="Walter Turncoat"/>
              <a:sym typeface="Walter Turncoat"/>
            </a:endParaRPr>
          </a:p>
        </p:txBody>
      </p:sp>
      <p:grpSp>
        <p:nvGrpSpPr>
          <p:cNvPr id="219" name="Google Shape;219;g8ad79ac745_13_0"/>
          <p:cNvGrpSpPr/>
          <p:nvPr/>
        </p:nvGrpSpPr>
        <p:grpSpPr>
          <a:xfrm rot="-7230029">
            <a:off x="6083566" y="1796210"/>
            <a:ext cx="1516808" cy="960909"/>
            <a:chOff x="238125" y="1918825"/>
            <a:chExt cx="1042450" cy="660400"/>
          </a:xfrm>
        </p:grpSpPr>
        <p:sp>
          <p:nvSpPr>
            <p:cNvPr id="220" name="Google Shape;220;g8ad79ac745_13_0"/>
            <p:cNvSpPr/>
            <p:nvPr/>
          </p:nvSpPr>
          <p:spPr>
            <a:xfrm>
              <a:off x="238125" y="1918825"/>
              <a:ext cx="966975" cy="660400"/>
            </a:xfrm>
            <a:custGeom>
              <a:rect b="b" l="l" r="r" t="t"/>
              <a:pathLst>
                <a:path extrusionOk="0" h="26416" w="38679">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8ad79ac745_13_0"/>
            <p:cNvSpPr/>
            <p:nvPr/>
          </p:nvSpPr>
          <p:spPr>
            <a:xfrm>
              <a:off x="1091875" y="1951850"/>
              <a:ext cx="188700" cy="136800"/>
            </a:xfrm>
            <a:custGeom>
              <a:rect b="b" l="l" r="r" t="t"/>
              <a:pathLst>
                <a:path extrusionOk="0" h="5472" w="7548">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g8ad79ac745_13_0"/>
          <p:cNvGrpSpPr/>
          <p:nvPr/>
        </p:nvGrpSpPr>
        <p:grpSpPr>
          <a:xfrm flipH="1" rot="4843953">
            <a:off x="2064273" y="1817151"/>
            <a:ext cx="1166676" cy="1032863"/>
            <a:chOff x="1113100" y="2199475"/>
            <a:chExt cx="801900" cy="709925"/>
          </a:xfrm>
        </p:grpSpPr>
        <p:sp>
          <p:nvSpPr>
            <p:cNvPr id="223" name="Google Shape;223;g8ad79ac745_13_0"/>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8ad79ac745_13_0"/>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g8ad79ac745_13_0"/>
          <p:cNvGrpSpPr/>
          <p:nvPr/>
        </p:nvGrpSpPr>
        <p:grpSpPr>
          <a:xfrm rot="2011211">
            <a:off x="2656293" y="880712"/>
            <a:ext cx="1046869" cy="269653"/>
            <a:chOff x="271125" y="812725"/>
            <a:chExt cx="766525" cy="221725"/>
          </a:xfrm>
        </p:grpSpPr>
        <p:sp>
          <p:nvSpPr>
            <p:cNvPr id="226" name="Google Shape;226;g8ad79ac745_13_0"/>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8ad79ac745_13_0"/>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g8ad79ac745_13_0"/>
          <p:cNvSpPr/>
          <p:nvPr/>
        </p:nvSpPr>
        <p:spPr>
          <a:xfrm>
            <a:off x="3497304" y="1252883"/>
            <a:ext cx="2149392" cy="1212066"/>
          </a:xfrm>
          <a:custGeom>
            <a:rect b="b" l="l" r="r" t="t"/>
            <a:pathLst>
              <a:path extrusionOk="0" h="12240" w="21705">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8ad79ac745_13_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8ad79ac745_13_15"/>
          <p:cNvSpPr txBox="1"/>
          <p:nvPr>
            <p:ph idx="4294967295" type="ctrTitle"/>
          </p:nvPr>
        </p:nvSpPr>
        <p:spPr>
          <a:xfrm>
            <a:off x="685800" y="2497742"/>
            <a:ext cx="77724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600"/>
              <a:buFont typeface="Walter Turncoat"/>
              <a:buNone/>
            </a:pPr>
            <a:r>
              <a:rPr b="0" i="0" lang="en" sz="6000" u="none" cap="none" strike="noStrike">
                <a:solidFill>
                  <a:srgbClr val="FFFFFF"/>
                </a:solidFill>
                <a:latin typeface="Walter Turncoat"/>
                <a:ea typeface="Walter Turncoat"/>
                <a:cs typeface="Walter Turncoat"/>
                <a:sym typeface="Walter Turncoat"/>
              </a:rPr>
              <a:t>Humanity</a:t>
            </a:r>
            <a:endParaRPr b="0" i="0" sz="6000" u="none" cap="none" strike="noStrike">
              <a:solidFill>
                <a:srgbClr val="FFFFFF"/>
              </a:solidFill>
              <a:latin typeface="Walter Turncoat"/>
              <a:ea typeface="Walter Turncoat"/>
              <a:cs typeface="Walter Turncoat"/>
              <a:sym typeface="Walter Turncoat"/>
            </a:endParaRPr>
          </a:p>
        </p:txBody>
      </p:sp>
      <p:grpSp>
        <p:nvGrpSpPr>
          <p:cNvPr id="235" name="Google Shape;235;g8ad79ac745_13_15"/>
          <p:cNvGrpSpPr/>
          <p:nvPr/>
        </p:nvGrpSpPr>
        <p:grpSpPr>
          <a:xfrm rot="-7230029">
            <a:off x="6083566" y="1796210"/>
            <a:ext cx="1516808" cy="960909"/>
            <a:chOff x="238125" y="1918825"/>
            <a:chExt cx="1042450" cy="660400"/>
          </a:xfrm>
        </p:grpSpPr>
        <p:sp>
          <p:nvSpPr>
            <p:cNvPr id="236" name="Google Shape;236;g8ad79ac745_13_15"/>
            <p:cNvSpPr/>
            <p:nvPr/>
          </p:nvSpPr>
          <p:spPr>
            <a:xfrm>
              <a:off x="238125" y="1918825"/>
              <a:ext cx="966975" cy="660400"/>
            </a:xfrm>
            <a:custGeom>
              <a:rect b="b" l="l" r="r" t="t"/>
              <a:pathLst>
                <a:path extrusionOk="0" h="26416" w="38679">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8ad79ac745_13_15"/>
            <p:cNvSpPr/>
            <p:nvPr/>
          </p:nvSpPr>
          <p:spPr>
            <a:xfrm>
              <a:off x="1091875" y="1951850"/>
              <a:ext cx="188700" cy="136800"/>
            </a:xfrm>
            <a:custGeom>
              <a:rect b="b" l="l" r="r" t="t"/>
              <a:pathLst>
                <a:path extrusionOk="0" h="5472" w="7548">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g8ad79ac745_13_15"/>
          <p:cNvGrpSpPr/>
          <p:nvPr/>
        </p:nvGrpSpPr>
        <p:grpSpPr>
          <a:xfrm flipH="1" rot="4843953">
            <a:off x="2064273" y="1817151"/>
            <a:ext cx="1166676" cy="1032863"/>
            <a:chOff x="1113100" y="2199475"/>
            <a:chExt cx="801900" cy="709925"/>
          </a:xfrm>
        </p:grpSpPr>
        <p:sp>
          <p:nvSpPr>
            <p:cNvPr id="239" name="Google Shape;239;g8ad79ac745_13_15"/>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8ad79ac745_13_15"/>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g8ad79ac745_13_15"/>
          <p:cNvGrpSpPr/>
          <p:nvPr/>
        </p:nvGrpSpPr>
        <p:grpSpPr>
          <a:xfrm rot="2011211">
            <a:off x="2656293" y="880712"/>
            <a:ext cx="1046869" cy="269653"/>
            <a:chOff x="271125" y="812725"/>
            <a:chExt cx="766525" cy="221725"/>
          </a:xfrm>
        </p:grpSpPr>
        <p:sp>
          <p:nvSpPr>
            <p:cNvPr id="242" name="Google Shape;242;g8ad79ac745_13_15"/>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8ad79ac745_13_15"/>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 name="Google Shape;244;g8ad79ac745_13_15"/>
          <p:cNvSpPr/>
          <p:nvPr/>
        </p:nvSpPr>
        <p:spPr>
          <a:xfrm>
            <a:off x="3497304" y="1252883"/>
            <a:ext cx="2149392" cy="1212066"/>
          </a:xfrm>
          <a:custGeom>
            <a:rect b="b" l="l" r="r" t="t"/>
            <a:pathLst>
              <a:path extrusionOk="0" h="12240" w="21705">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8ad79ac745_13_1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8ad79ac745_0_80"/>
          <p:cNvSpPr txBox="1"/>
          <p:nvPr>
            <p:ph type="title"/>
          </p:nvPr>
        </p:nvSpPr>
        <p:spPr>
          <a:xfrm>
            <a:off x="-58075" y="8222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 </a:t>
            </a:r>
            <a:endParaRPr/>
          </a:p>
          <a:p>
            <a:pPr indent="0" lvl="0" marL="0" rtl="0" algn="ctr">
              <a:spcBef>
                <a:spcPts val="0"/>
              </a:spcBef>
              <a:spcAft>
                <a:spcPts val="0"/>
              </a:spcAft>
              <a:buNone/>
            </a:pPr>
            <a:r>
              <a:t/>
            </a:r>
            <a:endParaRPr/>
          </a:p>
        </p:txBody>
      </p:sp>
      <p:sp>
        <p:nvSpPr>
          <p:cNvPr id="251" name="Google Shape;251;g8ad79ac745_0_80"/>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u="sng">
                <a:solidFill>
                  <a:schemeClr val="hlink"/>
                </a:solidFill>
                <a:latin typeface="Arial"/>
                <a:ea typeface="Arial"/>
                <a:cs typeface="Arial"/>
                <a:sym typeface="Arial"/>
                <a:hlinkClick r:id="rId3"/>
              </a:rPr>
              <a:t>https://pdfs.semanticscholar.org/7d60/90ef21f15f9f1210b6f96664e6a3a0e6b507.pdf</a:t>
            </a:r>
            <a:r>
              <a:rPr lang="en"/>
              <a:t> </a:t>
            </a:r>
            <a:endParaRPr/>
          </a:p>
          <a:p>
            <a:pPr indent="0" lvl="0" marL="0" rtl="0" algn="l">
              <a:spcBef>
                <a:spcPts val="600"/>
              </a:spcBef>
              <a:spcAft>
                <a:spcPts val="0"/>
              </a:spcAft>
              <a:buNone/>
            </a:pPr>
            <a:r>
              <a:rPr lang="en" sz="1100" u="sng">
                <a:solidFill>
                  <a:schemeClr val="hlink"/>
                </a:solidFill>
                <a:latin typeface="Arial"/>
                <a:ea typeface="Arial"/>
                <a:cs typeface="Arial"/>
                <a:sym typeface="Arial"/>
                <a:hlinkClick r:id="rId4"/>
              </a:rPr>
              <a:t>http://www.bgu.ac.il/~shanigu/Publications/EvaluationMetrics.17.pdf</a:t>
            </a:r>
            <a:r>
              <a:rPr lang="en"/>
              <a:t> </a:t>
            </a:r>
            <a:endParaRPr/>
          </a:p>
          <a:p>
            <a:pPr indent="0" lvl="0" marL="0" rtl="0" algn="l">
              <a:spcBef>
                <a:spcPts val="600"/>
              </a:spcBef>
              <a:spcAft>
                <a:spcPts val="0"/>
              </a:spcAft>
              <a:buNone/>
            </a:pPr>
            <a:r>
              <a:t/>
            </a:r>
            <a:endParaRPr/>
          </a:p>
        </p:txBody>
      </p:sp>
      <p:sp>
        <p:nvSpPr>
          <p:cNvPr id="252" name="Google Shape;252;g8ad79ac745_0_8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g8ad79ac745_0_18"/>
          <p:cNvSpPr txBox="1"/>
          <p:nvPr>
            <p:ph type="ctrTitle"/>
          </p:nvPr>
        </p:nvSpPr>
        <p:spPr>
          <a:xfrm>
            <a:off x="498375" y="76013"/>
            <a:ext cx="7772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a:t>
            </a:r>
            <a:endParaRPr/>
          </a:p>
        </p:txBody>
      </p:sp>
      <p:pic>
        <p:nvPicPr>
          <p:cNvPr id="71" name="Google Shape;71;g8ad79ac745_0_18"/>
          <p:cNvPicPr preferRelativeResize="0"/>
          <p:nvPr/>
        </p:nvPicPr>
        <p:blipFill>
          <a:blip r:embed="rId3">
            <a:alphaModFix/>
          </a:blip>
          <a:stretch>
            <a:fillRect/>
          </a:stretch>
        </p:blipFill>
        <p:spPr>
          <a:xfrm>
            <a:off x="1836975" y="1457075"/>
            <a:ext cx="5222349" cy="313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g8ad79ac745_0_30"/>
          <p:cNvSpPr txBox="1"/>
          <p:nvPr>
            <p:ph type="title"/>
          </p:nvPr>
        </p:nvSpPr>
        <p:spPr>
          <a:xfrm>
            <a:off x="71250" y="4381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a recommendation engine </a:t>
            </a:r>
            <a:endParaRPr/>
          </a:p>
        </p:txBody>
      </p:sp>
      <p:sp>
        <p:nvSpPr>
          <p:cNvPr id="77" name="Google Shape;77;g8ad79ac745_0_30"/>
          <p:cNvSpPr txBox="1"/>
          <p:nvPr>
            <p:ph idx="1" type="body"/>
          </p:nvPr>
        </p:nvSpPr>
        <p:spPr>
          <a:xfrm>
            <a:off x="505850" y="2460350"/>
            <a:ext cx="1202400" cy="97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Collect user behavior</a:t>
            </a:r>
            <a:endParaRPr sz="1400"/>
          </a:p>
        </p:txBody>
      </p:sp>
      <p:sp>
        <p:nvSpPr>
          <p:cNvPr id="78" name="Google Shape;78;g8ad79ac745_0_3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
        <p:nvSpPr>
          <p:cNvPr id="79" name="Google Shape;79;g8ad79ac745_0_30"/>
          <p:cNvSpPr/>
          <p:nvPr/>
        </p:nvSpPr>
        <p:spPr>
          <a:xfrm>
            <a:off x="2781538" y="2342284"/>
            <a:ext cx="1477672" cy="1044341"/>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g8ad79ac745_0_30"/>
          <p:cNvGrpSpPr/>
          <p:nvPr/>
        </p:nvGrpSpPr>
        <p:grpSpPr>
          <a:xfrm>
            <a:off x="4419280" y="2595577"/>
            <a:ext cx="760546" cy="406732"/>
            <a:chOff x="271125" y="812725"/>
            <a:chExt cx="766525" cy="221725"/>
          </a:xfrm>
        </p:grpSpPr>
        <p:sp>
          <p:nvSpPr>
            <p:cNvPr id="81" name="Google Shape;81;g8ad79ac745_0_30"/>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8ad79ac745_0_30"/>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g8ad79ac745_0_30"/>
          <p:cNvSpPr/>
          <p:nvPr/>
        </p:nvSpPr>
        <p:spPr>
          <a:xfrm>
            <a:off x="368175" y="2460344"/>
            <a:ext cx="1477672" cy="833415"/>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8ad79ac745_0_30"/>
          <p:cNvSpPr txBox="1"/>
          <p:nvPr/>
        </p:nvSpPr>
        <p:spPr>
          <a:xfrm>
            <a:off x="2857125" y="2435750"/>
            <a:ext cx="1335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niglet"/>
                <a:ea typeface="Sniglet"/>
                <a:cs typeface="Sniglet"/>
                <a:sym typeface="Sniglet"/>
              </a:rPr>
              <a:t>Recommendation system &amp; algorithm </a:t>
            </a:r>
            <a:endParaRPr>
              <a:solidFill>
                <a:srgbClr val="FFFFFF"/>
              </a:solidFill>
              <a:latin typeface="Sniglet"/>
              <a:ea typeface="Sniglet"/>
              <a:cs typeface="Sniglet"/>
              <a:sym typeface="Sniglet"/>
            </a:endParaRPr>
          </a:p>
        </p:txBody>
      </p:sp>
      <p:grpSp>
        <p:nvGrpSpPr>
          <p:cNvPr id="85" name="Google Shape;85;g8ad79ac745_0_30"/>
          <p:cNvGrpSpPr/>
          <p:nvPr/>
        </p:nvGrpSpPr>
        <p:grpSpPr>
          <a:xfrm>
            <a:off x="1950257" y="2587550"/>
            <a:ext cx="831296" cy="414648"/>
            <a:chOff x="271125" y="812725"/>
            <a:chExt cx="766525" cy="221725"/>
          </a:xfrm>
        </p:grpSpPr>
        <p:sp>
          <p:nvSpPr>
            <p:cNvPr id="86" name="Google Shape;86;g8ad79ac745_0_30"/>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8ad79ac745_0_30"/>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g8ad79ac745_0_30"/>
          <p:cNvSpPr/>
          <p:nvPr/>
        </p:nvSpPr>
        <p:spPr>
          <a:xfrm>
            <a:off x="5278013" y="2354884"/>
            <a:ext cx="1477672" cy="1044341"/>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8ad79ac745_0_30"/>
          <p:cNvSpPr txBox="1"/>
          <p:nvPr/>
        </p:nvSpPr>
        <p:spPr>
          <a:xfrm>
            <a:off x="5382400" y="2448350"/>
            <a:ext cx="1335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niglet"/>
                <a:ea typeface="Sniglet"/>
                <a:cs typeface="Sniglet"/>
                <a:sym typeface="Sniglet"/>
              </a:rPr>
              <a:t>Sorting and recommendation of item </a:t>
            </a:r>
            <a:endParaRPr>
              <a:solidFill>
                <a:srgbClr val="FFFFFF"/>
              </a:solidFill>
              <a:latin typeface="Sniglet"/>
              <a:ea typeface="Sniglet"/>
              <a:cs typeface="Sniglet"/>
              <a:sym typeface="Sniglet"/>
            </a:endParaRPr>
          </a:p>
        </p:txBody>
      </p:sp>
      <p:grpSp>
        <p:nvGrpSpPr>
          <p:cNvPr id="90" name="Google Shape;90;g8ad79ac745_0_30"/>
          <p:cNvGrpSpPr/>
          <p:nvPr/>
        </p:nvGrpSpPr>
        <p:grpSpPr>
          <a:xfrm>
            <a:off x="6969955" y="2591515"/>
            <a:ext cx="760546" cy="406732"/>
            <a:chOff x="271125" y="812725"/>
            <a:chExt cx="766525" cy="221725"/>
          </a:xfrm>
        </p:grpSpPr>
        <p:sp>
          <p:nvSpPr>
            <p:cNvPr id="91" name="Google Shape;91;g8ad79ac745_0_30"/>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8ad79ac745_0_30"/>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g8ad79ac745_0_30"/>
          <p:cNvSpPr/>
          <p:nvPr/>
        </p:nvSpPr>
        <p:spPr>
          <a:xfrm>
            <a:off x="7774512" y="2256414"/>
            <a:ext cx="907367" cy="970483"/>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8ad79ac745_0_30"/>
          <p:cNvSpPr/>
          <p:nvPr/>
        </p:nvSpPr>
        <p:spPr>
          <a:xfrm>
            <a:off x="4404226" y="1337126"/>
            <a:ext cx="1767483" cy="406684"/>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g8ad79ac745_0_30"/>
          <p:cNvGrpSpPr/>
          <p:nvPr/>
        </p:nvGrpSpPr>
        <p:grpSpPr>
          <a:xfrm flipH="1" rot="891721">
            <a:off x="6487584" y="1621858"/>
            <a:ext cx="1092593" cy="406731"/>
            <a:chOff x="271125" y="812725"/>
            <a:chExt cx="766525" cy="221725"/>
          </a:xfrm>
        </p:grpSpPr>
        <p:sp>
          <p:nvSpPr>
            <p:cNvPr id="96" name="Google Shape;96;g8ad79ac745_0_30"/>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8ad79ac745_0_30"/>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g8ad79ac745_0_30"/>
          <p:cNvSpPr txBox="1"/>
          <p:nvPr/>
        </p:nvSpPr>
        <p:spPr>
          <a:xfrm>
            <a:off x="4809175" y="1309025"/>
            <a:ext cx="12024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niglet"/>
                <a:ea typeface="Sniglet"/>
                <a:cs typeface="Sniglet"/>
                <a:sym typeface="Sniglet"/>
              </a:rPr>
              <a:t>Context</a:t>
            </a:r>
            <a:endParaRPr>
              <a:solidFill>
                <a:srgbClr val="FFFFFF"/>
              </a:solidFill>
              <a:latin typeface="Sniglet"/>
              <a:ea typeface="Sniglet"/>
              <a:cs typeface="Sniglet"/>
              <a:sym typeface="Sniglet"/>
            </a:endParaRPr>
          </a:p>
          <a:p>
            <a:pPr indent="0" lvl="0" marL="0" rtl="0" algn="l">
              <a:spcBef>
                <a:spcPts val="0"/>
              </a:spcBef>
              <a:spcAft>
                <a:spcPts val="0"/>
              </a:spcAft>
              <a:buNone/>
            </a:pPr>
            <a:r>
              <a:t/>
            </a:r>
            <a:endParaRPr>
              <a:solidFill>
                <a:srgbClr val="FFFFFF"/>
              </a:solidFill>
              <a:latin typeface="Sniglet"/>
              <a:ea typeface="Sniglet"/>
              <a:cs typeface="Sniglet"/>
              <a:sym typeface="Sniglet"/>
            </a:endParaRPr>
          </a:p>
        </p:txBody>
      </p:sp>
      <p:grpSp>
        <p:nvGrpSpPr>
          <p:cNvPr id="99" name="Google Shape;99;g8ad79ac745_0_30"/>
          <p:cNvGrpSpPr/>
          <p:nvPr/>
        </p:nvGrpSpPr>
        <p:grpSpPr>
          <a:xfrm rot="-7929869">
            <a:off x="3182937" y="3727816"/>
            <a:ext cx="1268785" cy="424699"/>
            <a:chOff x="271125" y="812725"/>
            <a:chExt cx="766525" cy="221725"/>
          </a:xfrm>
        </p:grpSpPr>
        <p:sp>
          <p:nvSpPr>
            <p:cNvPr id="100" name="Google Shape;100;g8ad79ac745_0_30"/>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8ad79ac745_0_30"/>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g8ad79ac745_0_30"/>
          <p:cNvSpPr txBox="1"/>
          <p:nvPr/>
        </p:nvSpPr>
        <p:spPr>
          <a:xfrm>
            <a:off x="4814475" y="3882088"/>
            <a:ext cx="1335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Sniglet"/>
                <a:ea typeface="Sniglet"/>
                <a:cs typeface="Sniglet"/>
                <a:sym typeface="Sniglet"/>
              </a:rPr>
              <a:t>Evaluation of Recommendation System </a:t>
            </a:r>
            <a:endParaRPr b="1">
              <a:solidFill>
                <a:srgbClr val="FFFFFF"/>
              </a:solidFill>
              <a:latin typeface="Sniglet"/>
              <a:ea typeface="Sniglet"/>
              <a:cs typeface="Sniglet"/>
              <a:sym typeface="Sniglet"/>
            </a:endParaRPr>
          </a:p>
        </p:txBody>
      </p:sp>
      <p:sp>
        <p:nvSpPr>
          <p:cNvPr id="103" name="Google Shape;103;g8ad79ac745_0_30"/>
          <p:cNvSpPr/>
          <p:nvPr/>
        </p:nvSpPr>
        <p:spPr>
          <a:xfrm>
            <a:off x="4743438" y="3788634"/>
            <a:ext cx="1477672" cy="1044341"/>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g8ad79ac745_0_30"/>
          <p:cNvGrpSpPr/>
          <p:nvPr/>
        </p:nvGrpSpPr>
        <p:grpSpPr>
          <a:xfrm rot="8984951">
            <a:off x="6617557" y="3681544"/>
            <a:ext cx="1181162" cy="475825"/>
            <a:chOff x="271125" y="812725"/>
            <a:chExt cx="766525" cy="221725"/>
          </a:xfrm>
        </p:grpSpPr>
        <p:sp>
          <p:nvSpPr>
            <p:cNvPr id="105" name="Google Shape;105;g8ad79ac745_0_30"/>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8ad79ac745_0_30"/>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g8ad79ac745_0_30"/>
          <p:cNvGrpSpPr/>
          <p:nvPr/>
        </p:nvGrpSpPr>
        <p:grpSpPr>
          <a:xfrm flipH="1" rot="-2895370">
            <a:off x="3474034" y="1662295"/>
            <a:ext cx="760537" cy="406739"/>
            <a:chOff x="271125" y="812725"/>
            <a:chExt cx="766525" cy="221725"/>
          </a:xfrm>
        </p:grpSpPr>
        <p:sp>
          <p:nvSpPr>
            <p:cNvPr id="108" name="Google Shape;108;g8ad79ac745_0_30"/>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8ad79ac745_0_30"/>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g8ad79ac745_0_30"/>
          <p:cNvSpPr txBox="1"/>
          <p:nvPr/>
        </p:nvSpPr>
        <p:spPr>
          <a:xfrm>
            <a:off x="7907675" y="3226900"/>
            <a:ext cx="6984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niglet"/>
                <a:ea typeface="Sniglet"/>
                <a:cs typeface="Sniglet"/>
                <a:sym typeface="Sniglet"/>
              </a:rPr>
              <a:t>User </a:t>
            </a:r>
            <a:endParaRPr>
              <a:solidFill>
                <a:srgbClr val="FFFFFF"/>
              </a:solidFill>
              <a:latin typeface="Sniglet"/>
              <a:ea typeface="Sniglet"/>
              <a:cs typeface="Sniglet"/>
              <a:sym typeface="Sniglet"/>
            </a:endParaRPr>
          </a:p>
          <a:p>
            <a:pPr indent="0" lvl="0" marL="0" rtl="0" algn="l">
              <a:spcBef>
                <a:spcPts val="0"/>
              </a:spcBef>
              <a:spcAft>
                <a:spcPts val="0"/>
              </a:spcAft>
              <a:buNone/>
            </a:pPr>
            <a:r>
              <a:t/>
            </a:r>
            <a:endParaRPr>
              <a:solidFill>
                <a:srgbClr val="FFFFFF"/>
              </a:solidFill>
              <a:latin typeface="Sniglet"/>
              <a:ea typeface="Sniglet"/>
              <a:cs typeface="Sniglet"/>
              <a:sym typeface="Snigle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g8ad79ac745_7_0"/>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 method </a:t>
            </a:r>
            <a:endParaRPr/>
          </a:p>
        </p:txBody>
      </p:sp>
      <p:sp>
        <p:nvSpPr>
          <p:cNvPr id="116" name="Google Shape;116;g8ad79ac745_7_0"/>
          <p:cNvSpPr txBox="1"/>
          <p:nvPr>
            <p:ph idx="1" type="body"/>
          </p:nvPr>
        </p:nvSpPr>
        <p:spPr>
          <a:xfrm>
            <a:off x="457200" y="1507925"/>
            <a:ext cx="3994500" cy="341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Accuracy  (MAE, RMSE)</a:t>
            </a:r>
            <a:endParaRPr sz="2000"/>
          </a:p>
          <a:p>
            <a:pPr indent="-355600" lvl="0" marL="457200" rtl="0" algn="l">
              <a:lnSpc>
                <a:spcPct val="115000"/>
              </a:lnSpc>
              <a:spcBef>
                <a:spcPts val="0"/>
              </a:spcBef>
              <a:spcAft>
                <a:spcPts val="0"/>
              </a:spcAft>
              <a:buSzPts val="2000"/>
              <a:buChar char="✘"/>
            </a:pPr>
            <a:r>
              <a:rPr lang="en" sz="2000"/>
              <a:t>Diversity </a:t>
            </a:r>
            <a:endParaRPr sz="2000"/>
          </a:p>
          <a:p>
            <a:pPr indent="-355600" lvl="0" marL="457200" rtl="0" algn="l">
              <a:lnSpc>
                <a:spcPct val="115000"/>
              </a:lnSpc>
              <a:spcBef>
                <a:spcPts val="0"/>
              </a:spcBef>
              <a:spcAft>
                <a:spcPts val="0"/>
              </a:spcAft>
              <a:buSzPts val="2000"/>
              <a:buChar char="✘"/>
            </a:pPr>
            <a:r>
              <a:rPr lang="en" sz="2000"/>
              <a:t>User satisfaction </a:t>
            </a:r>
            <a:endParaRPr sz="2000"/>
          </a:p>
          <a:p>
            <a:pPr indent="-355600" lvl="0" marL="457200" rtl="0" algn="l">
              <a:lnSpc>
                <a:spcPct val="115000"/>
              </a:lnSpc>
              <a:spcBef>
                <a:spcPts val="0"/>
              </a:spcBef>
              <a:spcAft>
                <a:spcPts val="0"/>
              </a:spcAft>
              <a:buSzPts val="2000"/>
              <a:buChar char="✘"/>
            </a:pPr>
            <a:r>
              <a:rPr lang="en" sz="2000"/>
              <a:t>Prediction context </a:t>
            </a:r>
            <a:endParaRPr sz="2000"/>
          </a:p>
          <a:p>
            <a:pPr indent="-355600" lvl="0" marL="457200" rtl="0" algn="l">
              <a:lnSpc>
                <a:spcPct val="115000"/>
              </a:lnSpc>
              <a:spcBef>
                <a:spcPts val="0"/>
              </a:spcBef>
              <a:spcAft>
                <a:spcPts val="0"/>
              </a:spcAft>
              <a:buSzPts val="2000"/>
              <a:buChar char="✘"/>
            </a:pPr>
            <a:r>
              <a:rPr lang="en" sz="2000"/>
              <a:t>AUC (area under curve)</a:t>
            </a:r>
            <a:endParaRPr sz="2000"/>
          </a:p>
          <a:p>
            <a:pPr indent="-355600" lvl="0" marL="457200" rtl="0" algn="l">
              <a:lnSpc>
                <a:spcPct val="115000"/>
              </a:lnSpc>
              <a:spcBef>
                <a:spcPts val="0"/>
              </a:spcBef>
              <a:spcAft>
                <a:spcPts val="0"/>
              </a:spcAft>
              <a:buSzPts val="2000"/>
              <a:buChar char="✘"/>
            </a:pPr>
            <a:r>
              <a:rPr lang="en" sz="2000"/>
              <a:t>Precision and Recall </a:t>
            </a:r>
            <a:endParaRPr sz="2000"/>
          </a:p>
          <a:p>
            <a:pPr indent="-355600" lvl="0" marL="457200" rtl="0" algn="l">
              <a:lnSpc>
                <a:spcPct val="115000"/>
              </a:lnSpc>
              <a:spcBef>
                <a:spcPts val="600"/>
              </a:spcBef>
              <a:spcAft>
                <a:spcPts val="0"/>
              </a:spcAft>
              <a:buClr>
                <a:schemeClr val="lt1"/>
              </a:buClr>
              <a:buSzPts val="2000"/>
              <a:buChar char="✘"/>
            </a:pPr>
            <a:r>
              <a:rPr lang="en" sz="2000">
                <a:solidFill>
                  <a:schemeClr val="lt1"/>
                </a:solidFill>
              </a:rPr>
              <a:t>Cumulative Hit Rate (cHR)</a:t>
            </a:r>
            <a:endParaRPr sz="2000">
              <a:solidFill>
                <a:schemeClr val="dk1"/>
              </a:solidFill>
              <a:latin typeface="Arial"/>
              <a:ea typeface="Arial"/>
              <a:cs typeface="Arial"/>
              <a:sym typeface="Arial"/>
            </a:endParaRPr>
          </a:p>
          <a:p>
            <a:pPr indent="-355600" lvl="0" marL="457200" rtl="0" algn="l">
              <a:lnSpc>
                <a:spcPct val="115000"/>
              </a:lnSpc>
              <a:spcBef>
                <a:spcPts val="600"/>
              </a:spcBef>
              <a:spcAft>
                <a:spcPts val="0"/>
              </a:spcAft>
              <a:buClr>
                <a:schemeClr val="lt1"/>
              </a:buClr>
              <a:buSzPts val="2000"/>
              <a:buChar char="✘"/>
            </a:pPr>
            <a:r>
              <a:rPr lang="en" sz="2000">
                <a:solidFill>
                  <a:schemeClr val="lt1"/>
                </a:solidFill>
              </a:rPr>
              <a:t>Rating Hit Rate (rHR)</a:t>
            </a:r>
            <a:endParaRPr sz="2000"/>
          </a:p>
        </p:txBody>
      </p:sp>
      <p:sp>
        <p:nvSpPr>
          <p:cNvPr id="117" name="Google Shape;117;g8ad79ac745_7_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
        <p:nvSpPr>
          <p:cNvPr id="118" name="Google Shape;118;g8ad79ac745_7_0"/>
          <p:cNvSpPr txBox="1"/>
          <p:nvPr>
            <p:ph idx="2" type="body"/>
          </p:nvPr>
        </p:nvSpPr>
        <p:spPr>
          <a:xfrm>
            <a:off x="4692275" y="1507925"/>
            <a:ext cx="3994500" cy="3417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lt1"/>
              </a:buClr>
              <a:buSzPts val="2000"/>
              <a:buChar char="✘"/>
            </a:pPr>
            <a:r>
              <a:rPr lang="en" sz="2000">
                <a:solidFill>
                  <a:schemeClr val="lt1"/>
                </a:solidFill>
              </a:rPr>
              <a:t>Mean Reciprocal Rank(MRR)</a:t>
            </a:r>
            <a:endParaRPr sz="1400">
              <a:solidFill>
                <a:schemeClr val="dk1"/>
              </a:solidFill>
              <a:latin typeface="Arial"/>
              <a:ea typeface="Arial"/>
              <a:cs typeface="Arial"/>
              <a:sym typeface="Arial"/>
            </a:endParaRPr>
          </a:p>
          <a:p>
            <a:pPr indent="-355600" lvl="0" marL="457200" rtl="0" algn="l">
              <a:lnSpc>
                <a:spcPct val="100000"/>
              </a:lnSpc>
              <a:spcBef>
                <a:spcPts val="600"/>
              </a:spcBef>
              <a:spcAft>
                <a:spcPts val="0"/>
              </a:spcAft>
              <a:buClr>
                <a:schemeClr val="lt1"/>
              </a:buClr>
              <a:buSzPts val="2000"/>
              <a:buChar char="✘"/>
            </a:pPr>
            <a:r>
              <a:rPr lang="en" sz="2000">
                <a:solidFill>
                  <a:schemeClr val="lt1"/>
                </a:solidFill>
              </a:rPr>
              <a:t>Discounted Cumulative Gain (DCG)</a:t>
            </a:r>
            <a:endParaRPr sz="1400">
              <a:solidFill>
                <a:schemeClr val="dk1"/>
              </a:solidFill>
              <a:latin typeface="Arial"/>
              <a:ea typeface="Arial"/>
              <a:cs typeface="Arial"/>
              <a:sym typeface="Arial"/>
            </a:endParaRPr>
          </a:p>
          <a:p>
            <a:pPr indent="-355600" lvl="0" marL="457200" rtl="0" algn="l">
              <a:lnSpc>
                <a:spcPct val="100000"/>
              </a:lnSpc>
              <a:spcBef>
                <a:spcPts val="600"/>
              </a:spcBef>
              <a:spcAft>
                <a:spcPts val="0"/>
              </a:spcAft>
              <a:buClr>
                <a:schemeClr val="lt1"/>
              </a:buClr>
              <a:buSzPts val="2000"/>
              <a:buChar char="✘"/>
            </a:pPr>
            <a:r>
              <a:rPr lang="en" sz="2000">
                <a:solidFill>
                  <a:schemeClr val="lt1"/>
                </a:solidFill>
              </a:rPr>
              <a:t>novelty, diversity and serendipity</a:t>
            </a:r>
            <a:endParaRPr sz="1400">
              <a:solidFill>
                <a:schemeClr val="dk1"/>
              </a:solidFill>
              <a:latin typeface="Arial"/>
              <a:ea typeface="Arial"/>
              <a:cs typeface="Arial"/>
              <a:sym typeface="Arial"/>
            </a:endParaRPr>
          </a:p>
          <a:p>
            <a:pPr indent="-355600" lvl="0" marL="457200" rtl="0" algn="l">
              <a:lnSpc>
                <a:spcPct val="100000"/>
              </a:lnSpc>
              <a:spcBef>
                <a:spcPts val="600"/>
              </a:spcBef>
              <a:spcAft>
                <a:spcPts val="0"/>
              </a:spcAft>
              <a:buClr>
                <a:schemeClr val="lt1"/>
              </a:buClr>
              <a:buSzPts val="2000"/>
              <a:buChar char="✘"/>
            </a:pPr>
            <a:r>
              <a:rPr lang="en" sz="2000">
                <a:solidFill>
                  <a:schemeClr val="lt1"/>
                </a:solidFill>
              </a:rPr>
              <a:t>Kendall’s Tau of the recommended item list</a:t>
            </a:r>
            <a:endParaRPr sz="1400">
              <a:solidFill>
                <a:schemeClr val="dk1"/>
              </a:solidFill>
              <a:latin typeface="Arial"/>
              <a:ea typeface="Arial"/>
              <a:cs typeface="Arial"/>
              <a:sym typeface="Arial"/>
            </a:endParaRPr>
          </a:p>
          <a:p>
            <a:pPr indent="-355600" lvl="0" marL="457200" rtl="0" algn="l">
              <a:lnSpc>
                <a:spcPct val="100000"/>
              </a:lnSpc>
              <a:spcBef>
                <a:spcPts val="600"/>
              </a:spcBef>
              <a:spcAft>
                <a:spcPts val="0"/>
              </a:spcAft>
              <a:buClr>
                <a:schemeClr val="lt1"/>
              </a:buClr>
              <a:buSzPts val="2000"/>
              <a:buChar char="✘"/>
            </a:pPr>
            <a:r>
              <a:rPr lang="en" sz="2000">
                <a:solidFill>
                  <a:schemeClr val="lt1"/>
                </a:solidFill>
              </a:rPr>
              <a:t>Average Reciprocal Hit Rate (ARHR)</a:t>
            </a:r>
            <a:endParaRPr sz="1400">
              <a:solidFill>
                <a:schemeClr val="dk1"/>
              </a:solidFill>
              <a:latin typeface="Arial"/>
              <a:ea typeface="Arial"/>
              <a:cs typeface="Arial"/>
              <a:sym typeface="Arial"/>
            </a:endParaRPr>
          </a:p>
          <a:p>
            <a:pPr indent="0" lvl="0" marL="0" rtl="0" algn="l">
              <a:spcBef>
                <a:spcPts val="60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8ad79ac745_13_76"/>
          <p:cNvSpPr txBox="1"/>
          <p:nvPr>
            <p:ph type="title"/>
          </p:nvPr>
        </p:nvSpPr>
        <p:spPr>
          <a:xfrm>
            <a:off x="-6000" y="65052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 Method </a:t>
            </a:r>
            <a:endParaRPr/>
          </a:p>
        </p:txBody>
      </p:sp>
      <p:sp>
        <p:nvSpPr>
          <p:cNvPr id="124" name="Google Shape;124;g8ad79ac745_13_76"/>
          <p:cNvSpPr txBox="1"/>
          <p:nvPr>
            <p:ph idx="2" type="body"/>
          </p:nvPr>
        </p:nvSpPr>
        <p:spPr>
          <a:xfrm>
            <a:off x="820000" y="1891275"/>
            <a:ext cx="7760400" cy="1708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600"/>
              </a:spcBef>
              <a:spcAft>
                <a:spcPts val="0"/>
              </a:spcAft>
              <a:buSzPts val="1600"/>
              <a:buChar char="✘"/>
            </a:pPr>
            <a:r>
              <a:rPr lang="en"/>
              <a:t>OFFLINE EXPERIMENT </a:t>
            </a:r>
            <a:endParaRPr/>
          </a:p>
          <a:p>
            <a:pPr indent="-330200" lvl="0" marL="457200" rtl="0" algn="l">
              <a:lnSpc>
                <a:spcPct val="200000"/>
              </a:lnSpc>
              <a:spcBef>
                <a:spcPts val="0"/>
              </a:spcBef>
              <a:spcAft>
                <a:spcPts val="0"/>
              </a:spcAft>
              <a:buSzPts val="1600"/>
              <a:buChar char="✘"/>
            </a:pPr>
            <a:r>
              <a:rPr lang="en"/>
              <a:t>USER STUDY </a:t>
            </a:r>
            <a:endParaRPr/>
          </a:p>
          <a:p>
            <a:pPr indent="-330200" lvl="0" marL="457200" rtl="0" algn="l">
              <a:lnSpc>
                <a:spcPct val="200000"/>
              </a:lnSpc>
              <a:spcBef>
                <a:spcPts val="0"/>
              </a:spcBef>
              <a:spcAft>
                <a:spcPts val="0"/>
              </a:spcAft>
              <a:buSzPts val="1600"/>
              <a:buChar char="✘"/>
            </a:pPr>
            <a:r>
              <a:rPr lang="en"/>
              <a:t>ONLINE EVALUATION </a:t>
            </a:r>
            <a:endParaRPr/>
          </a:p>
        </p:txBody>
      </p:sp>
      <p:sp>
        <p:nvSpPr>
          <p:cNvPr id="125" name="Google Shape;125;g8ad79ac745_13_76"/>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g8ad79ac745_8_0"/>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Offline Experiments</a:t>
            </a:r>
            <a:endParaRPr/>
          </a:p>
        </p:txBody>
      </p:sp>
      <p:sp>
        <p:nvSpPr>
          <p:cNvPr id="131" name="Google Shape;131;g8ad79ac745_8_0"/>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“Offline” : pre-collected dataset of users</a:t>
            </a:r>
            <a:endParaRPr/>
          </a:p>
          <a:p>
            <a:pPr indent="-355600" lvl="0" marL="457200" rtl="0" algn="l">
              <a:spcBef>
                <a:spcPts val="0"/>
              </a:spcBef>
              <a:spcAft>
                <a:spcPts val="0"/>
              </a:spcAft>
              <a:buSzPts val="2000"/>
              <a:buChar char="★"/>
            </a:pPr>
            <a:r>
              <a:rPr lang="en"/>
              <a:t>Assumption: user behavior we pre-collected ~= the recommender system deployed </a:t>
            </a:r>
            <a:endParaRPr/>
          </a:p>
          <a:p>
            <a:pPr indent="-355600" lvl="0" marL="457200" rtl="0" algn="l">
              <a:spcBef>
                <a:spcPts val="0"/>
              </a:spcBef>
              <a:spcAft>
                <a:spcPts val="0"/>
              </a:spcAft>
              <a:buSzPts val="2000"/>
              <a:buChar char="★"/>
            </a:pPr>
            <a:r>
              <a:rPr lang="en"/>
              <a:t>Pros: no interaction with real users; can compare a wide range of candidate algorithms at a low cost  </a:t>
            </a:r>
            <a:endParaRPr/>
          </a:p>
        </p:txBody>
      </p:sp>
      <p:sp>
        <p:nvSpPr>
          <p:cNvPr id="132" name="Google Shape;132;g8ad79ac745_8_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8ad79ac745_8_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offline </a:t>
            </a:r>
            <a:r>
              <a:rPr lang="en"/>
              <a:t>Experience</a:t>
            </a:r>
            <a:r>
              <a:rPr lang="en"/>
              <a:t> is tricky to evaluate </a:t>
            </a:r>
            <a:endParaRPr/>
          </a:p>
        </p:txBody>
      </p:sp>
      <p:sp>
        <p:nvSpPr>
          <p:cNvPr id="138" name="Google Shape;138;g8ad79ac745_8_7"/>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lnSpc>
                <a:spcPct val="200000"/>
              </a:lnSpc>
              <a:spcBef>
                <a:spcPts val="600"/>
              </a:spcBef>
              <a:spcAft>
                <a:spcPts val="0"/>
              </a:spcAft>
              <a:buNone/>
            </a:pPr>
            <a:r>
              <a:rPr lang="en"/>
              <a:t>When Evaluation Problems: </a:t>
            </a:r>
            <a:endParaRPr/>
          </a:p>
          <a:p>
            <a:pPr indent="-355600" lvl="1" marL="914400" rtl="0" algn="l">
              <a:lnSpc>
                <a:spcPct val="200000"/>
              </a:lnSpc>
              <a:spcBef>
                <a:spcPts val="0"/>
              </a:spcBef>
              <a:spcAft>
                <a:spcPts val="0"/>
              </a:spcAft>
              <a:buSzPts val="2000"/>
              <a:buChar char="○"/>
            </a:pPr>
            <a:r>
              <a:rPr lang="en"/>
              <a:t>Unknown Relevant Items</a:t>
            </a:r>
            <a:endParaRPr/>
          </a:p>
          <a:p>
            <a:pPr indent="-355600" lvl="1" marL="914400" rtl="0" algn="l">
              <a:lnSpc>
                <a:spcPct val="200000"/>
              </a:lnSpc>
              <a:spcBef>
                <a:spcPts val="0"/>
              </a:spcBef>
              <a:spcAft>
                <a:spcPts val="0"/>
              </a:spcAft>
              <a:buSzPts val="2000"/>
              <a:buChar char="○"/>
            </a:pPr>
            <a:r>
              <a:rPr lang="en"/>
              <a:t>Popularity Bias</a:t>
            </a:r>
            <a:endParaRPr/>
          </a:p>
          <a:p>
            <a:pPr indent="0" lvl="0" marL="0" rtl="0" algn="l">
              <a:spcBef>
                <a:spcPts val="600"/>
              </a:spcBef>
              <a:spcAft>
                <a:spcPts val="0"/>
              </a:spcAft>
              <a:buNone/>
            </a:pPr>
            <a:r>
              <a:t/>
            </a:r>
            <a:endParaRPr/>
          </a:p>
        </p:txBody>
      </p:sp>
      <p:sp>
        <p:nvSpPr>
          <p:cNvPr id="139" name="Google Shape;139;g8ad79ac745_8_7"/>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8ad79ac745_5_0"/>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USER STUDY</a:t>
            </a:r>
            <a:endParaRPr/>
          </a:p>
        </p:txBody>
      </p:sp>
      <p:sp>
        <p:nvSpPr>
          <p:cNvPr id="145" name="Google Shape;145;g8ad79ac745_5_0"/>
          <p:cNvSpPr txBox="1"/>
          <p:nvPr>
            <p:ph idx="1" type="body"/>
          </p:nvPr>
        </p:nvSpPr>
        <p:spPr>
          <a:xfrm>
            <a:off x="600549" y="1757576"/>
            <a:ext cx="8229600" cy="16194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I</a:t>
            </a:r>
            <a:r>
              <a:rPr lang="en"/>
              <a:t>nteraction of real users with the system</a:t>
            </a:r>
            <a:endParaRPr/>
          </a:p>
          <a:p>
            <a:pPr indent="-355600" lvl="0" marL="457200" rtl="0" algn="l">
              <a:lnSpc>
                <a:spcPct val="100000"/>
              </a:lnSpc>
              <a:spcBef>
                <a:spcPts val="600"/>
              </a:spcBef>
              <a:spcAft>
                <a:spcPts val="0"/>
              </a:spcAft>
              <a:buSzPts val="2000"/>
              <a:buChar char="✘"/>
            </a:pPr>
            <a:r>
              <a:rPr lang="en"/>
              <a:t>R</a:t>
            </a:r>
            <a:r>
              <a:rPr lang="en"/>
              <a:t>ecruit a set of test subject</a:t>
            </a:r>
            <a:endParaRPr/>
          </a:p>
          <a:p>
            <a:pPr indent="-355600" lvl="0" marL="457200" rtl="0" algn="l">
              <a:lnSpc>
                <a:spcPct val="100000"/>
              </a:lnSpc>
              <a:spcBef>
                <a:spcPts val="600"/>
              </a:spcBef>
              <a:spcAft>
                <a:spcPts val="0"/>
              </a:spcAft>
              <a:buSzPts val="2000"/>
              <a:buChar char="✘"/>
            </a:pPr>
            <a:r>
              <a:rPr lang="en"/>
              <a:t>Record </a:t>
            </a:r>
            <a:r>
              <a:rPr lang="en">
                <a:solidFill>
                  <a:schemeClr val="lt1"/>
                </a:solidFill>
              </a:rPr>
              <a:t>Before, During, and After</a:t>
            </a:r>
            <a:r>
              <a:rPr lang="en"/>
              <a:t> user behaviours </a:t>
            </a:r>
            <a:endParaRPr/>
          </a:p>
          <a:p>
            <a:pPr indent="-355600" lvl="0" marL="457200" rtl="0" algn="l">
              <a:lnSpc>
                <a:spcPct val="100000"/>
              </a:lnSpc>
              <a:spcBef>
                <a:spcPts val="600"/>
              </a:spcBef>
              <a:spcAft>
                <a:spcPts val="0"/>
              </a:spcAft>
              <a:buSzPts val="2000"/>
              <a:buChar char="✘"/>
            </a:pPr>
            <a:r>
              <a:rPr lang="en"/>
              <a:t>C</a:t>
            </a:r>
            <a:r>
              <a:rPr lang="en"/>
              <a:t>ollect data that is not directly observable</a:t>
            </a:r>
            <a:endParaRPr/>
          </a:p>
          <a:p>
            <a:pPr indent="-355600" lvl="0" marL="457200" rtl="0" algn="l">
              <a:lnSpc>
                <a:spcPct val="100000"/>
              </a:lnSpc>
              <a:spcBef>
                <a:spcPts val="600"/>
              </a:spcBef>
              <a:spcAft>
                <a:spcPts val="0"/>
              </a:spcAft>
              <a:buSzPts val="2000"/>
              <a:buChar char="✘"/>
            </a:pPr>
            <a:r>
              <a:rPr lang="en"/>
              <a:t>Prepare for Online Test </a:t>
            </a:r>
            <a:endParaRPr/>
          </a:p>
        </p:txBody>
      </p:sp>
      <p:sp>
        <p:nvSpPr>
          <p:cNvPr id="146" name="Google Shape;146;g8ad79ac745_5_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8ad79ac745_5_0"/>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8ad79ac745_5_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8ad79ac745_6_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solidFill>
                  <a:schemeClr val="lt1"/>
                </a:solidFill>
              </a:rPr>
              <a:t>why USER STUDY is tricky to evaluate</a:t>
            </a:r>
            <a:r>
              <a:rPr b="1" lang="en"/>
              <a:t> </a:t>
            </a:r>
            <a:endParaRPr/>
          </a:p>
        </p:txBody>
      </p:sp>
      <p:sp>
        <p:nvSpPr>
          <p:cNvPr id="154" name="Google Shape;154;g8ad79ac745_6_9"/>
          <p:cNvSpPr txBox="1"/>
          <p:nvPr>
            <p:ph idx="1" type="body"/>
          </p:nvPr>
        </p:nvSpPr>
        <p:spPr>
          <a:xfrm>
            <a:off x="600549" y="1757576"/>
            <a:ext cx="8229600" cy="16194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HIGH-COST</a:t>
            </a:r>
            <a:endParaRPr/>
          </a:p>
          <a:p>
            <a:pPr indent="-355600" lvl="0" marL="457200" rtl="0" algn="l">
              <a:lnSpc>
                <a:spcPct val="100000"/>
              </a:lnSpc>
              <a:spcBef>
                <a:spcPts val="600"/>
              </a:spcBef>
              <a:spcAft>
                <a:spcPts val="0"/>
              </a:spcAft>
              <a:buSzPts val="2000"/>
              <a:buChar char="✘"/>
            </a:pPr>
            <a:r>
              <a:rPr lang="en"/>
              <a:t>Difficult to organize large-scale testing</a:t>
            </a:r>
            <a:endParaRPr/>
          </a:p>
          <a:p>
            <a:pPr indent="-355600" lvl="0" marL="457200" rtl="0" algn="l">
              <a:lnSpc>
                <a:spcPct val="100000"/>
              </a:lnSpc>
              <a:spcBef>
                <a:spcPts val="600"/>
              </a:spcBef>
              <a:spcAft>
                <a:spcPts val="0"/>
              </a:spcAft>
              <a:buSzPts val="2000"/>
              <a:buChar char="✘"/>
            </a:pPr>
            <a:r>
              <a:rPr lang="en"/>
              <a:t>Samples not random selected</a:t>
            </a:r>
            <a:endParaRPr/>
          </a:p>
          <a:p>
            <a:pPr indent="-355600" lvl="0" marL="457200" rtl="0" algn="l">
              <a:lnSpc>
                <a:spcPct val="100000"/>
              </a:lnSpc>
              <a:spcBef>
                <a:spcPts val="600"/>
              </a:spcBef>
              <a:spcAft>
                <a:spcPts val="0"/>
              </a:spcAft>
              <a:buSzPts val="2000"/>
              <a:buChar char="✘"/>
            </a:pPr>
            <a:r>
              <a:rPr lang="en"/>
              <a:t>Results can still be biased</a:t>
            </a:r>
            <a:endParaRPr/>
          </a:p>
        </p:txBody>
      </p:sp>
      <p:sp>
        <p:nvSpPr>
          <p:cNvPr id="155" name="Google Shape;155;g8ad79ac745_6_9"/>
          <p:cNvSpPr/>
          <p:nvPr/>
        </p:nvSpPr>
        <p:spPr>
          <a:xfrm>
            <a:off x="4141738" y="20089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8ad79ac745_6_9"/>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8ad79ac745_6_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Gale Li</dc:creator>
</cp:coreProperties>
</file>