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74" r:id="rId2"/>
    <p:sldId id="303" r:id="rId3"/>
    <p:sldId id="328" r:id="rId4"/>
    <p:sldId id="306" r:id="rId5"/>
    <p:sldId id="293" r:id="rId6"/>
    <p:sldId id="320" r:id="rId7"/>
    <p:sldId id="292" r:id="rId8"/>
    <p:sldId id="294" r:id="rId9"/>
    <p:sldId id="326" r:id="rId10"/>
    <p:sldId id="307" r:id="rId11"/>
    <p:sldId id="309" r:id="rId12"/>
    <p:sldId id="308" r:id="rId13"/>
    <p:sldId id="310" r:id="rId14"/>
    <p:sldId id="311" r:id="rId15"/>
    <p:sldId id="304" r:id="rId16"/>
    <p:sldId id="295" r:id="rId17"/>
    <p:sldId id="305" r:id="rId18"/>
    <p:sldId id="313" r:id="rId19"/>
    <p:sldId id="323" r:id="rId20"/>
    <p:sldId id="325" r:id="rId21"/>
    <p:sldId id="291" r:id="rId22"/>
    <p:sldId id="321" r:id="rId23"/>
    <p:sldId id="327" r:id="rId24"/>
    <p:sldId id="297" r:id="rId25"/>
    <p:sldId id="298" r:id="rId26"/>
    <p:sldId id="312" r:id="rId27"/>
    <p:sldId id="299" r:id="rId28"/>
    <p:sldId id="315" r:id="rId29"/>
    <p:sldId id="316" r:id="rId30"/>
    <p:sldId id="317" r:id="rId31"/>
    <p:sldId id="318" r:id="rId32"/>
    <p:sldId id="319" r:id="rId33"/>
    <p:sldId id="329" r:id="rId34"/>
    <p:sldId id="331" r:id="rId35"/>
    <p:sldId id="330" r:id="rId36"/>
    <p:sldId id="290" r:id="rId37"/>
    <p:sldId id="262" r:id="rId38"/>
    <p:sldId id="300" r:id="rId39"/>
    <p:sldId id="301" r:id="rId40"/>
    <p:sldId id="302" r:id="rId41"/>
  </p:sldIdLst>
  <p:sldSz cx="9906000" cy="6858000" type="A4"/>
  <p:notesSz cx="6858000" cy="9144000"/>
  <p:embeddedFontLst>
    <p:embeddedFont>
      <p:font typeface="a장미다방" panose="02020600000000000000" pitchFamily="18" charset="-127"/>
      <p:regular r:id="rId43"/>
    </p:embeddedFont>
    <p:embeddedFont>
      <p:font typeface="1훈점보맘보 B" panose="02020603020101020101" pitchFamily="18" charset="-127"/>
      <p:regular r:id="rId44"/>
    </p:embeddedFont>
    <p:embeddedFont>
      <p:font typeface="a옛날목욕탕B" panose="02020600000000000000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  <p:cmAuthor id="3" name="박소연(컴퓨터공학과)" initials="박" lastIdx="3" clrIdx="2">
    <p:extLst>
      <p:ext uri="{19B8F6BF-5375-455C-9EA6-DF929625EA0E}">
        <p15:presenceInfo xmlns:p15="http://schemas.microsoft.com/office/powerpoint/2012/main" userId="박소연(컴퓨터공학과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A718"/>
    <a:srgbClr val="FBA01C"/>
    <a:srgbClr val="4A7334"/>
    <a:srgbClr val="3E6630"/>
    <a:srgbClr val="FCB711"/>
    <a:srgbClr val="FF8001"/>
    <a:srgbClr val="FDAA03"/>
    <a:srgbClr val="E25304"/>
    <a:srgbClr val="BD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86549" autoAdjust="0"/>
  </p:normalViewPr>
  <p:slideViewPr>
    <p:cSldViewPr>
      <p:cViewPr varScale="1">
        <p:scale>
          <a:sx n="98" d="100"/>
          <a:sy n="98" d="100"/>
        </p:scale>
        <p:origin x="3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accent6"/>
                </a:solidFill>
                <a:latin typeface="+mn-ea"/>
                <a:ea typeface="+mn-ea"/>
              </a:rPr>
              <a:t>Effect</a:t>
            </a:r>
            <a:r>
              <a:rPr lang="en-US" altLang="ko-KR" b="1" baseline="0" dirty="0" smtClean="0">
                <a:solidFill>
                  <a:schemeClr val="accent6"/>
                </a:solidFill>
                <a:latin typeface="+mn-ea"/>
                <a:ea typeface="+mn-ea"/>
              </a:rPr>
              <a:t> of </a:t>
            </a:r>
            <a:r>
              <a:rPr lang="en-US" altLang="ko-KR" b="1" baseline="0" dirty="0" err="1" smtClean="0">
                <a:solidFill>
                  <a:schemeClr val="accent6"/>
                </a:solidFill>
                <a:latin typeface="+mn-ea"/>
                <a:ea typeface="+mn-ea"/>
              </a:rPr>
              <a:t>RecordCache</a:t>
            </a:r>
            <a:endParaRPr lang="ko-KR" altLang="en-US" b="1" dirty="0">
              <a:solidFill>
                <a:schemeClr val="accent6"/>
              </a:solidFill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Cache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24.5</c:v>
                </c:pt>
                <c:pt idx="1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642400"/>
        <c:axId val="171657376"/>
      </c:barChart>
      <c:catAx>
        <c:axId val="32364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71657376"/>
        <c:crosses val="autoZero"/>
        <c:auto val="1"/>
        <c:lblAlgn val="ctr"/>
        <c:lblOffset val="100"/>
        <c:noMultiLvlLbl val="0"/>
      </c:catAx>
      <c:valAx>
        <c:axId val="17165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364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1-16T15:04:47.834" idx="1">
    <p:pos x="4620" y="2826"/>
    <p:text>merge sorting 안하고 send 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BC22-4D74-4D56-A03A-366EC60B9D92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2BF3-38FA-481D-913B-266A1043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1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8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4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0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레코드 캐시는 멀티파일이랑 </a:t>
            </a:r>
            <a:r>
              <a:rPr lang="ko-KR" altLang="en-US" dirty="0" err="1" smtClean="0"/>
              <a:t>싱글파일에서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프로그램이 실행됨에 따라 쓰이는 클래스 순서는 보라색화살표와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준수한 속도와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임의의 구간에 쓰고 읽기가 가능한 자바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RandomAccessFile</a:t>
            </a:r>
            <a:r>
              <a:rPr lang="ko-KR" altLang="en-US" dirty="0" smtClean="0"/>
              <a:t>을 씀</a:t>
            </a:r>
            <a:endParaRPr lang="en-US" altLang="ko-KR" dirty="0" smtClean="0"/>
          </a:p>
          <a:p>
            <a:r>
              <a:rPr lang="ko-KR" altLang="en-US" dirty="0" smtClean="0"/>
              <a:t>오프셋을 이용하여 읽었음</a:t>
            </a:r>
            <a:endParaRPr lang="en-US" altLang="ko-KR" dirty="0" smtClean="0"/>
          </a:p>
          <a:p>
            <a:r>
              <a:rPr lang="ko-KR" altLang="en-US" dirty="0" smtClean="0"/>
              <a:t>좀더 구체적으로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쓰인 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seek </a:t>
            </a:r>
            <a:r>
              <a:rPr lang="en-US" altLang="ko-KR" baseline="0" dirty="0" err="1" smtClean="0"/>
              <a:t>readfully</a:t>
            </a:r>
            <a:r>
              <a:rPr lang="ko-KR" altLang="en-US" baseline="0" dirty="0" smtClean="0"/>
              <a:t>정도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 자세히 설명</a:t>
            </a:r>
            <a:r>
              <a:rPr lang="en-US" altLang="ko-KR" baseline="0" dirty="0" smtClean="0"/>
              <a:t>, seek</a:t>
            </a:r>
            <a:r>
              <a:rPr lang="ko-KR" altLang="en-US" baseline="0" dirty="0" smtClean="0"/>
              <a:t>에 걸리는 오버헤드 문제 </a:t>
            </a:r>
            <a:r>
              <a:rPr lang="ko-KR" altLang="en-US" baseline="0" dirty="0" err="1" smtClean="0"/>
              <a:t>해결위해</a:t>
            </a:r>
            <a:r>
              <a:rPr lang="ko-KR" altLang="en-US" baseline="0" dirty="0" smtClean="0"/>
              <a:t> 레코드캐시사용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한파일에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쓰기때문에</a:t>
            </a:r>
            <a:r>
              <a:rPr lang="ko-KR" altLang="en-US" dirty="0" smtClean="0"/>
              <a:t> 레코드들을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형식으로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구현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하지만 쓰는 량이 엄청나기</a:t>
            </a:r>
            <a:r>
              <a:rPr lang="ko-KR" altLang="en-US" baseline="0" dirty="0" smtClean="0"/>
              <a:t> 때문에 느리다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Optimization – 1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자세히 설명해줌</a:t>
            </a:r>
            <a:r>
              <a:rPr lang="en-US" altLang="ko-KR" dirty="0" smtClean="0"/>
              <a:t>~)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좀더 구체적으로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6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2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 smtClean="0">
                <a:latin typeface="+mn-ea"/>
              </a:rPr>
              <a:t> Subclasses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68824" y="2345868"/>
            <a:ext cx="115212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85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7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MultiFile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99585" y="5213829"/>
            <a:ext cx="136815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ConstFile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4003992"/>
            <a:ext cx="223224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IBigFileWithCache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576736" y="2971443"/>
            <a:ext cx="1224136" cy="10203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85609" y="4602513"/>
            <a:ext cx="612068" cy="6238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H="1" flipV="1">
            <a:off x="2767733" y="4602513"/>
            <a:ext cx="385067" cy="5989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099881" y="2996024"/>
            <a:ext cx="942406" cy="21973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26920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PartialFile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305147" y="2953494"/>
            <a:ext cx="2100163" cy="2271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343144" y="1124744"/>
            <a:ext cx="799304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3144" y="1540116"/>
            <a:ext cx="799304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43144" y="1988598"/>
            <a:ext cx="799304" cy="2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45041" y="5224982"/>
            <a:ext cx="2070171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SingleFilePrefetch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4567933" y="2852936"/>
            <a:ext cx="4066962" cy="24397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67737" y="105273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trait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7737" y="146949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real class in use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7737" y="188626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tester class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MultiFile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7340" y="4803995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Sorter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825182" y="4475501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35313" y="4799964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File2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703155" y="447147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38219" y="4790439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File3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606061" y="4461945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8256" y="4810108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FileN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055631" y="4491686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82809" y="49494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+mn-ea"/>
              </a:rPr>
              <a:t>……</a:t>
            </a:r>
            <a:endParaRPr lang="ko-KR" altLang="en-US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SingleFile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12495" y="4886108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PartialFile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955" y="4815352"/>
            <a:ext cx="5797356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File (single)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796" y="2598195"/>
            <a:ext cx="5747539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Shuffler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2990831" y="3209371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109622" y="4454189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059530" y="4463714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058108" y="4424028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8357456" cy="2335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70751" y="375699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55431" y="3747469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40111" y="373794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4964832" y="3192283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938833" y="3175195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10023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ConstFile</a:t>
            </a:r>
            <a:r>
              <a:rPr lang="en-US" altLang="ko-KR" dirty="0" smtClean="0">
                <a:latin typeface="+mn-ea"/>
              </a:rPr>
              <a:t>  ( for test )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186476" y="4794438"/>
            <a:ext cx="2448272" cy="912629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(No File)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Numerically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1165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usage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2870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44109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2441" y="2344821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881" y="2343747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4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597" y="2352544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5924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30376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0042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29708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140" y="3390266"/>
            <a:ext cx="6598839" cy="5224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(Virtual)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from many </a:t>
            </a:r>
            <a:r>
              <a:rPr lang="en-US" altLang="ko-KR" dirty="0" err="1" smtClean="0"/>
              <a:t>MultiFiles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0548" y="2985115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280547" y="4029789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9140" y="4429131"/>
            <a:ext cx="6598839" cy="5673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Sorted </a:t>
            </a:r>
            <a:r>
              <a:rPr lang="en-US" altLang="ko-KR" dirty="0" smtClean="0">
                <a:solidFill>
                  <a:schemeClr val="bg1"/>
                </a:solidFill>
              </a:rPr>
              <a:t>Large 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1738" y="2949165"/>
            <a:ext cx="41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I/O Read for sorting 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5103" y="4366180"/>
            <a:ext cx="240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Good </a:t>
            </a:r>
          </a:p>
          <a:p>
            <a:r>
              <a:rPr lang="en-US" altLang="ko-KR" sz="2400" dirty="0" smtClean="0">
                <a:latin typeface="+mn-ea"/>
              </a:rPr>
              <a:t>File Handler!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0698" y="3996849"/>
            <a:ext cx="45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Sorting </a:t>
            </a:r>
            <a:r>
              <a:rPr lang="en-US" altLang="ko-KR" dirty="0" smtClean="0">
                <a:latin typeface="+mn-ea"/>
              </a:rPr>
              <a:t>and File </a:t>
            </a:r>
            <a:r>
              <a:rPr lang="en-US" altLang="ko-KR" dirty="0">
                <a:latin typeface="+mn-ea"/>
              </a:rPr>
              <a:t>I/O </a:t>
            </a:r>
            <a:r>
              <a:rPr lang="en-US" altLang="ko-KR" dirty="0" smtClean="0">
                <a:latin typeface="+mn-ea"/>
              </a:rPr>
              <a:t>Write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280547" y="5098987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2870" y="5512922"/>
            <a:ext cx="6598839" cy="5673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(Virtual)N </a:t>
            </a:r>
            <a:r>
              <a:rPr lang="en-US" altLang="ko-KR" dirty="0" err="1" smtClean="0"/>
              <a:t>BigFiles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from Large </a:t>
            </a:r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3871" y="5122364"/>
            <a:ext cx="36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File I/O Read for shuffling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56656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48744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40832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26815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55881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85048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11643" y="5520836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753200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Operations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76536" y="2564904"/>
            <a:ext cx="1656184" cy="7942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IBigFile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6536" y="4725144"/>
            <a:ext cx="1656184" cy="8552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IOutputFile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63971" y="2276872"/>
            <a:ext cx="1517021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MultiFile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971" y="3100524"/>
            <a:ext cx="1512168" cy="6502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63971" y="4725143"/>
            <a:ext cx="1512168" cy="8552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BigOutFile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6" idx="1"/>
          </p:cNvCxnSpPr>
          <p:nvPr/>
        </p:nvCxnSpPr>
        <p:spPr>
          <a:xfrm flipV="1">
            <a:off x="2432720" y="2600908"/>
            <a:ext cx="931251" cy="36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432720" y="2962015"/>
            <a:ext cx="931251" cy="4636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9" idx="1"/>
          </p:cNvCxnSpPr>
          <p:nvPr/>
        </p:nvCxnSpPr>
        <p:spPr>
          <a:xfrm>
            <a:off x="2432720" y="5152751"/>
            <a:ext cx="9312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63971" y="3925651"/>
            <a:ext cx="1512168" cy="618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RecordCache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526085" y="238023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multi-files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35130" y="3201295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single-files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6085" y="405018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Record cache for reading efficiency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35130" y="4863883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Records to file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30" idx="3"/>
            <a:endCxn id="6" idx="3"/>
          </p:cNvCxnSpPr>
          <p:nvPr/>
        </p:nvCxnSpPr>
        <p:spPr>
          <a:xfrm flipV="1">
            <a:off x="4876139" y="2600908"/>
            <a:ext cx="4853" cy="1633946"/>
          </a:xfrm>
          <a:prstGeom prst="curvedConnector3">
            <a:avLst>
              <a:gd name="adj1" fmla="val 481048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0" idx="3"/>
            <a:endCxn id="7" idx="3"/>
          </p:cNvCxnSpPr>
          <p:nvPr/>
        </p:nvCxnSpPr>
        <p:spPr>
          <a:xfrm flipV="1">
            <a:off x="4876139" y="3425627"/>
            <a:ext cx="12700" cy="809227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flipH="1">
            <a:off x="4901043" y="2600908"/>
            <a:ext cx="4853" cy="2551843"/>
          </a:xfrm>
          <a:prstGeom prst="curvedConnector3">
            <a:avLst>
              <a:gd name="adj1" fmla="val -47104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1"/>
            <a:endCxn id="7" idx="1"/>
          </p:cNvCxnSpPr>
          <p:nvPr/>
        </p:nvCxnSpPr>
        <p:spPr>
          <a:xfrm rot="10800000">
            <a:off x="3363971" y="3425627"/>
            <a:ext cx="12700" cy="172712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84022" y="2276872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6595" y="4796727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4140" y="3121641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File I/O</a:t>
            </a:r>
          </a:p>
          <a:p>
            <a:pPr marL="0" indent="0">
              <a:buNone/>
            </a:pPr>
            <a:endParaRPr lang="en-US" altLang="ko-KR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- </a:t>
            </a:r>
            <a:r>
              <a:rPr lang="en-US" altLang="ko-KR" sz="2000" dirty="0" err="1" smtClean="0">
                <a:latin typeface="+mn-ea"/>
              </a:rPr>
              <a:t>java.io.RandomAccessFile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>
                <a:latin typeface="+mn-ea"/>
              </a:rPr>
              <a:t>- Read : using </a:t>
            </a:r>
            <a:r>
              <a:rPr lang="en-US" altLang="ko-KR" sz="2000" dirty="0" smtClean="0">
                <a:latin typeface="+mn-ea"/>
              </a:rPr>
              <a:t>offset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-&gt;</a:t>
            </a:r>
            <a:r>
              <a:rPr lang="en-US" altLang="ko-KR" sz="1800" dirty="0" smtClean="0">
                <a:latin typeface="+mn-ea"/>
              </a:rPr>
              <a:t>seek , </a:t>
            </a:r>
            <a:r>
              <a:rPr lang="en-US" altLang="ko-KR" sz="1800" dirty="0" err="1" smtClean="0">
                <a:latin typeface="+mn-ea"/>
              </a:rPr>
              <a:t>readfully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Array[Byte])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    </a:t>
            </a:r>
            <a:r>
              <a:rPr lang="en-US" altLang="ko-KR" sz="1600" dirty="0" smtClean="0">
                <a:latin typeface="+mn-ea"/>
              </a:rPr>
              <a:t>ex) record offset = 100, key offset = 10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Write : append records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		</a:t>
            </a:r>
            <a:r>
              <a:rPr lang="en-US" altLang="ko-KR" sz="1800" dirty="0" smtClean="0">
                <a:latin typeface="+mn-ea"/>
              </a:rPr>
              <a:t>-&gt;put(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en-US" altLang="ko-KR" sz="1800" dirty="0" err="1" smtClean="0">
                <a:latin typeface="+mn-ea"/>
              </a:rPr>
              <a:t>ByteBuffer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GetRecord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04528" y="3212976"/>
            <a:ext cx="856895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File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518" y="26170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=10000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29574" y="3006244"/>
            <a:ext cx="54751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045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0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924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2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5060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19310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3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0938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n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574" y="3684762"/>
            <a:ext cx="3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and Record index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6544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58039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0632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1141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0952" y="1101662"/>
            <a:ext cx="5257800" cy="13252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RecordsNumEachBlock</a:t>
            </a:r>
            <a:r>
              <a:rPr lang="en-US" altLang="ko-KR" dirty="0" smtClean="0"/>
              <a:t> -&gt; constant 32MB</a:t>
            </a:r>
          </a:p>
          <a:p>
            <a:pPr algn="ctr"/>
            <a:r>
              <a:rPr lang="en-US" altLang="ko-KR" dirty="0" err="1" smtClean="0"/>
              <a:t>BigFile</a:t>
            </a:r>
            <a:r>
              <a:rPr lang="en-US" altLang="ko-KR" dirty="0" smtClean="0"/>
              <a:t> Index = 10000</a:t>
            </a:r>
          </a:p>
          <a:p>
            <a:pPr algn="ctr"/>
            <a:r>
              <a:rPr lang="en-US" altLang="ko-KR" dirty="0" smtClean="0"/>
              <a:t>File Index = 10000/</a:t>
            </a:r>
            <a:r>
              <a:rPr lang="en-US" altLang="ko-KR" dirty="0" err="1" smtClean="0"/>
              <a:t>RecordsNumEachBlock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Record Index = 10000%RecordsNumEachBlock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528" y="481174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has 3000 Records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4528" y="5327261"/>
            <a:ext cx="3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= 10000/3000 = 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5675843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Record Index = 10000%3000 = 1000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728864" y="3654316"/>
            <a:ext cx="72008" cy="4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9970" y="37123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4" grpId="0"/>
      <p:bldP spid="25" grpId="0"/>
      <p:bldP spid="2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Performance</a:t>
            </a:r>
          </a:p>
          <a:p>
            <a:pPr lvl="1"/>
            <a:r>
              <a:rPr lang="en-US" altLang="ko-KR" dirty="0" smtClean="0">
                <a:latin typeface="+mn-ea"/>
              </a:rPr>
              <a:t>Network I/O   &gt;    File I/O     &gt;&gt;   CPU Time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We aim at minimizing File &amp; Networks I/O</a:t>
            </a:r>
          </a:p>
        </p:txBody>
      </p:sp>
    </p:spTree>
    <p:extLst>
      <p:ext uri="{BB962C8B-B14F-4D97-AF65-F5344CB8AC3E}">
        <p14:creationId xmlns:p14="http://schemas.microsoft.com/office/powerpoint/2010/main" val="2815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33489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6041" y="1435104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Sorter – Primitive Approach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00436" y="2802632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00462" y="278092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18819" y="278092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2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37176" y="278092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3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84784" y="3962164"/>
            <a:ext cx="1676723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Block 0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4810" y="3940460"/>
            <a:ext cx="1676723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03167" y="3940460"/>
            <a:ext cx="1676723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2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21524" y="3940460"/>
            <a:ext cx="1676723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3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11326" y="324898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711526" y="324898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11726" y="324898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311926" y="324898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5457" y="32997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462" y="32997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3741" y="32997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3940" y="33287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6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5191099" y="3329980"/>
            <a:ext cx="3168352" cy="31655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712640" y="3321226"/>
            <a:ext cx="3168352" cy="31655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6041" y="1435104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Sorter – Sorting more than one file 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12291" y="2307344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12317" y="2285640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30674" y="2285640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2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9031" y="2285640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3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11919" y="4389306"/>
            <a:ext cx="3543870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Block 0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0302" y="4367602"/>
            <a:ext cx="3493517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356514" y="370508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833711" y="3637779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645" y="375589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5725" y="37175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01340" y="3159957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329532" y="3159957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57724" y="3159957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85916" y="3159957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06041" y="228564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Raw File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759" y="313656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BigFile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Sorter – Multithreading with future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703649"/>
            <a:ext cx="7065396" cy="1224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487" y="1739215"/>
            <a:ext cx="625671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Each single file object represents the set files in each disk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936776" y="2119726"/>
            <a:ext cx="180020" cy="53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71904" y="4338221"/>
            <a:ext cx="326704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Split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into several task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113240" y="2996952"/>
            <a:ext cx="1520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8633792" y="2996952"/>
            <a:ext cx="228" cy="11349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371904" y="3284984"/>
            <a:ext cx="2085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457056" y="3283006"/>
            <a:ext cx="0" cy="10552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38952" y="3927785"/>
            <a:ext cx="326704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Split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into several task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7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Sorter – Multithreading with future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703649"/>
            <a:ext cx="7065396" cy="1224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4928" y="1684382"/>
            <a:ext cx="171444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Returns Future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034028" y="2075718"/>
            <a:ext cx="36004" cy="58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2784" y="5231371"/>
            <a:ext cx="353090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Do not wait the sorting process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3927785"/>
            <a:ext cx="5042014" cy="250906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 flipH="1" flipV="1">
            <a:off x="2866308" y="3694850"/>
            <a:ext cx="68928" cy="151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ea"/>
              </a:rPr>
              <a:t>Optimization 1 (Append Record)</a:t>
            </a:r>
          </a:p>
          <a:p>
            <a:pPr lvl="1"/>
            <a:r>
              <a:rPr lang="en-US" altLang="ko-KR" sz="2000" dirty="0" smtClean="0">
                <a:latin typeface="+mn-ea"/>
              </a:rPr>
              <a:t>Memory Mapped File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j-lt"/>
              </a:rPr>
              <a:t>    </a:t>
            </a:r>
            <a:r>
              <a:rPr lang="en-US" altLang="ko-KR" sz="1800" dirty="0" err="1" smtClean="0">
                <a:latin typeface="+mj-lt"/>
              </a:rPr>
              <a:t>MappedByteBuffer</a:t>
            </a:r>
            <a:endParaRPr lang="en-US" altLang="ko-KR" sz="1800" dirty="0" smtClean="0">
              <a:latin typeface="+mj-lt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61094" y="3140968"/>
            <a:ext cx="204123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Region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00872" y="3140968"/>
            <a:ext cx="204758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 Region</a:t>
            </a: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6302194" y="3814465"/>
            <a:ext cx="905163" cy="36021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72571" y="3168134"/>
            <a:ext cx="15459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Direct </a:t>
            </a:r>
          </a:p>
          <a:p>
            <a:pPr algn="ctr"/>
            <a:r>
              <a:rPr lang="en-US" altLang="ko-KR" dirty="0" smtClean="0"/>
              <a:t>Byte Buffer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1" y="4513720"/>
            <a:ext cx="2943225" cy="7334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5359859"/>
            <a:ext cx="5953125" cy="190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1 (Append Record)</a:t>
            </a:r>
          </a:p>
          <a:p>
            <a:pPr lvl="1"/>
            <a:r>
              <a:rPr lang="en-US" altLang="ko-KR" sz="2000" dirty="0" smtClean="0">
                <a:latin typeface="+mn-ea"/>
              </a:rPr>
              <a:t>Append Accumulating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6696" y="2924944"/>
            <a:ext cx="2124364" cy="2475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4826" y="550048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Queue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59858" y="5022682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859" y="4291906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3931" y="4657457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7004" y="3049249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56022" y="3880519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56019" y="3708421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56019" y="3531774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823896" y="3908228"/>
            <a:ext cx="1348509" cy="47409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63673" y="292494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If (queue is full </a:t>
            </a:r>
          </a:p>
          <a:p>
            <a:pPr algn="ctr"/>
            <a:r>
              <a:rPr lang="en-US" altLang="ko-KR" dirty="0" smtClean="0"/>
              <a:t>Or </a:t>
            </a:r>
          </a:p>
          <a:p>
            <a:pPr algn="ctr"/>
            <a:r>
              <a:rPr lang="en-US" altLang="ko-KR" dirty="0" smtClean="0"/>
              <a:t>Close File)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809714" y="2924944"/>
            <a:ext cx="2050237" cy="24039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66970" y="54438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</a:rPr>
              <a:t>Optimization 2 </a:t>
            </a:r>
            <a:r>
              <a:rPr lang="en-US" altLang="ko-KR" sz="2800" dirty="0" smtClean="0">
                <a:latin typeface="+mn-ea"/>
              </a:rPr>
              <a:t>(Read Record)</a:t>
            </a:r>
            <a:endParaRPr lang="en-US" altLang="ko-KR" sz="28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Record Cache ( to </a:t>
            </a:r>
            <a:r>
              <a:rPr lang="en-US" altLang="ko-KR" sz="2000" dirty="0" smtClean="0">
                <a:latin typeface="+mn-ea"/>
              </a:rPr>
              <a:t>avoid frequent disk </a:t>
            </a:r>
            <a:r>
              <a:rPr lang="en-US" altLang="ko-KR" sz="2000" dirty="0">
                <a:latin typeface="+mn-ea"/>
              </a:rPr>
              <a:t>seek 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endParaRPr lang="en-US" altLang="ko-KR" sz="2400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0512" y="2852936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0512" y="4433270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053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2383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4417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349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281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721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1450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67893" y="2846237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99247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1619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13648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00914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187758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210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1876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1542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60512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617" y="3515127"/>
            <a:ext cx="3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805334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023835" y="3295525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423454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87906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37572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87238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566888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524735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5334" y="5158551"/>
            <a:ext cx="461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 cache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1645" y="4463257"/>
            <a:ext cx="33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5468" y="4450704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8185" y="2883082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Each block = record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66457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830909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980575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130241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87027" y="3295525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15" y="2924074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820" y="5004662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577" y="4490727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2964" y="2859458"/>
            <a:ext cx="2430445" cy="420549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12295" y="3219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Cache Entry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876066" y="3726275"/>
            <a:ext cx="252378" cy="36004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42" grpId="0"/>
      <p:bldP spid="43" grpId="0" animBg="1"/>
      <p:bldP spid="44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>
                <a:latin typeface="+mn-ea"/>
              </a:rPr>
              <a:t>2 (Read Record) 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Record Cache ( to avoid too much disk seek )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5729109"/>
              </p:ext>
            </p:extLst>
          </p:nvPr>
        </p:nvGraphicFramePr>
        <p:xfrm>
          <a:off x="4016896" y="2636912"/>
          <a:ext cx="6177136" cy="368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0952" y="339219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2,467,919 Times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476303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706,681 Times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9304" y="3699973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21.71 sec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1306" y="432431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12.39 sec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7037"/>
              </p:ext>
            </p:extLst>
          </p:nvPr>
        </p:nvGraphicFramePr>
        <p:xfrm>
          <a:off x="657477" y="3853861"/>
          <a:ext cx="3744416" cy="155481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8481"/>
                <a:gridCol w="1307796"/>
                <a:gridCol w="1248139"/>
              </a:tblGrid>
              <a:tr h="3707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 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I/O count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2,457,919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706,681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bytes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238MB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243MB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Merge Time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21.751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12.393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interface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2893" y="1772816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Partitions                                       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myIp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37176" y="1772816"/>
            <a:ext cx="0" cy="43589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73280" y="1772816"/>
            <a:ext cx="0" cy="43589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 rot="5400000">
            <a:off x="3245149" y="-439092"/>
            <a:ext cx="576064" cy="600799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92760" y="28529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Server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오른쪽 중괄호 33"/>
          <p:cNvSpPr/>
          <p:nvPr/>
        </p:nvSpPr>
        <p:spPr>
          <a:xfrm rot="5400000">
            <a:off x="8227781" y="1522369"/>
            <a:ext cx="576064" cy="208506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903745" y="2852936"/>
            <a:ext cx="129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Client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93428"/>
          <a:stretch/>
        </p:blipFill>
        <p:spPr>
          <a:xfrm>
            <a:off x="128464" y="3356993"/>
            <a:ext cx="4856014" cy="144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92253"/>
          <a:stretch/>
        </p:blipFill>
        <p:spPr>
          <a:xfrm>
            <a:off x="5385048" y="3366147"/>
            <a:ext cx="4358540" cy="134861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712640" y="3677187"/>
            <a:ext cx="5328592" cy="2272093"/>
            <a:chOff x="1712640" y="3677187"/>
            <a:chExt cx="5328592" cy="2272093"/>
          </a:xfrm>
        </p:grpSpPr>
        <p:sp>
          <p:nvSpPr>
            <p:cNvPr id="11" name="타원 10"/>
            <p:cNvSpPr/>
            <p:nvPr/>
          </p:nvSpPr>
          <p:spPr>
            <a:xfrm>
              <a:off x="1712640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980892" y="3677187"/>
              <a:ext cx="648072" cy="6480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393160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11" idx="7"/>
              <a:endCxn id="44" idx="3"/>
            </p:cNvCxnSpPr>
            <p:nvPr/>
          </p:nvCxnSpPr>
          <p:spPr>
            <a:xfrm flipV="1">
              <a:off x="2265804" y="4230351"/>
              <a:ext cx="1809996" cy="116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6"/>
              <a:endCxn id="45" idx="2"/>
            </p:cNvCxnSpPr>
            <p:nvPr/>
          </p:nvCxnSpPr>
          <p:spPr>
            <a:xfrm>
              <a:off x="2360712" y="5625244"/>
              <a:ext cx="403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5"/>
              <a:endCxn id="45" idx="1"/>
            </p:cNvCxnSpPr>
            <p:nvPr/>
          </p:nvCxnSpPr>
          <p:spPr>
            <a:xfrm>
              <a:off x="4534056" y="4230351"/>
              <a:ext cx="1954012" cy="116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2000672" y="4002975"/>
            <a:ext cx="792088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08584" y="4001223"/>
            <a:ext cx="792088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6496" y="4001223"/>
            <a:ext cx="792088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4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interface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04672" y="2708920"/>
            <a:ext cx="1920644" cy="4358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ShuffleSocket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0" y="3789040"/>
            <a:ext cx="1920644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SlaveServerSock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4284" y="3789040"/>
            <a:ext cx="1920644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SlaveClientSock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2492896"/>
            <a:ext cx="5434184" cy="2252593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27" idx="2"/>
            <a:endCxn id="12" idx="0"/>
          </p:cNvCxnSpPr>
          <p:nvPr/>
        </p:nvCxnSpPr>
        <p:spPr>
          <a:xfrm flipH="1">
            <a:off x="968342" y="3144810"/>
            <a:ext cx="1196652" cy="64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7" idx="2"/>
            <a:endCxn id="13" idx="0"/>
          </p:cNvCxnSpPr>
          <p:nvPr/>
        </p:nvCxnSpPr>
        <p:spPr>
          <a:xfrm>
            <a:off x="2164994" y="3144810"/>
            <a:ext cx="1179612" cy="64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516541" y="1659272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16567" y="163756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34924" y="163756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2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53281" y="1637568"/>
            <a:ext cx="1676723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Unsorted Block 3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8013" y="2932057"/>
            <a:ext cx="3543870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Block 0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06396" y="2910353"/>
            <a:ext cx="3493517" cy="36004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1947" y="229101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Step 1 : Sort</a:t>
            </a:r>
            <a:endParaRPr lang="ko-KR" altLang="en-US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49420" y="4183138"/>
            <a:ext cx="3543870" cy="36004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Block 0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67803" y="4161434"/>
            <a:ext cx="3493517" cy="36004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</a:t>
            </a:r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10826" y="5434219"/>
            <a:ext cx="7150493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sorted Block 0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64568" y="353308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Step 2 : Shuffle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303" y="477516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Step 3 : Merge</a:t>
            </a:r>
            <a:endParaRPr lang="ko-KR" altLang="en-US" dirty="0">
              <a:latin typeface="+mn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562365" y="2242206"/>
            <a:ext cx="93903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>
            <a:off x="4523772" y="3551110"/>
            <a:ext cx="939036" cy="3693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4516554" y="4802191"/>
            <a:ext cx="939036" cy="3693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4567830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Network protocol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92560" y="2708920"/>
            <a:ext cx="7848872" cy="936104"/>
            <a:chOff x="992560" y="2708920"/>
            <a:chExt cx="7848872" cy="936104"/>
          </a:xfrm>
        </p:grpSpPr>
        <p:sp>
          <p:nvSpPr>
            <p:cNvPr id="4" name="직사각형 3"/>
            <p:cNvSpPr/>
            <p:nvPr/>
          </p:nvSpPr>
          <p:spPr>
            <a:xfrm>
              <a:off x="992560" y="2708920"/>
              <a:ext cx="720080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Total size</a:t>
              </a:r>
              <a:endParaRPr lang="ko-KR" altLang="en-US" sz="1400" dirty="0">
                <a:latin typeface="+mn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83023" y="2708920"/>
              <a:ext cx="2405882" cy="936104"/>
              <a:chOff x="1683023" y="2708920"/>
              <a:chExt cx="2405882" cy="9361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059286" y="2708920"/>
              <a:ext cx="2405882" cy="936104"/>
              <a:chOff x="1683023" y="2708920"/>
              <a:chExt cx="2405882" cy="93610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435550" y="2708920"/>
              <a:ext cx="2405882" cy="936104"/>
              <a:chOff x="1683023" y="2708920"/>
              <a:chExt cx="2405882" cy="93610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24621" y="2708920"/>
                <a:ext cx="360040" cy="9361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02297" y="2708920"/>
                <a:ext cx="1986608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atin typeface="+mn-ea"/>
                  </a:rPr>
                  <a:t>SortedData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83023" y="2708920"/>
                <a:ext cx="461665" cy="8640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+mn-ea"/>
                  </a:rPr>
                  <a:t>size</a:t>
                </a:r>
                <a:endParaRPr lang="ko-KR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6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5" y="1171289"/>
            <a:ext cx="8024215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Asynchronous </a:t>
            </a:r>
            <a:r>
              <a:rPr lang="en-US" altLang="ko-KR" sz="2800" dirty="0" err="1" smtClean="0">
                <a:latin typeface="+mn-ea"/>
              </a:rPr>
              <a:t>recieve</a:t>
            </a:r>
            <a:r>
              <a:rPr lang="en-US" altLang="ko-KR" sz="2800" dirty="0" smtClean="0">
                <a:latin typeface="+mn-ea"/>
              </a:rPr>
              <a:t> with natty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1869317"/>
            <a:ext cx="3614720" cy="41404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568624" y="4221088"/>
            <a:ext cx="24482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68624" y="4365104"/>
            <a:ext cx="19442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109964" y="2060848"/>
            <a:ext cx="409587" cy="492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Total size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26366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741191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274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8002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827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4426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29638" y="2060848"/>
            <a:ext cx="204793" cy="49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444463" y="2060848"/>
            <a:ext cx="1129997" cy="49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SortedData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62578" y="2060848"/>
            <a:ext cx="190822" cy="45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size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97016" y="2060848"/>
            <a:ext cx="4477444" cy="492582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97016" y="3368946"/>
            <a:ext cx="4477444" cy="468674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Vector[Record]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016" y="4629894"/>
            <a:ext cx="4477444" cy="468674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BigOutputFile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2" idx="2"/>
            <a:endCxn id="42" idx="0"/>
          </p:cNvCxnSpPr>
          <p:nvPr/>
        </p:nvCxnSpPr>
        <p:spPr>
          <a:xfrm>
            <a:off x="7335738" y="2553430"/>
            <a:ext cx="0" cy="81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335738" y="3837620"/>
            <a:ext cx="0" cy="81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9886" y="2780928"/>
            <a:ext cx="340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Buf2VectorRecordDecode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9886" y="4056306"/>
            <a:ext cx="340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n-ea"/>
              </a:rPr>
              <a:t>ServerHandler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636912"/>
            <a:ext cx="6134100" cy="21621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186" y="1171289"/>
            <a:ext cx="6944094" cy="69078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Asynchronous send data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1995314"/>
            <a:ext cx="6829425" cy="209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0632" y="1990262"/>
            <a:ext cx="2088232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992560" y="3193987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62174" y="3720663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45790" y="5013176"/>
            <a:ext cx="6566148" cy="1023939"/>
            <a:chOff x="1582615" y="4630444"/>
            <a:chExt cx="8763009" cy="1239963"/>
          </a:xfrm>
        </p:grpSpPr>
        <p:sp>
          <p:nvSpPr>
            <p:cNvPr id="32" name="직사각형 31"/>
            <p:cNvSpPr/>
            <p:nvPr/>
          </p:nvSpPr>
          <p:spPr>
            <a:xfrm>
              <a:off x="1582615" y="5011609"/>
              <a:ext cx="3478247" cy="146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61653" y="5348675"/>
              <a:ext cx="3746270" cy="1465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19655" y="5017471"/>
              <a:ext cx="2625969" cy="1465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2394749" y="4630444"/>
              <a:ext cx="1675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sort/partition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49" name="TextBox 16"/>
            <p:cNvSpPr txBox="1"/>
            <p:nvPr/>
          </p:nvSpPr>
          <p:spPr>
            <a:xfrm>
              <a:off x="5060863" y="4996873"/>
              <a:ext cx="93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shuffle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8563888" y="4653890"/>
              <a:ext cx="885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merge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1" name="TextBox 18"/>
            <p:cNvSpPr txBox="1"/>
            <p:nvPr/>
          </p:nvSpPr>
          <p:spPr>
            <a:xfrm>
              <a:off x="2019610" y="518153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network idle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52" name="TextBox 19"/>
            <p:cNvSpPr txBox="1"/>
            <p:nvPr/>
          </p:nvSpPr>
          <p:spPr>
            <a:xfrm>
              <a:off x="4746162" y="5501075"/>
              <a:ext cx="168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b="1" dirty="0" smtClean="0">
                  <a:latin typeface="+mn-lt"/>
                </a:rPr>
                <a:t>network busy</a:t>
              </a:r>
              <a:endParaRPr lang="ko-KR" altLang="en-US" b="1" dirty="0"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97216" y="3136147"/>
            <a:ext cx="293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After one </a:t>
            </a:r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sort, directly send without wait all </a:t>
            </a:r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sort process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0512" y="1073228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Initial Issue Assignment</a:t>
            </a:r>
            <a:endParaRPr lang="ko-KR" altLang="en-US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6616" y="1700808"/>
            <a:ext cx="6833245" cy="4439141"/>
            <a:chOff x="1712640" y="2258603"/>
            <a:chExt cx="6833245" cy="443914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533" t="16980" b="43154"/>
            <a:stretch/>
          </p:blipFill>
          <p:spPr>
            <a:xfrm>
              <a:off x="1712640" y="2258603"/>
              <a:ext cx="6833245" cy="3888432"/>
            </a:xfrm>
            <a:prstGeom prst="rect">
              <a:avLst/>
            </a:prstGeom>
          </p:spPr>
        </p:pic>
        <p:pic>
          <p:nvPicPr>
            <p:cNvPr id="4" name="그림 3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66"/>
            <a:stretch/>
          </p:blipFill>
          <p:spPr>
            <a:xfrm>
              <a:off x="1712641" y="6126164"/>
              <a:ext cx="6048672" cy="571580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58"/>
            <a:stretch/>
          </p:blipFill>
          <p:spPr>
            <a:xfrm>
              <a:off x="5313040" y="6115729"/>
              <a:ext cx="2908164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50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0512" y="1073228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Initial Issue Assignment</a:t>
            </a:r>
            <a:endParaRPr lang="ko-KR" altLang="en-US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6616" y="1700808"/>
            <a:ext cx="6833245" cy="4439141"/>
            <a:chOff x="1712640" y="2258603"/>
            <a:chExt cx="6833245" cy="443914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533" t="16980" b="43154"/>
            <a:stretch/>
          </p:blipFill>
          <p:spPr>
            <a:xfrm>
              <a:off x="1712640" y="2258603"/>
              <a:ext cx="6833245" cy="3888432"/>
            </a:xfrm>
            <a:prstGeom prst="rect">
              <a:avLst/>
            </a:prstGeom>
          </p:spPr>
        </p:pic>
        <p:pic>
          <p:nvPicPr>
            <p:cNvPr id="4" name="그림 3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66"/>
            <a:stretch/>
          </p:blipFill>
          <p:spPr>
            <a:xfrm>
              <a:off x="1712641" y="6126164"/>
              <a:ext cx="6048672" cy="571580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58"/>
            <a:stretch/>
          </p:blipFill>
          <p:spPr>
            <a:xfrm>
              <a:off x="5313040" y="6115729"/>
              <a:ext cx="2908164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49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980728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Additional Issue Tracking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74" t="25906" r="1717" b="934"/>
          <a:stretch/>
        </p:blipFill>
        <p:spPr>
          <a:xfrm>
            <a:off x="1136576" y="1700808"/>
            <a:ext cx="6905972" cy="47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3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We need to do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Read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Shuffle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3</a:t>
            </a:r>
          </a:p>
          <a:p>
            <a:pPr lvl="1"/>
            <a:r>
              <a:rPr lang="en-US" altLang="ko-KR" sz="2000" dirty="0" smtClean="0">
                <a:latin typeface="+mn-ea"/>
              </a:rPr>
              <a:t>N-Way Merge sort is slow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9260" y="2856304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260" y="343450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69260" y="400873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69260" y="458296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69260" y="515719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4528" y="4243392"/>
            <a:ext cx="1512168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Merged Run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3296" y="2784296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5284" y="3362494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01308" y="3970662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09320" y="45109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91969" y="51232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005" y="5805264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Pointer</a:t>
            </a:r>
            <a:endParaRPr lang="ko-KR" altLang="en-US" dirty="0"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09320" y="558924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16696" y="4243392"/>
            <a:ext cx="144016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60712" y="4247540"/>
            <a:ext cx="144016" cy="2996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33907" y="2773089"/>
            <a:ext cx="288032" cy="2791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799147" y="4224213"/>
            <a:ext cx="1453115" cy="18326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932040" y="300032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988786" y="355814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953000" y="4169896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32039" y="471676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986886" y="527458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55837" y="387629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select min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3050" y="558924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of min values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1124744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Project Architecture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848" y="3650914"/>
            <a:ext cx="352839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0992" y="1978297"/>
            <a:ext cx="2232248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6736" y="1978297"/>
            <a:ext cx="2016224" cy="1152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6736" y="365091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4848" y="5245631"/>
            <a:ext cx="3528392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 Library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3120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16896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80792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13040" y="4670380"/>
            <a:ext cx="0" cy="5204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8784" y="4659025"/>
            <a:ext cx="0" cy="5204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56656" y="3418457"/>
            <a:ext cx="165618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12840" y="4930625"/>
            <a:ext cx="589106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69024" y="6237312"/>
            <a:ext cx="381642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12840" y="3418457"/>
            <a:ext cx="0" cy="151216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262" y="441452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Application Code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1888" y="4994848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Library Code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736" y="5259818"/>
            <a:ext cx="864096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network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1124744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Basic Role Assignment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848" y="3650914"/>
            <a:ext cx="352839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0992" y="1978297"/>
            <a:ext cx="2232248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6736" y="1978297"/>
            <a:ext cx="2016224" cy="1152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6736" y="365091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4848" y="5245631"/>
            <a:ext cx="3528392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 Library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3120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16896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80792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13040" y="4670380"/>
            <a:ext cx="0" cy="5204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8784" y="4659025"/>
            <a:ext cx="0" cy="5204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56656" y="3418457"/>
            <a:ext cx="165618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12840" y="4930625"/>
            <a:ext cx="589106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69024" y="6237312"/>
            <a:ext cx="381642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12840" y="3418457"/>
            <a:ext cx="0" cy="151216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262" y="441452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Application Code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1888" y="4994848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Library Code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736" y="5259818"/>
            <a:ext cx="864096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network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642661" y="1366949"/>
            <a:ext cx="3303543" cy="2354364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228507" y="1510213"/>
            <a:ext cx="3303543" cy="2354364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390289" y="3333789"/>
            <a:ext cx="3987846" cy="1770867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               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83262" y="366805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김범석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1215" y="231806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박소연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09728" y="194873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610800"/>
            <a:ext cx="733802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BigFile</a:t>
            </a:r>
            <a:r>
              <a:rPr lang="en-US" altLang="ko-KR" sz="2800" dirty="0" smtClean="0">
                <a:latin typeface="+mn-ea"/>
              </a:rPr>
              <a:t>?</a:t>
            </a:r>
          </a:p>
          <a:p>
            <a:pPr lvl="1"/>
            <a:r>
              <a:rPr lang="en-US" altLang="ko-KR" sz="2400" dirty="0" smtClean="0">
                <a:latin typeface="+mn-ea"/>
              </a:rPr>
              <a:t>Handle to file</a:t>
            </a:r>
          </a:p>
          <a:p>
            <a:pPr lvl="1"/>
            <a:r>
              <a:rPr lang="en-US" altLang="ko-KR" sz="2400" dirty="0" smtClean="0">
                <a:latin typeface="+mn-ea"/>
              </a:rPr>
              <a:t>Delegate pattern</a:t>
            </a:r>
          </a:p>
          <a:p>
            <a:pPr lvl="2"/>
            <a:r>
              <a:rPr lang="en-US" altLang="ko-KR" sz="2000" dirty="0" smtClean="0">
                <a:latin typeface="+mn-ea"/>
              </a:rPr>
              <a:t>Give all file related issue to other class</a:t>
            </a:r>
          </a:p>
          <a:p>
            <a:pPr lvl="2"/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class handles all file I/O related issue</a:t>
            </a:r>
          </a:p>
          <a:p>
            <a:pPr lvl="3"/>
            <a:r>
              <a:rPr lang="en-US" altLang="ko-KR" sz="1800" dirty="0" smtClean="0">
                <a:latin typeface="+mn-ea"/>
              </a:rPr>
              <a:t>Network/Sorting Component does not handle </a:t>
            </a:r>
            <a:r>
              <a:rPr lang="en-US" altLang="ko-KR" sz="1800" dirty="0" smtClean="0">
                <a:latin typeface="+mn-ea"/>
              </a:rPr>
              <a:t>I/O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29264" y="1610800"/>
            <a:ext cx="2016224" cy="1440159"/>
            <a:chOff x="1568624" y="2509922"/>
            <a:chExt cx="1440160" cy="1613200"/>
          </a:xfrm>
        </p:grpSpPr>
        <p:sp>
          <p:nvSpPr>
            <p:cNvPr id="4" name="직사각형 3"/>
            <p:cNvSpPr/>
            <p:nvPr/>
          </p:nvSpPr>
          <p:spPr>
            <a:xfrm>
              <a:off x="1568624" y="2509922"/>
              <a:ext cx="1440160" cy="1613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getRecord</a:t>
              </a:r>
              <a:r>
                <a:rPr lang="en-US" altLang="ko-KR" sz="1100" dirty="0" smtClean="0"/>
                <a:t>() : Record</a:t>
              </a:r>
            </a:p>
            <a:p>
              <a:pPr algn="ctr"/>
              <a:r>
                <a:rPr lang="en-US" altLang="ko-KR" sz="1100" dirty="0" err="1" smtClean="0"/>
                <a:t>getRecords</a:t>
              </a:r>
              <a:r>
                <a:rPr lang="en-US" altLang="ko-KR" sz="1100" dirty="0" smtClean="0"/>
                <a:t>() : Vector[Record]</a:t>
              </a:r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numOfRecords</a:t>
              </a:r>
              <a:r>
                <a:rPr lang="en-US" altLang="ko-KR" sz="1100" dirty="0" smtClean="0"/>
                <a:t> : </a:t>
              </a:r>
              <a:r>
                <a:rPr lang="en-US" altLang="ko-KR" sz="1100" dirty="0" err="1" smtClean="0"/>
                <a:t>Int</a:t>
              </a:r>
              <a:endParaRPr lang="en-US" altLang="ko-KR" sz="11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8624" y="2509924"/>
              <a:ext cx="1440160" cy="463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IBigFile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610800"/>
            <a:ext cx="733802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BigFile</a:t>
            </a:r>
            <a:r>
              <a:rPr lang="en-US" altLang="ko-KR" sz="2800" dirty="0" smtClean="0">
                <a:latin typeface="+mn-ea"/>
              </a:rPr>
              <a:t>?</a:t>
            </a:r>
          </a:p>
          <a:p>
            <a:pPr lvl="1"/>
            <a:r>
              <a:rPr lang="en-US" altLang="ko-KR" sz="2400" dirty="0" smtClean="0">
                <a:latin typeface="+mn-ea"/>
              </a:rPr>
              <a:t>Cons </a:t>
            </a:r>
          </a:p>
          <a:p>
            <a:pPr lvl="2"/>
            <a:r>
              <a:rPr lang="en-US" altLang="ko-KR" sz="2000" dirty="0" smtClean="0">
                <a:latin typeface="+mn-ea"/>
              </a:rPr>
              <a:t>Don’t need to care about file path &amp; name</a:t>
            </a:r>
          </a:p>
          <a:p>
            <a:pPr lvl="2"/>
            <a:r>
              <a:rPr lang="en-US" altLang="ko-KR" sz="2000" dirty="0" smtClean="0">
                <a:latin typeface="+mn-ea"/>
              </a:rPr>
              <a:t>Easy to switch </a:t>
            </a:r>
            <a:r>
              <a:rPr lang="en-US" altLang="ko-KR" sz="2000" dirty="0" smtClean="0">
                <a:latin typeface="+mn-ea"/>
              </a:rPr>
              <a:t>implementation</a:t>
            </a:r>
          </a:p>
          <a:p>
            <a:pPr lvl="3"/>
            <a:r>
              <a:rPr lang="en-US" altLang="ko-KR" sz="1600" dirty="0" smtClean="0">
                <a:latin typeface="+mn-ea"/>
              </a:rPr>
              <a:t>Make several alternate designs</a:t>
            </a:r>
          </a:p>
          <a:p>
            <a:pPr lvl="3"/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2000" dirty="0" smtClean="0">
                <a:latin typeface="+mn-ea"/>
              </a:rPr>
              <a:t>Can test even before </a:t>
            </a:r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is </a:t>
            </a:r>
            <a:r>
              <a:rPr lang="en-US" altLang="ko-KR" sz="2000" dirty="0" smtClean="0">
                <a:latin typeface="+mn-ea"/>
              </a:rPr>
              <a:t>implemented</a:t>
            </a:r>
          </a:p>
          <a:p>
            <a:pPr lvl="3"/>
            <a:r>
              <a:rPr lang="en-US" altLang="ko-KR" sz="1600" dirty="0" smtClean="0">
                <a:latin typeface="+mn-ea"/>
              </a:rPr>
              <a:t>Use </a:t>
            </a:r>
            <a:r>
              <a:rPr lang="en-US" altLang="ko-KR" sz="1600" dirty="0" err="1" smtClean="0">
                <a:latin typeface="+mn-ea"/>
              </a:rPr>
              <a:t>ConstFile</a:t>
            </a:r>
            <a:r>
              <a:rPr lang="en-US" altLang="ko-KR" sz="1600" dirty="0" smtClean="0">
                <a:latin typeface="+mn-ea"/>
              </a:rPr>
              <a:t> / </a:t>
            </a:r>
            <a:r>
              <a:rPr lang="en-US" altLang="ko-KR" sz="1600" dirty="0" err="1" smtClean="0">
                <a:latin typeface="+mn-ea"/>
              </a:rPr>
              <a:t>NullOutputFile</a:t>
            </a:r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2000" dirty="0" smtClean="0">
              <a:latin typeface="+mn-ea"/>
            </a:endParaRPr>
          </a:p>
          <a:p>
            <a:pPr lvl="2"/>
            <a:r>
              <a:rPr lang="en-US" altLang="ko-KR" sz="2000" dirty="0" smtClean="0">
                <a:latin typeface="+mn-ea"/>
              </a:rPr>
              <a:t>Can </a:t>
            </a:r>
            <a:r>
              <a:rPr lang="en-US" altLang="ko-KR" sz="2000" dirty="0" smtClean="0">
                <a:latin typeface="+mn-ea"/>
              </a:rPr>
              <a:t>be used with ‘Future‘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0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986</Words>
  <Application>Microsoft Office PowerPoint</Application>
  <PresentationFormat>A4 용지(210x297mm)</PresentationFormat>
  <Paragraphs>369</Paragraphs>
  <Slides>40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a장미다방</vt:lpstr>
      <vt:lpstr>Arial</vt:lpstr>
      <vt:lpstr>굴림</vt:lpstr>
      <vt:lpstr>1훈점보맘보 B</vt:lpstr>
      <vt:lpstr>a옛날목욕탕B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김영우</cp:lastModifiedBy>
  <cp:revision>138</cp:revision>
  <dcterms:created xsi:type="dcterms:W3CDTF">2014-05-26T01:17:25Z</dcterms:created>
  <dcterms:modified xsi:type="dcterms:W3CDTF">2015-11-16T10:42:09Z</dcterms:modified>
</cp:coreProperties>
</file>