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61" r:id="rId4"/>
    <p:sldId id="259" r:id="rId5"/>
    <p:sldId id="258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69" r:id="rId15"/>
    <p:sldId id="273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6BB37-E836-4444-B913-815AEE5C4F0D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54707-004F-448E-B26A-B3B96AF44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916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这是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YOLOv4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原论文中的总结内容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,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原文中提到一些目标检测模型，这里做了适量扩充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4BE6A4-C14D-4B4C-A386-FCE99440EF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2276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354B1-47F3-42E8-AF8E-86FA5CD8D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BAF67D-FABF-4E04-8D51-30DCF52F5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3DD7CD-9749-4849-9484-69017664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E5C2-9DC3-4A28-B8CC-5C82C849EBC0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04EA27-6EA0-4C7C-B13B-044637C9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22EE21-CAD4-4849-AFF6-FBAC2E0B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3D0B-2DE6-4219-AA79-9EC88A6E4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02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B754E-1853-4B31-8663-E22779CB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697B6D-07FB-4ED3-9E70-6137F1B57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D3A5C4-89F8-4C08-8573-8129BF66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E5C2-9DC3-4A28-B8CC-5C82C849EBC0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17A3BD-92FF-4BD9-961B-A59DB23A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98490-2F56-48A4-B074-F8EADC37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3D0B-2DE6-4219-AA79-9EC88A6E4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07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017D24-79D6-44FF-816C-FBACB564D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96CDCB-25BE-4497-8B1A-FB0BAF195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FD79F-2951-443B-A5D2-2C1C8329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E5C2-9DC3-4A28-B8CC-5C82C849EBC0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8D711-9EF3-4E7D-8A4A-097F4CB5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4F1774-CBDF-4029-BFE2-866E9ADB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3D0B-2DE6-4219-AA79-9EC88A6E4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23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5A2F5-29D6-4B05-91EF-0A29D54A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D3944-D078-4CB9-B1B3-E7E075C8F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8D02F-12E9-4D47-8150-9E29A2D77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E5C2-9DC3-4A28-B8CC-5C82C849EBC0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6F218-9F19-4E2C-B126-292CD387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01BC95-FEDD-4698-A1B3-2CEB81EC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3D0B-2DE6-4219-AA79-9EC88A6E4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49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1EFC0-CD18-418E-A7F3-259D4B7BF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CC9CD7-B33A-4D52-80EC-3A2C91675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C60801-C52D-4BB4-BA2D-6323BC156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E5C2-9DC3-4A28-B8CC-5C82C849EBC0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FB79C1-569B-4C93-B17B-AAA4DC7E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C41C5-5BBC-4BC0-BA54-E7FCF3F8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3D0B-2DE6-4219-AA79-9EC88A6E4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63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BB1F2-6EEA-47ED-BA45-0EA991C0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4C2FED-3D0C-4F4E-BCCA-3804E9C44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1E9400-79E7-4E88-B659-38EB136A6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A0C9F1-2ABD-4487-BAD8-FF7A94942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E5C2-9DC3-4A28-B8CC-5C82C849EBC0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CE31A9-57EB-4571-8061-387FB669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2DE741-8CC1-4141-A49C-1B00AA36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3D0B-2DE6-4219-AA79-9EC88A6E4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16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E39E3-D339-4FB4-8591-083C7F7A3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A2FD52-242A-4981-84DD-5DFFF5960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0EE2DE-355A-432A-B37D-1CFAD6302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46AAD4-AD71-4E62-B798-D6156B2A9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58BAF2-7700-4486-AE55-2588FCF97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823EBF-63FD-4EA7-ACBA-4B981B5D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E5C2-9DC3-4A28-B8CC-5C82C849EBC0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DDEDE8-46AD-4283-A188-17C7733E8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2FAF0E-4A56-4911-8DAA-FB26C11C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3D0B-2DE6-4219-AA79-9EC88A6E4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26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8D8FA-E90C-4359-BC7E-960313233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9876D4-938B-4565-A996-B58C39DA8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E5C2-9DC3-4A28-B8CC-5C82C849EBC0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A70DF3-37BA-4D7E-92B8-439B4B9B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6D1DDC-63A3-4CE4-8218-A2D782F01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3D0B-2DE6-4219-AA79-9EC88A6E4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21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FD17D1-33CB-4483-B217-8088B6F2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E5C2-9DC3-4A28-B8CC-5C82C849EBC0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89DE99-E398-44FF-90DE-B9E7714C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957C15-F615-4F5A-9ADE-F3524AFB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3D0B-2DE6-4219-AA79-9EC88A6E4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80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DD78F-F238-4145-AFAC-EFA645812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E2F1E-BD9A-4105-A393-77219C5F4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F899D5-1637-4A88-9413-A5DA3260B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C6EA38-D6DF-4CB3-9F30-779132F3E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E5C2-9DC3-4A28-B8CC-5C82C849EBC0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F78008-4B3D-4975-883A-970BA6FB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E8DC21-BB84-4558-B10C-542E4A01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3D0B-2DE6-4219-AA79-9EC88A6E4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88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3E054-D635-447C-B7B7-C79DE05C9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C7527E-8CB0-4C4D-BBA9-F240B12DF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5CC4F1-A5C5-455F-8FFF-3E8288B37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DFD64E-07F6-486D-9196-E5492EB8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E5C2-9DC3-4A28-B8CC-5C82C849EBC0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C30594-7706-4075-8B13-58EAD5CB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0EA847-3B2B-49F4-BF83-ABD4A44F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C3D0B-2DE6-4219-AA79-9EC88A6E4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53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1E6590-C8BE-4C94-9B0B-067E0CA50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8CB269-3F64-4EFB-A515-15A391A20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B1857F-B7F8-4BE4-A79C-9AB2DBED1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6E5C2-9DC3-4A28-B8CC-5C82C849EBC0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B9D9F8-78ED-4C29-A340-766EBEBC0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FED99C-4528-4F8B-992C-FF4FDDF4D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C3D0B-2DE6-4219-AA79-9EC88A6E4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01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AAC2759-0F35-4637-B59D-FE5AF60F2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R-CNN</a:t>
            </a:r>
            <a:b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Proposal + CNN</a:t>
            </a:r>
            <a:endParaRPr lang="zh-CN" altLang="en-US" sz="3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AE2A65-4324-4354-AA0B-8DF94F94D156}"/>
              </a:ext>
            </a:extLst>
          </p:cNvPr>
          <p:cNvSpPr txBox="1"/>
          <p:nvPr/>
        </p:nvSpPr>
        <p:spPr>
          <a:xfrm>
            <a:off x="2398643" y="4439478"/>
            <a:ext cx="7103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《Rich Feature Hierarchies for Accurate Object Detection and Semantic Segmentation》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Ross Girshick.2013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321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77BC3-0630-44E0-BD4E-C896331C2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362739" cy="62878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（一）候选框搜索阶段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F05140-90A2-446B-8D2A-922C8B82FAE8}"/>
              </a:ext>
            </a:extLst>
          </p:cNvPr>
          <p:cNvSpPr txBox="1"/>
          <p:nvPr/>
        </p:nvSpPr>
        <p:spPr>
          <a:xfrm>
            <a:off x="838199" y="993914"/>
            <a:ext cx="1039964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输入一张图片，首先通过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Selective Search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算法搜索出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2000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个左右候选框。而通过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Selective Search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产生的候选区域大小不一，为了与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Alexnet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兼容，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R-CNN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采用了非常暴力的手段，那就是无视候选区域的大小和形状，统一变换到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227*227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的尺寸。论文试验了两种不同的处理方法将图片缩放到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227*227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的尺寸。</a:t>
            </a:r>
          </a:p>
          <a:p>
            <a:pPr algn="just"/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各向异性缩放</a:t>
            </a:r>
            <a:endParaRPr lang="en-US" altLang="zh-CN" sz="1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对图片直接进行缩放，全部缩放到与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Alexnet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输入的大小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227*227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，如下图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(D)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所示；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各向同性缩放</a:t>
            </a:r>
            <a:endParaRPr lang="en-US" altLang="zh-CN" sz="1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因为图片扭曲后，对后续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CNN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的训练精度有影响，于是作者也测试了“各向同性缩放”方案。具体有两种办法：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a)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直接在原始图片中，把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bounding box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的边界进行扩展延伸成正方形，然后再进行裁剪；如果已经延伸到了原始图片的外边界，那么就用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bounding box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中的颜色均值填充；如下图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(B)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所示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b)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先把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bounding box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图片裁剪出来，然后用固定的背景颜色填充成正方形图片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背景颜色也是采用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bounding box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的像素颜色均值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如下图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(C)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所示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362209-7CCC-4D75-8DA8-08D797688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076" y="3553031"/>
            <a:ext cx="5419725" cy="31908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9211E73-CBF1-4D57-B9F5-B82D22C04147}"/>
              </a:ext>
            </a:extLst>
          </p:cNvPr>
          <p:cNvSpPr txBox="1"/>
          <p:nvPr/>
        </p:nvSpPr>
        <p:spPr>
          <a:xfrm>
            <a:off x="838199" y="3948139"/>
            <a:ext cx="487348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对于上面的异性、同性缩放，论文还有个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padding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处理，上面的示意图中第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行就是结合了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padding=0,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行结果图采用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padding=16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的结果。经过最后的试验，作者发现采用各向异性缩放、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padding=16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的精度最高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03989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59F2FB0-1CE1-4377-A15B-1B29E7A9FEE7}"/>
              </a:ext>
            </a:extLst>
          </p:cNvPr>
          <p:cNvSpPr txBox="1"/>
          <p:nvPr/>
        </p:nvSpPr>
        <p:spPr>
          <a:xfrm>
            <a:off x="682487" y="373442"/>
            <a:ext cx="10349948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（二）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CNN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特征提取步骤（</a:t>
            </a:r>
            <a:r>
              <a:rPr lang="zh-CN" altLang="en-US" sz="2400" i="0" dirty="0">
                <a:solidFill>
                  <a:srgbClr val="4F4F4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利用预训练与微调解决标注数据缺乏的问题）</a:t>
            </a: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网络结构设计阶段网络架构有两个可选方案：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Alexnet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以及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VGG16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。经过测试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Alexnet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精度为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58.5%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VGG16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精度为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66%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VGG16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网络的精度高，不过计算量是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Alexnet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倍。为了简单起见直接选用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Alexnet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Alexnet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特征提取部分包含了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个卷积层、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个全连接层。通过这个网络训练完毕后，最后提取特征，每个输入候选框都能得到一个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4096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维的特征向量。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EBD50C-FAF9-49E1-B580-0D47E912D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3214050"/>
            <a:ext cx="66770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94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3DA79A-875C-4DEA-9D44-53BAD71F668F}"/>
              </a:ext>
            </a:extLst>
          </p:cNvPr>
          <p:cNvSpPr txBox="1"/>
          <p:nvPr/>
        </p:nvSpPr>
        <p:spPr>
          <a:xfrm>
            <a:off x="927100" y="1031656"/>
            <a:ext cx="10134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网络有监督预训练阶段参数初始化部分：采用在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ImageNet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上已经训练好的模型，然后在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PASCAL VOC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数据集上进行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fine-tune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ImageNet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的训练当中需要预测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1000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个类别，而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R-CNN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VOC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上进行迁移学习时，神经网络只需要识别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个类别。这是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VOC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规定的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个类别加上背景这个类别。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所以论文在设计网络结构的时候，是直接用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Alexnet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的网络，然后连参数也是直接采用它的参数，作为初始的参数值，然后再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fine-tuning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训练。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网络优化求解：采用随机梯度下降法，学习速率大小为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0.001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006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8AD856B-FDE3-41FF-B0AE-4DDDDB51B4EA}"/>
              </a:ext>
            </a:extLst>
          </p:cNvPr>
          <p:cNvSpPr txBox="1"/>
          <p:nvPr/>
        </p:nvSpPr>
        <p:spPr>
          <a:xfrm>
            <a:off x="1085850" y="674638"/>
            <a:ext cx="100203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c)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继续对上面预训练的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Alexnet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模型进行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fine-tuning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训练。假设要检测的物体类别有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类，那么我们就需要把上面预训练阶段的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Alexnet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模型的最后一层给替换掉，替换成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N+1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个输出的神经元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是因为还有一个背景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，然后这一层直接采用参数随机初始化的方法，其它网络层的参数不变；开始的时候，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SGD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学习率选择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0.001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，在每次训练的时候，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batch size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大小选择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128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个是正样本、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个为负样本。</a:t>
            </a:r>
          </a:p>
        </p:txBody>
      </p:sp>
    </p:spTree>
    <p:extLst>
      <p:ext uri="{BB962C8B-B14F-4D97-AF65-F5344CB8AC3E}">
        <p14:creationId xmlns:p14="http://schemas.microsoft.com/office/powerpoint/2010/main" val="1429604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820C46C-AD03-4E44-A8DC-6D322B474D4C}"/>
              </a:ext>
            </a:extLst>
          </p:cNvPr>
          <p:cNvSpPr txBox="1"/>
          <p:nvPr/>
        </p:nvSpPr>
        <p:spPr>
          <a:xfrm>
            <a:off x="755373" y="477658"/>
            <a:ext cx="10721009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（三）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SVM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训练、测试阶段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作者测试了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IOU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阈值各种方案数值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0,0.1,0.2,0.3,0.4,0.5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。最后通过训练发现，如果选择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IOU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阈值为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效果最好（选择为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精度下降了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个百分点，选择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精度下降了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个百分点），即当重叠度小于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的时候，就把它标注为负样本。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在测试阶段，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R-CNN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在每张图片上抽取近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2000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个候选区域。然后将每个候选区域进行尺寸的修整变换，送进神经网络以读取特征，然后训练一个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SVM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分类器（二分类）来判断这个候选框里物体的类别，每个类别对应一个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SVM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，判断是不是属于这个类别，是就是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positive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，反之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nagative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。比如下图，就是狗分类的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SVM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。候选区域有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2000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个，所以很多会进行重叠。针对每个类，通过计算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IoU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指标，采取非极大性抑制，以最高分的区域为基础，剔除掉那些重叠位置的区域。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006338-B47D-472B-A140-B66B11197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840" y="3709312"/>
            <a:ext cx="6692073" cy="279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25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4C06976-E709-4E24-96B4-B4CA5C2AA3D9}"/>
              </a:ext>
            </a:extLst>
          </p:cNvPr>
          <p:cNvSpPr txBox="1"/>
          <p:nvPr/>
        </p:nvSpPr>
        <p:spPr>
          <a:xfrm>
            <a:off x="368300" y="3487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（三）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SVM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训练、测试阶段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5D0B9E-E58C-4D6B-ADD3-BFA487CDFB4D}"/>
              </a:ext>
            </a:extLst>
          </p:cNvPr>
          <p:cNvSpPr txBox="1"/>
          <p:nvPr/>
        </p:nvSpPr>
        <p:spPr>
          <a:xfrm>
            <a:off x="558800" y="1226235"/>
            <a:ext cx="1054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使用回归器精细修正候选框位置：对于每一个类，训练一个线性回归模型去判定这个框是否框得完美</a:t>
            </a:r>
            <a:r>
              <a:rPr lang="zh-CN" altLang="en-US" dirty="0"/>
              <a:t>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28DAEF8-91E1-4C02-8EB8-057771180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2195512"/>
            <a:ext cx="69342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26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02931-EF77-48D3-BFC7-6EAD26732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3600" cy="46037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E29D9A-78B2-4539-9814-B558EBC4C5AE}"/>
              </a:ext>
            </a:extLst>
          </p:cNvPr>
          <p:cNvSpPr txBox="1"/>
          <p:nvPr/>
        </p:nvSpPr>
        <p:spPr>
          <a:xfrm>
            <a:off x="838200" y="1120676"/>
            <a:ext cx="10439400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R-CNN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采用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AlexNet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R-CNN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采用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Selective Search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技术生成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Region Proposal.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R-CNN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ImageNet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上先进行预训练，然后利用成熟的权重参数在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PASCAL VOC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数据集上进行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fine-tune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R-CNN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CNN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抽取特征，然后用一系列的的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SVM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做类别预测。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R-CNN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Regional CNN)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是第一个将卷积神经网络用于目标检测的深度学习模型。它的主要思想是，首先使用无监督的选择性搜索（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Selective Search, SS)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方法将输入图像中具有相似颜色直方图特征的区域进行递归合并，产生约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个候选区域；然后从输入图像中截取这些候选区域对应得图像，将其裁剪缩放至合适得尺寸，并相继送入一个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特征提取网络进行高层次的特征提取，提取出的特征再被送入一个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SVM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分类器进行物体分类，以及一个线性回归器进行边界框位置和大小的修正；最后对检测结果进行非极大值抑制（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Non-Maximum Suppression, NMS)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操作，得到最终的检测结果。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312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D7171-FD6B-47CF-9F49-0663699B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812235" cy="52277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检测与分割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57A193-00ED-4576-BCA0-851188FB9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611" y="1456816"/>
            <a:ext cx="7812778" cy="490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4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157A5-A008-4CFF-A7B2-11DB7AEA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495261" cy="615536"/>
          </a:xfrm>
        </p:spPr>
        <p:txBody>
          <a:bodyPr>
            <a:normAutofit/>
          </a:bodyPr>
          <a:lstStyle/>
          <a:p>
            <a:r>
              <a:rPr lang="zh-CN" altLang="en-US" sz="2400" b="0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目标检测网络发展历史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E9D983-41F4-4815-B69A-67730ABCA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278" y="1217558"/>
            <a:ext cx="8799443" cy="270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BC6B5B1-9BEE-4B99-97B1-D42858122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278" y="3922792"/>
            <a:ext cx="8799443" cy="270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157A5-A008-4CFF-A7B2-11DB7AEA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495261" cy="615536"/>
          </a:xfrm>
        </p:spPr>
        <p:txBody>
          <a:bodyPr>
            <a:normAutofit/>
          </a:bodyPr>
          <a:lstStyle/>
          <a:p>
            <a:r>
              <a:rPr lang="zh-CN" altLang="en-US" sz="2400" b="0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目标检测网络发展历史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88FF10F-00EA-44F4-AC9B-FDD08BE40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795" y="1520826"/>
            <a:ext cx="98084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88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1EF12-9219-4759-A1DA-B56B5C7A8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22983" cy="721553"/>
          </a:xfrm>
        </p:spPr>
        <p:txBody>
          <a:bodyPr>
            <a:normAutofit/>
          </a:bodyPr>
          <a:lstStyle/>
          <a:p>
            <a:r>
              <a:rPr lang="zh-CN" altLang="en-US" sz="2400" b="0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目标检测网络构成部分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3073236-C8ED-4B31-A9CB-A366792E4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517" y="1418131"/>
            <a:ext cx="7788965" cy="221691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53A4A58-A1CD-4822-B33D-30CF41789917}"/>
              </a:ext>
            </a:extLst>
          </p:cNvPr>
          <p:cNvSpPr txBox="1"/>
          <p:nvPr/>
        </p:nvSpPr>
        <p:spPr>
          <a:xfrm>
            <a:off x="2201516" y="3966494"/>
            <a:ext cx="778896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detector=backbone + neck + head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backbone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部分的网络就是负责从图像中提取特征。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neck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是放在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backbone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之间的，是为了更好的利用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backbone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提取的特征。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head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这一部分的作用就是用于分类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定位。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58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0A4F3-80A8-4AE7-B131-FDCC79CE5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26" y="365126"/>
            <a:ext cx="2302565" cy="57577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目标检测模型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2945DD-DC2F-4060-BB02-A58AD1F35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3"/>
            <a:ext cx="3223161" cy="4936191"/>
          </a:xfrm>
        </p:spPr>
        <p:txBody>
          <a:bodyPr>
            <a:no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Backbone:                                                           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                                                                   </a:t>
            </a: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(ResNet18, 50, 100)</a:t>
            </a: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ResNext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SqueezeNet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Darknet (Darknet19,53)</a:t>
            </a: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ShuffleNet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DetNet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DetNAS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SpineNet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EfficientNet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EfficientNet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-BO/B7)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CSPResNeXt50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CSPDarknet53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8ED5CF-037A-408F-A0FA-3B9176ACB61D}"/>
              </a:ext>
            </a:extLst>
          </p:cNvPr>
          <p:cNvSpPr txBox="1"/>
          <p:nvPr/>
        </p:nvSpPr>
        <p:spPr>
          <a:xfrm>
            <a:off x="4267201" y="1556684"/>
            <a:ext cx="3628570" cy="516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Head:</a:t>
            </a:r>
          </a:p>
          <a:p>
            <a:pPr marL="285750" marR="0" lvl="0" indent="-2857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Dense Prediction (one-stage):</a:t>
            </a:r>
          </a:p>
          <a:p>
            <a:pPr marL="285750" marR="0" lvl="0" indent="-2857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RPN</a:t>
            </a:r>
          </a:p>
          <a:p>
            <a:pPr marL="285750" marR="0" lvl="0" indent="-2857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SSD</a:t>
            </a:r>
          </a:p>
          <a:p>
            <a:pPr marL="285750" marR="0" lvl="0" indent="-2857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YOLO </a:t>
            </a:r>
          </a:p>
          <a:p>
            <a:pPr marL="285750" marR="0" lvl="0" indent="-2857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RetinaNet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(anchor based) </a:t>
            </a:r>
          </a:p>
          <a:p>
            <a:pPr marL="285750" marR="0" lvl="0" indent="-2857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CornerNet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CenterNet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MatrixNet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FCOS(anchor free)</a:t>
            </a:r>
          </a:p>
          <a:p>
            <a:pPr marL="285750" marR="0" lvl="0" indent="-2857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Sparse Prediction (two-stage):</a:t>
            </a:r>
          </a:p>
          <a:p>
            <a:pPr marL="285750" marR="0" lvl="0" indent="-2857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Faster R-CNN</a:t>
            </a:r>
          </a:p>
          <a:p>
            <a:pPr marL="285750" marR="0" lvl="0" indent="-2857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R-FCN</a:t>
            </a:r>
          </a:p>
          <a:p>
            <a:pPr marL="285750" marR="0" lvl="0" indent="-2857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Mask RCNN (anchor based)</a:t>
            </a:r>
          </a:p>
          <a:p>
            <a:pPr marL="285750" marR="0" lvl="0" indent="-2857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RepPoints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(anchor free)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C68DBC-8262-4218-8118-79034896E32E}"/>
              </a:ext>
            </a:extLst>
          </p:cNvPr>
          <p:cNvSpPr txBox="1"/>
          <p:nvPr/>
        </p:nvSpPr>
        <p:spPr>
          <a:xfrm>
            <a:off x="7750628" y="1556683"/>
            <a:ext cx="3603171" cy="5211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Neck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Additional blocks: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SPP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ASPP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RFB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SAM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Path-aggregation blocks: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FPN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PAN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NAS-FPN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Fully-connected FPN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BiFPN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ASFF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SFAM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NAS-FPN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494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8AC07-8A17-4171-ADBA-400716FB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041"/>
            <a:ext cx="1560443" cy="49799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基础知识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BB1E13-E87A-48B2-B686-568EB0BBB9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913"/>
          <a:stretch/>
        </p:blipFill>
        <p:spPr>
          <a:xfrm>
            <a:off x="984802" y="1086679"/>
            <a:ext cx="4762500" cy="34323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B718623-64E3-4B62-9AC2-93A3E9FB53CC}"/>
              </a:ext>
            </a:extLst>
          </p:cNvPr>
          <p:cNvSpPr txBox="1"/>
          <p:nvPr/>
        </p:nvSpPr>
        <p:spPr>
          <a:xfrm>
            <a:off x="6096000" y="108667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物体检测需要定位出物体的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bounding box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，因为我们算法不可能百分百跟人工标注的数据完全匹配，因此就存在一个定位精度评价公式：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IOU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2050" name="Picture 2" descr="在这里插入图片描述">
            <a:extLst>
              <a:ext uri="{FF2B5EF4-FFF2-40B4-BE49-F238E27FC236}">
                <a16:creationId xmlns:a16="http://schemas.microsoft.com/office/drawing/2014/main" id="{75B955F8-8C49-4655-AEB2-2135D9C2A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35865"/>
            <a:ext cx="4019550" cy="248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70000ED-90DA-4FA4-B13B-7CF515CE0EDD}"/>
              </a:ext>
            </a:extLst>
          </p:cNvPr>
          <p:cNvSpPr txBox="1"/>
          <p:nvPr/>
        </p:nvSpPr>
        <p:spPr>
          <a:xfrm>
            <a:off x="6096000" y="46633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IOU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定义了两个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bounding box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的重叠度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F47BE8-CDCB-4475-973C-BF3EBE854027}"/>
              </a:ext>
            </a:extLst>
          </p:cNvPr>
          <p:cNvSpPr txBox="1"/>
          <p:nvPr/>
        </p:nvSpPr>
        <p:spPr>
          <a:xfrm>
            <a:off x="6096000" y="517699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矩形框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的一个重合度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IOU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计算公式为：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IOU=(A∩B)/(A∪B)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676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D925D2A-577D-4EE5-A428-64DCF433E788}"/>
              </a:ext>
            </a:extLst>
          </p:cNvPr>
          <p:cNvSpPr txBox="1">
            <a:spLocks/>
          </p:cNvSpPr>
          <p:nvPr/>
        </p:nvSpPr>
        <p:spPr>
          <a:xfrm>
            <a:off x="838200" y="432041"/>
            <a:ext cx="1560443" cy="497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基础知识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688883-5931-48E6-ACA7-1BE5D0368126}"/>
              </a:ext>
            </a:extLst>
          </p:cNvPr>
          <p:cNvSpPr txBox="1"/>
          <p:nvPr/>
        </p:nvSpPr>
        <p:spPr>
          <a:xfrm>
            <a:off x="838200" y="116107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RCNN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算法会从一张图片中找出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多个可能是物体的矩形框，然后为每个矩形框为做类别分类概率：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004DCE2-8D28-46A7-B12B-27F17D182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24"/>
          <a:stretch/>
        </p:blipFill>
        <p:spPr>
          <a:xfrm>
            <a:off x="838200" y="1807410"/>
            <a:ext cx="3781425" cy="166770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968CAFF-C875-4907-BC20-284B66A1153E}"/>
              </a:ext>
            </a:extLst>
          </p:cNvPr>
          <p:cNvSpPr txBox="1"/>
          <p:nvPr/>
        </p:nvSpPr>
        <p:spPr>
          <a:xfrm>
            <a:off x="838199" y="3573262"/>
            <a:ext cx="100418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非极大值抑制：先假设有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bounding box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，在目标检测中，分类器会给每个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bounding box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计算出一个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score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。根据分类器类别分类概率做排序，从小到大分别属于车辆的概率分别为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从最大概率矩形框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开始，分别判断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A-E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的重叠度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IOU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是否大于某个设定的阈值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的重叠度超过阈值，那么就扔掉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；并标记第一个矩形框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，是我们保留下来的。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从剩下的矩形框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中，选择概率最大的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，然后判断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的重叠度，重叠度大于一定的阈值，那么就扔掉；并标记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是我们保留下来的第二个矩形框。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就这样一直重复，找到所有被保留下来的矩形框。</a:t>
            </a:r>
          </a:p>
        </p:txBody>
      </p:sp>
    </p:spTree>
    <p:extLst>
      <p:ext uri="{BB962C8B-B14F-4D97-AF65-F5344CB8AC3E}">
        <p14:creationId xmlns:p14="http://schemas.microsoft.com/office/powerpoint/2010/main" val="379798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F17CD-8352-48CD-BF04-F92358418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236304" cy="64204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算法总体思路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129EF7-CD63-4033-B38B-A70247254D76}"/>
              </a:ext>
            </a:extLst>
          </p:cNvPr>
          <p:cNvSpPr txBox="1"/>
          <p:nvPr/>
        </p:nvSpPr>
        <p:spPr>
          <a:xfrm>
            <a:off x="838200" y="1143144"/>
            <a:ext cx="104128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论文采用的算法思路是：首先输入一张图片，先通过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Selective Search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定位出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个物体候选框，然后采用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提取每个候选框中图片的特征向量，特征向量的维度为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4096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维，接着采用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SVM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算法对各个候选框中的物体进行分类识别。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整个过程分为三个步骤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给定一张输入图片，从图片中提取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2000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个类别独立的候选区域。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b.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对于每个区域利用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CNN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抽取一个固定长度的特征向量。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c.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再对每个区域利用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SVM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进行目标分类。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FD15ABF-2785-40C7-8012-492D7121E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10447"/>
            <a:ext cx="8280538" cy="298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926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1702</Words>
  <Application>Microsoft Office PowerPoint</Application>
  <PresentationFormat>宽屏</PresentationFormat>
  <Paragraphs>115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PingFang SC</vt:lpstr>
      <vt:lpstr>等线</vt:lpstr>
      <vt:lpstr>等线 Light</vt:lpstr>
      <vt:lpstr>宋体</vt:lpstr>
      <vt:lpstr>Arial</vt:lpstr>
      <vt:lpstr>Times New Roman</vt:lpstr>
      <vt:lpstr>Office 主题​​</vt:lpstr>
      <vt:lpstr>R-CNN Region Proposal + CNN</vt:lpstr>
      <vt:lpstr>检测与分割</vt:lpstr>
      <vt:lpstr>目标检测网络发展历史</vt:lpstr>
      <vt:lpstr>目标检测网络发展历史</vt:lpstr>
      <vt:lpstr>目标检测网络构成部分</vt:lpstr>
      <vt:lpstr>目标检测模型</vt:lpstr>
      <vt:lpstr>基础知识</vt:lpstr>
      <vt:lpstr>PowerPoint 演示文稿</vt:lpstr>
      <vt:lpstr>算法总体思路</vt:lpstr>
      <vt:lpstr>（一）候选框搜索阶段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R-CNN</dc:title>
  <dc:creator>W</dc:creator>
  <cp:lastModifiedBy>W</cp:lastModifiedBy>
  <cp:revision>28</cp:revision>
  <dcterms:created xsi:type="dcterms:W3CDTF">2021-03-27T10:58:05Z</dcterms:created>
  <dcterms:modified xsi:type="dcterms:W3CDTF">2021-03-28T05:47:32Z</dcterms:modified>
</cp:coreProperties>
</file>