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60" r:id="rId2"/>
    <p:sldId id="263" r:id="rId3"/>
    <p:sldId id="264" r:id="rId4"/>
    <p:sldId id="265" r:id="rId5"/>
    <p:sldId id="266" r:id="rId6"/>
    <p:sldId id="267" r:id="rId7"/>
    <p:sldId id="268" r:id="rId8"/>
    <p:sldId id="280" r:id="rId9"/>
    <p:sldId id="281" r:id="rId10"/>
    <p:sldId id="269" r:id="rId11"/>
    <p:sldId id="270" r:id="rId12"/>
    <p:sldId id="275" r:id="rId13"/>
    <p:sldId id="272" r:id="rId14"/>
    <p:sldId id="285" r:id="rId15"/>
    <p:sldId id="286" r:id="rId16"/>
    <p:sldId id="290" r:id="rId17"/>
    <p:sldId id="283" r:id="rId18"/>
    <p:sldId id="284" r:id="rId19"/>
    <p:sldId id="278" r:id="rId20"/>
    <p:sldId id="287" r:id="rId21"/>
    <p:sldId id="282" r:id="rId22"/>
    <p:sldId id="273" r:id="rId23"/>
    <p:sldId id="271" r:id="rId24"/>
    <p:sldId id="279" r:id="rId25"/>
    <p:sldId id="288" r:id="rId26"/>
    <p:sldId id="28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152"/>
    <a:srgbClr val="253355"/>
    <a:srgbClr val="1C2640"/>
    <a:srgbClr val="E7EDF1"/>
    <a:srgbClr val="ECF1F4"/>
    <a:srgbClr val="D3D3D3"/>
    <a:srgbClr val="2E406B"/>
    <a:srgbClr val="EE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88486" autoAdjust="0"/>
  </p:normalViewPr>
  <p:slideViewPr>
    <p:cSldViewPr snapToGrid="0" showGuides="1">
      <p:cViewPr varScale="1">
        <p:scale>
          <a:sx n="76" d="100"/>
          <a:sy n="76" d="100"/>
        </p:scale>
        <p:origin x="970" y="5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624B6-AF8F-452B-9059-069A2D1EF13D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434C-A3ED-4268-8D6D-CF847C511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一般的CNN结构适用于图像级别的分类和回归任务，因为它们最后都期望得到输入图像的分类的概率，如ALexNet网络最后输出一个1000维的向量表示输入图像属于每一类的概率。</a:t>
            </a: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CNN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如：猫的图片输入到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AlexNet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得到一个长为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1000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的输出向量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表示输入图像属于每一类的概率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其中在“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tabby cat”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这一类统计概率最高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用来做分类任务。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F434C-A3ED-4268-8D6D-CF847C5116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39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F434C-A3ED-4268-8D6D-CF847C5116E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87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原论文中运行结果对比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F434C-A3ED-4268-8D6D-CF847C5116E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94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原论文中运行结果对比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F434C-A3ED-4268-8D6D-CF847C5116E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8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所说的是对第</a:t>
            </a:r>
            <a:r>
              <a:rPr lang="en-US" altLang="zh-CN" dirty="0"/>
              <a:t>5</a:t>
            </a:r>
            <a:r>
              <a:rPr lang="zh-CN" altLang="en-US" dirty="0"/>
              <a:t>层的输出（</a:t>
            </a:r>
            <a:r>
              <a:rPr lang="en-US" altLang="zh-CN" dirty="0"/>
              <a:t>32</a:t>
            </a:r>
            <a:r>
              <a:rPr lang="zh-CN" altLang="en-US" dirty="0"/>
              <a:t>倍放大）反卷积到原图大小，得到的结果还是不够精确，一些细节无法恢复。于是</a:t>
            </a:r>
            <a:r>
              <a:rPr lang="en-US" altLang="zh-CN" dirty="0"/>
              <a:t>Jonathan</a:t>
            </a:r>
            <a:r>
              <a:rPr lang="zh-CN" altLang="en-US" dirty="0"/>
              <a:t>将第</a:t>
            </a:r>
            <a:r>
              <a:rPr lang="en-US" altLang="zh-CN" dirty="0"/>
              <a:t>4</a:t>
            </a:r>
            <a:r>
              <a:rPr lang="zh-CN" altLang="en-US" dirty="0"/>
              <a:t>层的输出和第</a:t>
            </a:r>
            <a:r>
              <a:rPr lang="en-US" altLang="zh-CN" dirty="0"/>
              <a:t>3</a:t>
            </a:r>
            <a:r>
              <a:rPr lang="zh-CN" altLang="en-US" dirty="0"/>
              <a:t>层的输出也依次反卷积，分别需要</a:t>
            </a:r>
            <a:r>
              <a:rPr lang="en-US" altLang="zh-CN" dirty="0"/>
              <a:t>16</a:t>
            </a:r>
            <a:r>
              <a:rPr lang="zh-CN" altLang="en-US" dirty="0"/>
              <a:t>倍和</a:t>
            </a:r>
            <a:r>
              <a:rPr lang="en-US" altLang="zh-CN" dirty="0"/>
              <a:t>8</a:t>
            </a:r>
            <a:r>
              <a:rPr lang="zh-CN" altLang="en-US" dirty="0"/>
              <a:t>倍上采样，结果就精细一些了。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F434C-A3ED-4268-8D6D-CF847C5116E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097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所说的是对第</a:t>
            </a:r>
            <a:r>
              <a:rPr lang="en-US" altLang="zh-CN" dirty="0"/>
              <a:t>5</a:t>
            </a:r>
            <a:r>
              <a:rPr lang="zh-CN" altLang="en-US" dirty="0"/>
              <a:t>层的输出（</a:t>
            </a:r>
            <a:r>
              <a:rPr lang="en-US" altLang="zh-CN" dirty="0"/>
              <a:t>32</a:t>
            </a:r>
            <a:r>
              <a:rPr lang="zh-CN" altLang="en-US" dirty="0"/>
              <a:t>倍放大）反卷积到原图大小，得到的结果还是不够精确，一些细节无法恢复。于是</a:t>
            </a:r>
            <a:r>
              <a:rPr lang="en-US" altLang="zh-CN" dirty="0"/>
              <a:t>Jonathan</a:t>
            </a:r>
            <a:r>
              <a:rPr lang="zh-CN" altLang="en-US" dirty="0"/>
              <a:t>将第</a:t>
            </a:r>
            <a:r>
              <a:rPr lang="en-US" altLang="zh-CN" dirty="0"/>
              <a:t>4</a:t>
            </a:r>
            <a:r>
              <a:rPr lang="zh-CN" altLang="en-US" dirty="0"/>
              <a:t>层的输出和第</a:t>
            </a:r>
            <a:r>
              <a:rPr lang="en-US" altLang="zh-CN" dirty="0"/>
              <a:t>3</a:t>
            </a:r>
            <a:r>
              <a:rPr lang="zh-CN" altLang="en-US" dirty="0"/>
              <a:t>层的输出也依次反卷积，分别需要</a:t>
            </a:r>
            <a:r>
              <a:rPr lang="en-US" altLang="zh-CN" dirty="0"/>
              <a:t>16</a:t>
            </a:r>
            <a:r>
              <a:rPr lang="zh-CN" altLang="en-US" dirty="0"/>
              <a:t>倍和</a:t>
            </a:r>
            <a:r>
              <a:rPr lang="en-US" altLang="zh-CN" dirty="0"/>
              <a:t>8</a:t>
            </a:r>
            <a:r>
              <a:rPr lang="zh-CN" altLang="en-US" dirty="0"/>
              <a:t>倍上采样，结果就精细一些了。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F434C-A3ED-4268-8D6D-CF847C5116E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56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与经典的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在卷积层之后使用全连接层得到固定长度的特征向量进行分类（全联接层＋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softmax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输出）不同，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可以接受任意尺寸的输入图像，采用反卷积层对最后一个卷积层的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map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进行上采样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使它恢复到输入图像相同的尺寸，从而可以对每个像素都产生了一个预测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同时保留了原始输入图像中的空间信息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最后在上采样的特征图上进行逐像素分类。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最后逐个像素计算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softmax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分类的损失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相当于每一个像素对应一个训练样本。下图是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Longjon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用于语义分割所采用的全卷积网络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(FCN)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的结构示意图。</a:t>
            </a:r>
            <a:endParaRPr lang="en-US" altLang="zh-C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简单的来说，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FCN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的区域在把于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CNN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最后的全连接层换成卷积层，输出的是一张已经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Label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好的图片。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F434C-A3ED-4268-8D6D-CF847C5116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338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F434C-A3ED-4268-8D6D-CF847C5116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1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为了解决上面的部分问题，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FCN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将传统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CNN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中的全连接层转化成卷积层，对应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CNN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网络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FCN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把最后三层全连接层转换成为三层卷积层（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4096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4096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1000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）。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虽然通过上面两个图观察，卷积核全连接数值没有变化，但是卷积核全连接概念不一样，所以表达的含义就截然不同。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这里我们要理解一句比较专业的话：如果卷积核的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kernel_size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和输入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feature maps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size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一样，那么相当于该卷积核计算了全部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feature maps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的信息，则相当于是一个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kernel_size∗1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的全连接。我们怎么去理解这句话？大概意思为：当我们输入的图片大小和卷积核大小一致时，其实等价于建立全连接，但是还是有区别。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F434C-A3ED-4268-8D6D-CF847C5116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7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以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Alexnet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为例，输入是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227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*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227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*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的图像，前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层是卷积层，第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层的输出是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256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个特征图，大小是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*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，即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256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*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*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，第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7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8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层分别是长度是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4096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4096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1000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的一维向量。</a:t>
            </a:r>
            <a:endParaRPr lang="en-US" altLang="zh-CN" b="0" i="1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在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FCN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中第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7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8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层都是通过卷积得到的，卷积核的大小全部是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1 * 1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，第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6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层的输出是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4096 * 7 * 7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，第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7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层的输出是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4096 * 7 * 7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，第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8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层的输出是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1000 * 7 * 7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7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是输入图像大小的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1/32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,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即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1000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个大小是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7*7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的特征图（称为</a:t>
            </a:r>
            <a:r>
              <a:rPr lang="en-US" altLang="zh-CN" b="0" i="1" dirty="0">
                <a:solidFill>
                  <a:srgbClr val="4D4D4D"/>
                </a:solidFill>
                <a:effectLst/>
                <a:latin typeface="-apple-system"/>
              </a:rPr>
              <a:t>heatmap</a:t>
            </a:r>
            <a:r>
              <a:rPr lang="zh-CN" altLang="en-US" b="0" i="1" dirty="0">
                <a:solidFill>
                  <a:srgbClr val="4D4D4D"/>
                </a:solidFill>
                <a:effectLst/>
                <a:latin typeface="-apple-system"/>
              </a:rPr>
              <a:t>），如下图所示：</a:t>
            </a:r>
          </a:p>
          <a:p>
            <a:r>
              <a:rPr lang="zh-CN" altLang="en-US" dirty="0"/>
              <a:t>经过多次卷积后，图像的分辨率越来越低，为了从低分辨率的热图</a:t>
            </a:r>
            <a:r>
              <a:rPr lang="en-US" altLang="zh-CN" dirty="0"/>
              <a:t>heatmap</a:t>
            </a:r>
            <a:r>
              <a:rPr lang="zh-CN" altLang="en-US" dirty="0"/>
              <a:t>恢复到原图大小，以便对原图上每一个像素点进行分类预测，需要对热图</a:t>
            </a:r>
            <a:r>
              <a:rPr lang="en-US" altLang="zh-CN" dirty="0"/>
              <a:t>heatmap</a:t>
            </a:r>
            <a:r>
              <a:rPr lang="zh-CN" altLang="en-US" dirty="0"/>
              <a:t>进行反卷积，也就是上采样。论文中首先进行了一个上池化操作，再进行反卷积（上述所提到的上池化操作和反卷积操作，其实可以理解为上卷积操作），使得图像分辨率提高到原图大小。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最后的输出是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1000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heatmap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经过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upsampling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变为原图大小的图片，为了对每个像素进行分类预测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label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成最后已经进行语义分割的图像，这里有一个小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trick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，就是最后通过逐个像素地求其在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1000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张图像该像素位置的最大数值描述（概率）作为该像素的分类。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F434C-A3ED-4268-8D6D-CF847C5116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6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跳级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(strip)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结构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：对第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层的输出执行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倍的反卷积得到原图，得到的结果不是很精确，论文中同时执行了第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层和第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层输出的反卷积操作（分别需要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16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倍和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8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倍的上采样），再把这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个反卷积的结果图像融合，提升了结果的精确度：</a:t>
            </a:r>
            <a:endParaRPr lang="en-US" altLang="zh-CN" dirty="0"/>
          </a:p>
          <a:p>
            <a:r>
              <a:rPr lang="zh-CN" altLang="en-US" dirty="0"/>
              <a:t>对原图像进行卷积</a:t>
            </a:r>
            <a:r>
              <a:rPr lang="en-US" altLang="zh-CN" dirty="0"/>
              <a:t>conv1</a:t>
            </a:r>
            <a:r>
              <a:rPr lang="zh-CN" altLang="en-US" dirty="0"/>
              <a:t>、</a:t>
            </a:r>
            <a:r>
              <a:rPr lang="en-US" altLang="zh-CN" dirty="0"/>
              <a:t>pool1</a:t>
            </a:r>
            <a:r>
              <a:rPr lang="zh-CN" altLang="en-US" dirty="0"/>
              <a:t>后原图像缩小为</a:t>
            </a:r>
            <a:r>
              <a:rPr lang="en-US" altLang="zh-CN" dirty="0"/>
              <a:t>1/2</a:t>
            </a:r>
            <a:r>
              <a:rPr lang="zh-CN" altLang="en-US" dirty="0"/>
              <a:t>；之后对图像进行第二次</a:t>
            </a:r>
            <a:r>
              <a:rPr lang="en-US" altLang="zh-CN" dirty="0"/>
              <a:t>conv2</a:t>
            </a:r>
            <a:r>
              <a:rPr lang="zh-CN" altLang="en-US" dirty="0"/>
              <a:t>、</a:t>
            </a:r>
            <a:r>
              <a:rPr lang="en-US" altLang="zh-CN" dirty="0"/>
              <a:t>pool2</a:t>
            </a:r>
            <a:r>
              <a:rPr lang="zh-CN" altLang="en-US" dirty="0"/>
              <a:t>后图像缩小为</a:t>
            </a:r>
            <a:r>
              <a:rPr lang="en-US" altLang="zh-CN" dirty="0"/>
              <a:t>1/4</a:t>
            </a:r>
            <a:r>
              <a:rPr lang="zh-CN" altLang="en-US" dirty="0"/>
              <a:t>；接着继续对图像进行第三次卷积操作</a:t>
            </a:r>
            <a:r>
              <a:rPr lang="en-US" altLang="zh-CN" dirty="0"/>
              <a:t>conv3</a:t>
            </a:r>
            <a:r>
              <a:rPr lang="zh-CN" altLang="en-US" dirty="0"/>
              <a:t>、</a:t>
            </a:r>
            <a:r>
              <a:rPr lang="en-US" altLang="zh-CN" dirty="0"/>
              <a:t>pool3</a:t>
            </a:r>
            <a:r>
              <a:rPr lang="zh-CN" altLang="en-US" dirty="0"/>
              <a:t>缩小为原图像的</a:t>
            </a:r>
            <a:r>
              <a:rPr lang="en-US" altLang="zh-CN" dirty="0"/>
              <a:t>1/8</a:t>
            </a:r>
            <a:r>
              <a:rPr lang="zh-CN" altLang="en-US" dirty="0"/>
              <a:t>，此时保留</a:t>
            </a:r>
            <a:r>
              <a:rPr lang="en-US" altLang="zh-CN" dirty="0"/>
              <a:t>pool3</a:t>
            </a:r>
            <a:r>
              <a:rPr lang="zh-CN" altLang="en-US" dirty="0"/>
              <a:t>的</a:t>
            </a:r>
            <a:r>
              <a:rPr lang="en-US" altLang="zh-CN" dirty="0" err="1"/>
              <a:t>featureMap</a:t>
            </a:r>
            <a:r>
              <a:rPr lang="zh-CN" altLang="en-US" dirty="0"/>
              <a:t>；接着继续对图像进行第四次卷积操作</a:t>
            </a:r>
            <a:r>
              <a:rPr lang="en-US" altLang="zh-CN" dirty="0"/>
              <a:t>conv4</a:t>
            </a:r>
            <a:r>
              <a:rPr lang="zh-CN" altLang="en-US" dirty="0"/>
              <a:t>、</a:t>
            </a:r>
            <a:r>
              <a:rPr lang="en-US" altLang="zh-CN" dirty="0"/>
              <a:t>pool4</a:t>
            </a:r>
            <a:r>
              <a:rPr lang="zh-CN" altLang="en-US" dirty="0"/>
              <a:t>，缩小为原图像的</a:t>
            </a:r>
            <a:r>
              <a:rPr lang="en-US" altLang="zh-CN" dirty="0"/>
              <a:t>1/16</a:t>
            </a:r>
            <a:r>
              <a:rPr lang="zh-CN" altLang="en-US" dirty="0"/>
              <a:t>，保留</a:t>
            </a:r>
            <a:r>
              <a:rPr lang="en-US" altLang="zh-CN" dirty="0"/>
              <a:t>pool4</a:t>
            </a:r>
            <a:r>
              <a:rPr lang="zh-CN" altLang="en-US" dirty="0"/>
              <a:t>的</a:t>
            </a:r>
            <a:r>
              <a:rPr lang="en-US" altLang="zh-CN" dirty="0" err="1"/>
              <a:t>featureMap</a:t>
            </a:r>
            <a:r>
              <a:rPr lang="zh-CN" altLang="en-US" dirty="0"/>
              <a:t>；最后对图像进行第五次卷积操作</a:t>
            </a:r>
            <a:r>
              <a:rPr lang="en-US" altLang="zh-CN" dirty="0"/>
              <a:t>conv5</a:t>
            </a:r>
            <a:r>
              <a:rPr lang="zh-CN" altLang="en-US" dirty="0"/>
              <a:t>、</a:t>
            </a:r>
            <a:r>
              <a:rPr lang="en-US" altLang="zh-CN" dirty="0"/>
              <a:t>pool5</a:t>
            </a:r>
            <a:r>
              <a:rPr lang="zh-CN" altLang="en-US" dirty="0"/>
              <a:t>，缩小为原图像的</a:t>
            </a:r>
            <a:r>
              <a:rPr lang="en-US" altLang="zh-CN" dirty="0"/>
              <a:t>1/32</a:t>
            </a:r>
            <a:r>
              <a:rPr lang="zh-CN" altLang="en-US" dirty="0"/>
              <a:t>，然后把原来</a:t>
            </a:r>
            <a:r>
              <a:rPr lang="en-US" altLang="zh-CN" dirty="0"/>
              <a:t>CNN</a:t>
            </a:r>
            <a:r>
              <a:rPr lang="zh-CN" altLang="en-US" dirty="0"/>
              <a:t>操作中的全连接变成卷积操作</a:t>
            </a:r>
            <a:r>
              <a:rPr lang="en-US" altLang="zh-CN" dirty="0"/>
              <a:t>conv6</a:t>
            </a:r>
            <a:r>
              <a:rPr lang="zh-CN" altLang="en-US" dirty="0"/>
              <a:t>、</a:t>
            </a:r>
            <a:r>
              <a:rPr lang="en-US" altLang="zh-CN" dirty="0"/>
              <a:t>conv7</a:t>
            </a:r>
            <a:r>
              <a:rPr lang="zh-CN" altLang="en-US" dirty="0"/>
              <a:t>，图像的</a:t>
            </a:r>
            <a:r>
              <a:rPr lang="en-US" altLang="zh-CN" dirty="0" err="1"/>
              <a:t>featureMap</a:t>
            </a:r>
            <a:r>
              <a:rPr lang="zh-CN" altLang="en-US" dirty="0"/>
              <a:t>数量改变但是图像大小依然为原图的</a:t>
            </a:r>
            <a:r>
              <a:rPr lang="en-US" altLang="zh-CN" dirty="0"/>
              <a:t>1/32</a:t>
            </a:r>
            <a:r>
              <a:rPr lang="zh-CN" altLang="en-US" dirty="0"/>
              <a:t>，此时图像不再叫</a:t>
            </a:r>
            <a:r>
              <a:rPr lang="en-US" altLang="zh-CN" dirty="0" err="1"/>
              <a:t>featureMap</a:t>
            </a:r>
            <a:r>
              <a:rPr lang="zh-CN" altLang="en-US" dirty="0"/>
              <a:t>而是叫</a:t>
            </a:r>
            <a:r>
              <a:rPr lang="en-US" altLang="zh-CN" dirty="0" err="1"/>
              <a:t>heatMap</a:t>
            </a:r>
            <a:r>
              <a:rPr lang="zh-CN" altLang="en-US" dirty="0"/>
              <a:t>。现在我们有</a:t>
            </a:r>
            <a:r>
              <a:rPr lang="en-US" altLang="zh-CN" dirty="0"/>
              <a:t>1/32</a:t>
            </a:r>
            <a:r>
              <a:rPr lang="zh-CN" altLang="en-US" dirty="0"/>
              <a:t>尺寸的</a:t>
            </a:r>
            <a:r>
              <a:rPr lang="en-US" altLang="zh-CN" dirty="0" err="1"/>
              <a:t>heatMap</a:t>
            </a:r>
            <a:r>
              <a:rPr lang="zh-CN" altLang="en-US" dirty="0"/>
              <a:t>，</a:t>
            </a:r>
            <a:r>
              <a:rPr lang="en-US" altLang="zh-CN" dirty="0"/>
              <a:t>1/16</a:t>
            </a:r>
            <a:r>
              <a:rPr lang="zh-CN" altLang="en-US" dirty="0"/>
              <a:t>尺寸的</a:t>
            </a:r>
            <a:r>
              <a:rPr lang="en-US" altLang="zh-CN" dirty="0" err="1"/>
              <a:t>featureMap</a:t>
            </a:r>
            <a:r>
              <a:rPr lang="zh-CN" altLang="en-US" dirty="0"/>
              <a:t>和</a:t>
            </a:r>
            <a:r>
              <a:rPr lang="en-US" altLang="zh-CN" dirty="0"/>
              <a:t>1/8</a:t>
            </a:r>
            <a:r>
              <a:rPr lang="zh-CN" altLang="en-US" dirty="0"/>
              <a:t>尺寸的</a:t>
            </a:r>
            <a:r>
              <a:rPr lang="en-US" altLang="zh-CN" dirty="0" err="1"/>
              <a:t>featureMap</a:t>
            </a:r>
            <a:r>
              <a:rPr lang="zh-CN" altLang="en-US" dirty="0"/>
              <a:t>，</a:t>
            </a:r>
            <a:r>
              <a:rPr lang="en-US" altLang="zh-CN" dirty="0"/>
              <a:t>1/32</a:t>
            </a:r>
            <a:r>
              <a:rPr lang="zh-CN" altLang="en-US" dirty="0"/>
              <a:t>尺寸的</a:t>
            </a:r>
            <a:r>
              <a:rPr lang="en-US" altLang="zh-CN" dirty="0" err="1"/>
              <a:t>heatMap</a:t>
            </a:r>
            <a:r>
              <a:rPr lang="zh-CN" altLang="en-US" dirty="0"/>
              <a:t>进行</a:t>
            </a:r>
            <a:r>
              <a:rPr lang="en-US" altLang="zh-CN" dirty="0" err="1"/>
              <a:t>upsampling</a:t>
            </a:r>
            <a:r>
              <a:rPr lang="zh-CN" altLang="en-US" dirty="0"/>
              <a:t>操作之后，因为这样的操作还原的图片仅仅是</a:t>
            </a:r>
            <a:r>
              <a:rPr lang="en-US" altLang="zh-CN" dirty="0"/>
              <a:t>conv5</a:t>
            </a:r>
            <a:r>
              <a:rPr lang="zh-CN" altLang="en-US" dirty="0"/>
              <a:t>中的卷积核中的特征，限于精度问题不能够很好地还原图像当中的特征，因此在这里向前迭代。把</a:t>
            </a:r>
            <a:r>
              <a:rPr lang="en-US" altLang="zh-CN" dirty="0"/>
              <a:t>conv4</a:t>
            </a:r>
            <a:r>
              <a:rPr lang="zh-CN" altLang="en-US" dirty="0"/>
              <a:t>中的卷积核对上一次</a:t>
            </a:r>
            <a:r>
              <a:rPr lang="en-US" altLang="zh-CN" dirty="0" err="1"/>
              <a:t>upsampling</a:t>
            </a:r>
            <a:r>
              <a:rPr lang="zh-CN" altLang="en-US" dirty="0"/>
              <a:t>之后的图进行反卷积补充细节（相当于一个差值过程），最后把</a:t>
            </a:r>
            <a:r>
              <a:rPr lang="en-US" altLang="zh-CN" dirty="0"/>
              <a:t>conv3</a:t>
            </a:r>
            <a:r>
              <a:rPr lang="zh-CN" altLang="en-US" dirty="0"/>
              <a:t>中的卷积核对刚才</a:t>
            </a:r>
            <a:r>
              <a:rPr lang="en-US" altLang="zh-CN" dirty="0" err="1"/>
              <a:t>upsampling</a:t>
            </a:r>
            <a:r>
              <a:rPr lang="zh-CN" altLang="en-US" dirty="0"/>
              <a:t>之后的图像进行再次反卷积补充细节，最后就完成了整个图像的还原。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最后像素的分类按照该点在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1000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张上采样得到的图上的最大的概率来定。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FCN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可以接受任意大小的输入图像，但是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FCN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的分类结果还是不够精细，对细节不太敏感，再者没有考虑到像素与像素之间的关联关系，丢失了部分空间信息。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F434C-A3ED-4268-8D6D-CF847C5116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36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上采样分为两次完成（橙色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×2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在第二次上采样前，把第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pooling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层（绿色）的预测结果（蓝色）融合进来。使用跳级结构提升精确性。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F434C-A3ED-4268-8D6D-CF847C5116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25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上采样分为三次完成（橙色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×3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进一步融合了第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pooling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层的预测结果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F434C-A3ED-4268-8D6D-CF847C5116E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716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F434C-A3ED-4268-8D6D-CF847C5116E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31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1A7D-0318-488A-AEF4-61BDD6D1503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AADD-04E7-4E9A-9769-230A8A5E7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1A7D-0318-488A-AEF4-61BDD6D1503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AADD-04E7-4E9A-9769-230A8A5E7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1A7D-0318-488A-AEF4-61BDD6D1503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AADD-04E7-4E9A-9769-230A8A5E7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1A7D-0318-488A-AEF4-61BDD6D1503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AADD-04E7-4E9A-9769-230A8A5E7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1A7D-0318-488A-AEF4-61BDD6D1503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AADD-04E7-4E9A-9769-230A8A5E7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1A7D-0318-488A-AEF4-61BDD6D1503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AADD-04E7-4E9A-9769-230A8A5E7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1A7D-0318-488A-AEF4-61BDD6D1503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AADD-04E7-4E9A-9769-230A8A5E7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1A7D-0318-488A-AEF4-61BDD6D1503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AADD-04E7-4E9A-9769-230A8A5E7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1A7D-0318-488A-AEF4-61BDD6D1503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AADD-04E7-4E9A-9769-230A8A5E7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1A7D-0318-488A-AEF4-61BDD6D1503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AADD-04E7-4E9A-9769-230A8A5E7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1A7D-0318-488A-AEF4-61BDD6D1503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EAADD-04E7-4E9A-9769-230A8A5E7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01A7D-0318-488A-AEF4-61BDD6D1503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EAADD-04E7-4E9A-9769-230A8A5E70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1076797/article/details/114546796" TargetMode="External"/><Relationship Id="rId2" Type="http://schemas.openxmlformats.org/officeDocument/2006/relationships/hyperlink" Target="https://www.jianshu.com/p/a5831e6d1d3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ianshen.com/article/1292893786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214590" y="2749592"/>
            <a:ext cx="3000475" cy="1404242"/>
            <a:chOff x="0" y="880508"/>
            <a:chExt cx="3000475" cy="1404242"/>
          </a:xfrm>
        </p:grpSpPr>
        <p:sp>
          <p:nvSpPr>
            <p:cNvPr id="3" name="矩形 2"/>
            <p:cNvSpPr/>
            <p:nvPr/>
          </p:nvSpPr>
          <p:spPr>
            <a:xfrm>
              <a:off x="0" y="880508"/>
              <a:ext cx="2324100" cy="1404242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596475" y="880750"/>
              <a:ext cx="1404000" cy="1404000"/>
            </a:xfrm>
            <a:prstGeom prst="ellipse">
              <a:avLst/>
            </a:prstGeom>
            <a:solidFill>
              <a:srgbClr val="D3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4"/>
          <p:cNvSpPr txBox="1"/>
          <p:nvPr/>
        </p:nvSpPr>
        <p:spPr>
          <a:xfrm>
            <a:off x="2928152" y="2414084"/>
            <a:ext cx="7206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语义分割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——FCN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3112302" y="3336188"/>
            <a:ext cx="6838470" cy="338554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altLang="zh-CN" sz="1600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Fully Convolutional Networks for Semantic Segmentation</a:t>
            </a:r>
            <a:endParaRPr lang="zh-CN" altLang="en-US" sz="1600" b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06855" y="2773316"/>
            <a:ext cx="1354060" cy="1356796"/>
            <a:chOff x="10265088" y="255018"/>
            <a:chExt cx="1570606" cy="1573782"/>
          </a:xfrm>
        </p:grpSpPr>
        <p:grpSp>
          <p:nvGrpSpPr>
            <p:cNvPr id="10" name="Group 32"/>
            <p:cNvGrpSpPr/>
            <p:nvPr/>
          </p:nvGrpSpPr>
          <p:grpSpPr>
            <a:xfrm>
              <a:off x="10265088" y="255018"/>
              <a:ext cx="1570606" cy="1573782"/>
              <a:chOff x="3692576" y="1742634"/>
              <a:chExt cx="2790379" cy="2796023"/>
            </a:xfrm>
          </p:grpSpPr>
          <p:grpSp>
            <p:nvGrpSpPr>
              <p:cNvPr id="16" name="组合 79"/>
              <p:cNvGrpSpPr/>
              <p:nvPr/>
            </p:nvGrpSpPr>
            <p:grpSpPr bwMode="auto">
              <a:xfrm>
                <a:off x="3692576" y="1742634"/>
                <a:ext cx="2790379" cy="2796023"/>
                <a:chOff x="6379729" y="2488774"/>
                <a:chExt cx="2513016" cy="2513016"/>
              </a:xfrm>
            </p:grpSpPr>
            <p:sp>
              <p:nvSpPr>
                <p:cNvPr id="18" name="任意多边形 82"/>
                <p:cNvSpPr/>
                <p:nvPr/>
              </p:nvSpPr>
              <p:spPr>
                <a:xfrm rot="3738964">
                  <a:off x="6379729" y="2488774"/>
                  <a:ext cx="2513016" cy="2513016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17000">
                      <a:srgbClr val="FFFFFF"/>
                    </a:gs>
                    <a:gs pos="88000">
                      <a:srgbClr val="FFFFFF">
                        <a:lumMod val="72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127000" dist="63500" dir="7380000" sx="102000" sy="102000" algn="tr" rotWithShape="0">
                    <a:prstClr val="black">
                      <a:alpha val="39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" name="任意多边形 83"/>
                <p:cNvSpPr/>
                <p:nvPr/>
              </p:nvSpPr>
              <p:spPr>
                <a:xfrm rot="16377237">
                  <a:off x="6409518" y="2506881"/>
                  <a:ext cx="2476803" cy="2476800"/>
                </a:xfrm>
                <a:custGeom>
                  <a:avLst/>
                  <a:gdLst>
                    <a:gd name="connsiteX0" fmla="*/ 0 w 1800200"/>
                    <a:gd name="connsiteY0" fmla="*/ 900100 h 1800200"/>
                    <a:gd name="connsiteX1" fmla="*/ 263634 w 1800200"/>
                    <a:gd name="connsiteY1" fmla="*/ 263633 h 1800200"/>
                    <a:gd name="connsiteX2" fmla="*/ 900101 w 1800200"/>
                    <a:gd name="connsiteY2" fmla="*/ 1 h 1800200"/>
                    <a:gd name="connsiteX3" fmla="*/ 1536568 w 1800200"/>
                    <a:gd name="connsiteY3" fmla="*/ 263635 h 1800200"/>
                    <a:gd name="connsiteX4" fmla="*/ 1800200 w 1800200"/>
                    <a:gd name="connsiteY4" fmla="*/ 900102 h 1800200"/>
                    <a:gd name="connsiteX5" fmla="*/ 1536567 w 1800200"/>
                    <a:gd name="connsiteY5" fmla="*/ 1536569 h 1800200"/>
                    <a:gd name="connsiteX6" fmla="*/ 900100 w 1800200"/>
                    <a:gd name="connsiteY6" fmla="*/ 1800202 h 1800200"/>
                    <a:gd name="connsiteX7" fmla="*/ 263633 w 1800200"/>
                    <a:gd name="connsiteY7" fmla="*/ 1536568 h 1800200"/>
                    <a:gd name="connsiteX8" fmla="*/ 0 w 1800200"/>
                    <a:gd name="connsiteY8" fmla="*/ 900101 h 1800200"/>
                    <a:gd name="connsiteX9" fmla="*/ 0 w 1800200"/>
                    <a:gd name="connsiteY9" fmla="*/ 90010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00200" h="1800200">
                      <a:moveTo>
                        <a:pt x="0" y="900100"/>
                      </a:moveTo>
                      <a:cubicBezTo>
                        <a:pt x="0" y="661379"/>
                        <a:pt x="94832" y="432435"/>
                        <a:pt x="263634" y="263633"/>
                      </a:cubicBezTo>
                      <a:cubicBezTo>
                        <a:pt x="432436" y="94832"/>
                        <a:pt x="661380" y="0"/>
                        <a:pt x="900101" y="1"/>
                      </a:cubicBezTo>
                      <a:cubicBezTo>
                        <a:pt x="1138822" y="1"/>
                        <a:pt x="1367766" y="94833"/>
                        <a:pt x="1536568" y="263635"/>
                      </a:cubicBezTo>
                      <a:cubicBezTo>
                        <a:pt x="1705369" y="432437"/>
                        <a:pt x="1800201" y="661381"/>
                        <a:pt x="1800200" y="900102"/>
                      </a:cubicBezTo>
                      <a:cubicBezTo>
                        <a:pt x="1800200" y="1138823"/>
                        <a:pt x="1705368" y="1367767"/>
                        <a:pt x="1536567" y="1536569"/>
                      </a:cubicBezTo>
                      <a:cubicBezTo>
                        <a:pt x="1367765" y="1705371"/>
                        <a:pt x="1138821" y="1800202"/>
                        <a:pt x="900100" y="1800202"/>
                      </a:cubicBezTo>
                      <a:cubicBezTo>
                        <a:pt x="661379" y="1800202"/>
                        <a:pt x="432435" y="1705370"/>
                        <a:pt x="263633" y="1536568"/>
                      </a:cubicBezTo>
                      <a:cubicBezTo>
                        <a:pt x="94832" y="1367766"/>
                        <a:pt x="0" y="1138822"/>
                        <a:pt x="0" y="900101"/>
                      </a:cubicBezTo>
                      <a:lnTo>
                        <a:pt x="0" y="900100"/>
                      </a:lnTo>
                      <a:close/>
                    </a:path>
                  </a:pathLst>
                </a:custGeom>
                <a:gradFill flip="none" rotWithShape="1">
                  <a:gsLst>
                    <a:gs pos="29000">
                      <a:srgbClr val="FFFFFF"/>
                    </a:gs>
                    <a:gs pos="98000">
                      <a:srgbClr val="FFFFFF">
                        <a:lumMod val="75000"/>
                      </a:srgbClr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softEdge rad="0"/>
                </a:effec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" name="椭圆 80"/>
              <p:cNvSpPr/>
              <p:nvPr/>
            </p:nvSpPr>
            <p:spPr bwMode="auto">
              <a:xfrm>
                <a:off x="4101618" y="2137562"/>
                <a:ext cx="2016471" cy="2020558"/>
              </a:xfrm>
              <a:prstGeom prst="ellipse">
                <a:avLst/>
              </a:prstGeom>
              <a:solidFill>
                <a:srgbClr val="243152"/>
              </a:solidFill>
              <a:ln w="25400" cap="flat" cmpd="sng" algn="ctr">
                <a:noFill/>
                <a:prstDash val="solid"/>
              </a:ln>
              <a:effectLst>
                <a:innerShdw blurRad="63500" dist="25400" dir="18660000">
                  <a:prstClr val="black">
                    <a:alpha val="35000"/>
                  </a:prstClr>
                </a:innerShdw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0638670" y="749095"/>
              <a:ext cx="823442" cy="585626"/>
              <a:chOff x="1743075" y="720725"/>
              <a:chExt cx="5573713" cy="3963988"/>
            </a:xfrm>
            <a:solidFill>
              <a:schemeClr val="bg1"/>
            </a:solidFill>
          </p:grpSpPr>
          <p:sp>
            <p:nvSpPr>
              <p:cNvPr id="12" name="Freeform 27"/>
              <p:cNvSpPr/>
              <p:nvPr/>
            </p:nvSpPr>
            <p:spPr bwMode="auto">
              <a:xfrm>
                <a:off x="1743075" y="720725"/>
                <a:ext cx="5573713" cy="2676525"/>
              </a:xfrm>
              <a:custGeom>
                <a:avLst/>
                <a:gdLst>
                  <a:gd name="T0" fmla="*/ 944 w 2050"/>
                  <a:gd name="T1" fmla="*/ 28 h 988"/>
                  <a:gd name="T2" fmla="*/ 1101 w 2050"/>
                  <a:gd name="T3" fmla="*/ 25 h 988"/>
                  <a:gd name="T4" fmla="*/ 2021 w 2050"/>
                  <a:gd name="T5" fmla="*/ 464 h 988"/>
                  <a:gd name="T6" fmla="*/ 2049 w 2050"/>
                  <a:gd name="T7" fmla="*/ 497 h 988"/>
                  <a:gd name="T8" fmla="*/ 2022 w 2050"/>
                  <a:gd name="T9" fmla="*/ 526 h 988"/>
                  <a:gd name="T10" fmla="*/ 1090 w 2050"/>
                  <a:gd name="T11" fmla="*/ 970 h 988"/>
                  <a:gd name="T12" fmla="*/ 966 w 2050"/>
                  <a:gd name="T13" fmla="*/ 973 h 988"/>
                  <a:gd name="T14" fmla="*/ 637 w 2050"/>
                  <a:gd name="T15" fmla="*/ 817 h 988"/>
                  <a:gd name="T16" fmla="*/ 573 w 2050"/>
                  <a:gd name="T17" fmla="*/ 784 h 988"/>
                  <a:gd name="T18" fmla="*/ 579 w 2050"/>
                  <a:gd name="T19" fmla="*/ 763 h 988"/>
                  <a:gd name="T20" fmla="*/ 972 w 2050"/>
                  <a:gd name="T21" fmla="*/ 559 h 988"/>
                  <a:gd name="T22" fmla="*/ 1099 w 2050"/>
                  <a:gd name="T23" fmla="*/ 550 h 988"/>
                  <a:gd name="T24" fmla="*/ 1138 w 2050"/>
                  <a:gd name="T25" fmla="*/ 500 h 988"/>
                  <a:gd name="T26" fmla="*/ 1110 w 2050"/>
                  <a:gd name="T27" fmla="*/ 448 h 988"/>
                  <a:gd name="T28" fmla="*/ 996 w 2050"/>
                  <a:gd name="T29" fmla="*/ 427 h 988"/>
                  <a:gd name="T30" fmla="*/ 922 w 2050"/>
                  <a:gd name="T31" fmla="*/ 466 h 988"/>
                  <a:gd name="T32" fmla="*/ 916 w 2050"/>
                  <a:gd name="T33" fmla="*/ 516 h 988"/>
                  <a:gd name="T34" fmla="*/ 521 w 2050"/>
                  <a:gd name="T35" fmla="*/ 721 h 988"/>
                  <a:gd name="T36" fmla="*/ 500 w 2050"/>
                  <a:gd name="T37" fmla="*/ 749 h 988"/>
                  <a:gd name="T38" fmla="*/ 269 w 2050"/>
                  <a:gd name="T39" fmla="*/ 641 h 988"/>
                  <a:gd name="T40" fmla="*/ 28 w 2050"/>
                  <a:gd name="T41" fmla="*/ 526 h 988"/>
                  <a:gd name="T42" fmla="*/ 1 w 2050"/>
                  <a:gd name="T43" fmla="*/ 493 h 988"/>
                  <a:gd name="T44" fmla="*/ 31 w 2050"/>
                  <a:gd name="T45" fmla="*/ 463 h 988"/>
                  <a:gd name="T46" fmla="*/ 944 w 2050"/>
                  <a:gd name="T47" fmla="*/ 28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50" h="988">
                    <a:moveTo>
                      <a:pt x="944" y="28"/>
                    </a:moveTo>
                    <a:cubicBezTo>
                      <a:pt x="992" y="1"/>
                      <a:pt x="1053" y="0"/>
                      <a:pt x="1101" y="25"/>
                    </a:cubicBezTo>
                    <a:cubicBezTo>
                      <a:pt x="1408" y="172"/>
                      <a:pt x="1715" y="318"/>
                      <a:pt x="2021" y="464"/>
                    </a:cubicBezTo>
                    <a:cubicBezTo>
                      <a:pt x="2035" y="470"/>
                      <a:pt x="2050" y="481"/>
                      <a:pt x="2049" y="497"/>
                    </a:cubicBezTo>
                    <a:cubicBezTo>
                      <a:pt x="2047" y="512"/>
                      <a:pt x="2034" y="521"/>
                      <a:pt x="2022" y="526"/>
                    </a:cubicBezTo>
                    <a:cubicBezTo>
                      <a:pt x="1711" y="674"/>
                      <a:pt x="1400" y="822"/>
                      <a:pt x="1090" y="970"/>
                    </a:cubicBezTo>
                    <a:cubicBezTo>
                      <a:pt x="1051" y="988"/>
                      <a:pt x="1005" y="988"/>
                      <a:pt x="966" y="973"/>
                    </a:cubicBezTo>
                    <a:cubicBezTo>
                      <a:pt x="856" y="921"/>
                      <a:pt x="747" y="869"/>
                      <a:pt x="637" y="817"/>
                    </a:cubicBezTo>
                    <a:cubicBezTo>
                      <a:pt x="616" y="806"/>
                      <a:pt x="594" y="797"/>
                      <a:pt x="573" y="784"/>
                    </a:cubicBezTo>
                    <a:cubicBezTo>
                      <a:pt x="567" y="777"/>
                      <a:pt x="570" y="766"/>
                      <a:pt x="579" y="763"/>
                    </a:cubicBezTo>
                    <a:cubicBezTo>
                      <a:pt x="710" y="695"/>
                      <a:pt x="841" y="627"/>
                      <a:pt x="972" y="559"/>
                    </a:cubicBezTo>
                    <a:cubicBezTo>
                      <a:pt x="1013" y="572"/>
                      <a:pt x="1060" y="570"/>
                      <a:pt x="1099" y="550"/>
                    </a:cubicBezTo>
                    <a:cubicBezTo>
                      <a:pt x="1118" y="540"/>
                      <a:pt x="1136" y="523"/>
                      <a:pt x="1138" y="500"/>
                    </a:cubicBezTo>
                    <a:cubicBezTo>
                      <a:pt x="1141" y="479"/>
                      <a:pt x="1126" y="460"/>
                      <a:pt x="1110" y="448"/>
                    </a:cubicBezTo>
                    <a:cubicBezTo>
                      <a:pt x="1077" y="426"/>
                      <a:pt x="1035" y="421"/>
                      <a:pt x="996" y="427"/>
                    </a:cubicBezTo>
                    <a:cubicBezTo>
                      <a:pt x="968" y="432"/>
                      <a:pt x="940" y="443"/>
                      <a:pt x="922" y="466"/>
                    </a:cubicBezTo>
                    <a:cubicBezTo>
                      <a:pt x="911" y="480"/>
                      <a:pt x="908" y="499"/>
                      <a:pt x="916" y="516"/>
                    </a:cubicBezTo>
                    <a:cubicBezTo>
                      <a:pt x="784" y="584"/>
                      <a:pt x="652" y="652"/>
                      <a:pt x="521" y="721"/>
                    </a:cubicBezTo>
                    <a:cubicBezTo>
                      <a:pt x="509" y="725"/>
                      <a:pt x="500" y="736"/>
                      <a:pt x="500" y="749"/>
                    </a:cubicBezTo>
                    <a:cubicBezTo>
                      <a:pt x="422" y="715"/>
                      <a:pt x="346" y="677"/>
                      <a:pt x="269" y="641"/>
                    </a:cubicBezTo>
                    <a:cubicBezTo>
                      <a:pt x="189" y="602"/>
                      <a:pt x="108" y="564"/>
                      <a:pt x="28" y="526"/>
                    </a:cubicBezTo>
                    <a:cubicBezTo>
                      <a:pt x="15" y="520"/>
                      <a:pt x="0" y="509"/>
                      <a:pt x="1" y="493"/>
                    </a:cubicBezTo>
                    <a:cubicBezTo>
                      <a:pt x="3" y="478"/>
                      <a:pt x="18" y="469"/>
                      <a:pt x="31" y="463"/>
                    </a:cubicBezTo>
                    <a:cubicBezTo>
                      <a:pt x="335" y="318"/>
                      <a:pt x="640" y="173"/>
                      <a:pt x="94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8"/>
              <p:cNvSpPr/>
              <p:nvPr/>
            </p:nvSpPr>
            <p:spPr bwMode="auto">
              <a:xfrm>
                <a:off x="2773363" y="2760663"/>
                <a:ext cx="236538" cy="971550"/>
              </a:xfrm>
              <a:custGeom>
                <a:avLst/>
                <a:gdLst>
                  <a:gd name="T0" fmla="*/ 0 w 87"/>
                  <a:gd name="T1" fmla="*/ 0 h 359"/>
                  <a:gd name="T2" fmla="*/ 87 w 87"/>
                  <a:gd name="T3" fmla="*/ 42 h 359"/>
                  <a:gd name="T4" fmla="*/ 48 w 87"/>
                  <a:gd name="T5" fmla="*/ 359 h 359"/>
                  <a:gd name="T6" fmla="*/ 0 w 87"/>
                  <a:gd name="T7" fmla="*/ 252 h 359"/>
                  <a:gd name="T8" fmla="*/ 0 w 87"/>
                  <a:gd name="T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59">
                    <a:moveTo>
                      <a:pt x="0" y="0"/>
                    </a:moveTo>
                    <a:cubicBezTo>
                      <a:pt x="29" y="14"/>
                      <a:pt x="58" y="28"/>
                      <a:pt x="87" y="42"/>
                    </a:cubicBezTo>
                    <a:cubicBezTo>
                      <a:pt x="74" y="148"/>
                      <a:pt x="61" y="253"/>
                      <a:pt x="48" y="359"/>
                    </a:cubicBezTo>
                    <a:cubicBezTo>
                      <a:pt x="23" y="328"/>
                      <a:pt x="0" y="293"/>
                      <a:pt x="0" y="252"/>
                    </a:cubicBezTo>
                    <a:cubicBezTo>
                      <a:pt x="1" y="168"/>
                      <a:pt x="0" y="8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29"/>
              <p:cNvSpPr/>
              <p:nvPr/>
            </p:nvSpPr>
            <p:spPr bwMode="auto">
              <a:xfrm>
                <a:off x="3363913" y="2768600"/>
                <a:ext cx="2900363" cy="1693863"/>
              </a:xfrm>
              <a:custGeom>
                <a:avLst/>
                <a:gdLst>
                  <a:gd name="T0" fmla="*/ 496 w 1067"/>
                  <a:gd name="T1" fmla="*/ 275 h 625"/>
                  <a:gd name="T2" fmla="*/ 1067 w 1067"/>
                  <a:gd name="T3" fmla="*/ 0 h 625"/>
                  <a:gd name="T4" fmla="*/ 1067 w 1067"/>
                  <a:gd name="T5" fmla="*/ 253 h 625"/>
                  <a:gd name="T6" fmla="*/ 1022 w 1067"/>
                  <a:gd name="T7" fmla="*/ 353 h 625"/>
                  <a:gd name="T8" fmla="*/ 871 w 1067"/>
                  <a:gd name="T9" fmla="*/ 479 h 625"/>
                  <a:gd name="T10" fmla="*/ 285 w 1067"/>
                  <a:gd name="T11" fmla="*/ 591 h 625"/>
                  <a:gd name="T12" fmla="*/ 52 w 1067"/>
                  <a:gd name="T13" fmla="*/ 518 h 625"/>
                  <a:gd name="T14" fmla="*/ 0 w 1067"/>
                  <a:gd name="T15" fmla="*/ 101 h 625"/>
                  <a:gd name="T16" fmla="*/ 356 w 1067"/>
                  <a:gd name="T17" fmla="*/ 273 h 625"/>
                  <a:gd name="T18" fmla="*/ 496 w 1067"/>
                  <a:gd name="T19" fmla="*/ 27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7" h="625">
                    <a:moveTo>
                      <a:pt x="496" y="275"/>
                    </a:moveTo>
                    <a:cubicBezTo>
                      <a:pt x="686" y="184"/>
                      <a:pt x="876" y="92"/>
                      <a:pt x="1067" y="0"/>
                    </a:cubicBezTo>
                    <a:cubicBezTo>
                      <a:pt x="1066" y="85"/>
                      <a:pt x="1067" y="169"/>
                      <a:pt x="1067" y="253"/>
                    </a:cubicBezTo>
                    <a:cubicBezTo>
                      <a:pt x="1065" y="291"/>
                      <a:pt x="1044" y="324"/>
                      <a:pt x="1022" y="353"/>
                    </a:cubicBezTo>
                    <a:cubicBezTo>
                      <a:pt x="980" y="404"/>
                      <a:pt x="927" y="445"/>
                      <a:pt x="871" y="479"/>
                    </a:cubicBezTo>
                    <a:cubicBezTo>
                      <a:pt x="697" y="583"/>
                      <a:pt x="486" y="625"/>
                      <a:pt x="285" y="591"/>
                    </a:cubicBezTo>
                    <a:cubicBezTo>
                      <a:pt x="204" y="578"/>
                      <a:pt x="126" y="552"/>
                      <a:pt x="52" y="518"/>
                    </a:cubicBezTo>
                    <a:cubicBezTo>
                      <a:pt x="34" y="379"/>
                      <a:pt x="17" y="240"/>
                      <a:pt x="0" y="101"/>
                    </a:cubicBezTo>
                    <a:cubicBezTo>
                      <a:pt x="118" y="159"/>
                      <a:pt x="238" y="216"/>
                      <a:pt x="356" y="273"/>
                    </a:cubicBezTo>
                    <a:cubicBezTo>
                      <a:pt x="400" y="295"/>
                      <a:pt x="452" y="297"/>
                      <a:pt x="496" y="2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30"/>
              <p:cNvSpPr/>
              <p:nvPr/>
            </p:nvSpPr>
            <p:spPr bwMode="auto">
              <a:xfrm>
                <a:off x="2974975" y="2955925"/>
                <a:ext cx="404813" cy="1728788"/>
              </a:xfrm>
              <a:custGeom>
                <a:avLst/>
                <a:gdLst>
                  <a:gd name="T0" fmla="*/ 0 w 149"/>
                  <a:gd name="T1" fmla="*/ 568 h 638"/>
                  <a:gd name="T2" fmla="*/ 74 w 149"/>
                  <a:gd name="T3" fmla="*/ 0 h 638"/>
                  <a:gd name="T4" fmla="*/ 145 w 149"/>
                  <a:gd name="T5" fmla="*/ 538 h 638"/>
                  <a:gd name="T6" fmla="*/ 149 w 149"/>
                  <a:gd name="T7" fmla="*/ 572 h 638"/>
                  <a:gd name="T8" fmla="*/ 101 w 149"/>
                  <a:gd name="T9" fmla="*/ 629 h 638"/>
                  <a:gd name="T10" fmla="*/ 27 w 149"/>
                  <a:gd name="T11" fmla="*/ 617 h 638"/>
                  <a:gd name="T12" fmla="*/ 0 w 149"/>
                  <a:gd name="T13" fmla="*/ 56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638">
                    <a:moveTo>
                      <a:pt x="0" y="568"/>
                    </a:moveTo>
                    <a:cubicBezTo>
                      <a:pt x="24" y="379"/>
                      <a:pt x="49" y="190"/>
                      <a:pt x="74" y="0"/>
                    </a:cubicBezTo>
                    <a:cubicBezTo>
                      <a:pt x="98" y="180"/>
                      <a:pt x="121" y="359"/>
                      <a:pt x="145" y="538"/>
                    </a:cubicBezTo>
                    <a:cubicBezTo>
                      <a:pt x="146" y="549"/>
                      <a:pt x="148" y="560"/>
                      <a:pt x="149" y="572"/>
                    </a:cubicBezTo>
                    <a:cubicBezTo>
                      <a:pt x="142" y="596"/>
                      <a:pt x="126" y="620"/>
                      <a:pt x="101" y="629"/>
                    </a:cubicBezTo>
                    <a:cubicBezTo>
                      <a:pt x="77" y="638"/>
                      <a:pt x="47" y="635"/>
                      <a:pt x="27" y="617"/>
                    </a:cubicBezTo>
                    <a:cubicBezTo>
                      <a:pt x="13" y="605"/>
                      <a:pt x="2" y="587"/>
                      <a:pt x="0" y="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104900" y="1114019"/>
            <a:ext cx="9982200" cy="462996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/>
          <p:cNvSpPr txBox="1"/>
          <p:nvPr/>
        </p:nvSpPr>
        <p:spPr>
          <a:xfrm>
            <a:off x="223021" y="236190"/>
            <a:ext cx="495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全连接→卷积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4E1C5E1-D0D6-4B7E-9834-F0D253096C4C}"/>
              </a:ext>
            </a:extLst>
          </p:cNvPr>
          <p:cNvSpPr txBox="1"/>
          <p:nvPr/>
        </p:nvSpPr>
        <p:spPr>
          <a:xfrm>
            <a:off x="911299" y="1485615"/>
            <a:ext cx="9412472" cy="3886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全连接的结构是固定的，当我们训练完时每个连接都是有权重的。而卷积过程我们其实为训练连接结构，学习了目标和那些像素之间有关系，权重较弱的像素我们可以忽略。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全连接不会学习过滤，他会给每个连接分权重但不会修改连接关系。卷积则是会学习有用的关系，没用的关系它会弱化或者直接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。这样卷积块可以共用一套权重，减少重复计算，还可以降低模型复杂度。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35F176-E8B8-429C-98F8-1A62D172C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995" y="2333409"/>
            <a:ext cx="8731373" cy="3494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 77"/>
          <p:cNvSpPr txBox="1"/>
          <p:nvPr/>
        </p:nvSpPr>
        <p:spPr>
          <a:xfrm>
            <a:off x="320897" y="307509"/>
            <a:ext cx="495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具体实现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0" name="Picture 6" descr="在这里插入图片描述">
            <a:extLst>
              <a:ext uri="{FF2B5EF4-FFF2-40B4-BE49-F238E27FC236}">
                <a16:creationId xmlns:a16="http://schemas.microsoft.com/office/drawing/2014/main" id="{6DC33D88-8B62-4CA0-89FA-BB10C2A4C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97" y="1136466"/>
            <a:ext cx="11169225" cy="378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在这里插入图片描述">
            <a:extLst>
              <a:ext uri="{FF2B5EF4-FFF2-40B4-BE49-F238E27FC236}">
                <a16:creationId xmlns:a16="http://schemas.microsoft.com/office/drawing/2014/main" id="{D227A197-EC26-4D03-A5CB-D58967C62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97" y="1136466"/>
            <a:ext cx="11218732" cy="38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-805045" y="211060"/>
            <a:ext cx="495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模型设计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C586EA-7E22-417E-A71F-7DDA775FD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61" y="1049509"/>
            <a:ext cx="10175955" cy="25370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8413256-E161-4570-9B52-F7DEE8810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61" y="66320"/>
            <a:ext cx="10835521" cy="6725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82"/>
          <p:cNvSpPr txBox="1"/>
          <p:nvPr/>
        </p:nvSpPr>
        <p:spPr>
          <a:xfrm>
            <a:off x="397414" y="301251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跳跃连接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D264CDC6-3139-4CDD-85F9-A4DF33695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23" y="1301215"/>
            <a:ext cx="11081954" cy="425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2825199-651C-4A7A-8346-70F8C34D48C3}"/>
              </a:ext>
            </a:extLst>
          </p:cNvPr>
          <p:cNvSpPr txBox="1"/>
          <p:nvPr/>
        </p:nvSpPr>
        <p:spPr>
          <a:xfrm>
            <a:off x="9324754" y="597332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FCN-16s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在这里插入图片描述">
            <a:extLst>
              <a:ext uri="{FF2B5EF4-FFF2-40B4-BE49-F238E27FC236}">
                <a16:creationId xmlns:a16="http://schemas.microsoft.com/office/drawing/2014/main" id="{2C15B800-45F4-4008-A381-420F3991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23" y="1024769"/>
            <a:ext cx="11081954" cy="456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文本框 82"/>
          <p:cNvSpPr txBox="1"/>
          <p:nvPr/>
        </p:nvSpPr>
        <p:spPr>
          <a:xfrm>
            <a:off x="397414" y="301251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跳跃连接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825199-651C-4A7A-8346-70F8C34D48C3}"/>
              </a:ext>
            </a:extLst>
          </p:cNvPr>
          <p:cNvSpPr txBox="1"/>
          <p:nvPr/>
        </p:nvSpPr>
        <p:spPr>
          <a:xfrm>
            <a:off x="9324754" y="5973324"/>
            <a:ext cx="1487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FCN-8s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82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hlinkClick r:id="rId3" action="ppaction://hlinksldjump"/>
            <a:extLst>
              <a:ext uri="{FF2B5EF4-FFF2-40B4-BE49-F238E27FC236}">
                <a16:creationId xmlns:a16="http://schemas.microsoft.com/office/drawing/2014/main" id="{5EB94FA1-9A00-4403-8519-20DC40CA9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19" y="1100816"/>
            <a:ext cx="10415248" cy="5547373"/>
          </a:xfrm>
          <a:prstGeom prst="rect">
            <a:avLst/>
          </a:prstGeom>
        </p:spPr>
      </p:pic>
      <p:sp>
        <p:nvSpPr>
          <p:cNvPr id="83" name="文本框 82"/>
          <p:cNvSpPr txBox="1"/>
          <p:nvPr/>
        </p:nvSpPr>
        <p:spPr>
          <a:xfrm>
            <a:off x="397414" y="301251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跳跃连接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FC94DA-00BB-4D3F-B467-784EE4EDD0F8}"/>
              </a:ext>
            </a:extLst>
          </p:cNvPr>
          <p:cNvSpPr txBox="1"/>
          <p:nvPr/>
        </p:nvSpPr>
        <p:spPr>
          <a:xfrm>
            <a:off x="397414" y="6124969"/>
            <a:ext cx="170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FCN-32s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A7C8FCB-9CD9-4090-A7CE-8C69D4A1C341}"/>
              </a:ext>
            </a:extLst>
          </p:cNvPr>
          <p:cNvGrpSpPr/>
          <p:nvPr/>
        </p:nvGrpSpPr>
        <p:grpSpPr>
          <a:xfrm>
            <a:off x="2453485" y="0"/>
            <a:ext cx="10107414" cy="4096471"/>
            <a:chOff x="2473581" y="301251"/>
            <a:chExt cx="10107414" cy="4096471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2825199-651C-4A7A-8346-70F8C34D48C3}"/>
                </a:ext>
              </a:extLst>
            </p:cNvPr>
            <p:cNvSpPr txBox="1"/>
            <p:nvPr/>
          </p:nvSpPr>
          <p:spPr>
            <a:xfrm>
              <a:off x="10704092" y="3874502"/>
              <a:ext cx="1487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FCN-8s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5C4CE4A-CED6-43B1-A3BC-B08ABC42D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73581" y="301251"/>
              <a:ext cx="10107414" cy="3387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658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82"/>
          <p:cNvSpPr txBox="1"/>
          <p:nvPr/>
        </p:nvSpPr>
        <p:spPr>
          <a:xfrm>
            <a:off x="397414" y="301251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跳跃连接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6A9CA1A-6197-4CFD-AEDC-871D67B47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43" y="1100163"/>
            <a:ext cx="8958404" cy="46576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F71143-DC11-4121-8B41-273CB27FB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958" y="2300355"/>
            <a:ext cx="8596105" cy="3985605"/>
          </a:xfrm>
          <a:prstGeom prst="rect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05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82"/>
          <p:cNvSpPr txBox="1"/>
          <p:nvPr/>
        </p:nvSpPr>
        <p:spPr>
          <a:xfrm>
            <a:off x="397414" y="301251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网络选择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690DFE-35EA-4FEB-909E-1CD57EF9B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53" y="1939574"/>
            <a:ext cx="7188401" cy="297885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5464025-4AE8-48AD-9F3E-39A678B6D274}"/>
              </a:ext>
            </a:extLst>
          </p:cNvPr>
          <p:cNvSpPr/>
          <p:nvPr/>
        </p:nvSpPr>
        <p:spPr>
          <a:xfrm>
            <a:off x="5536642" y="2180492"/>
            <a:ext cx="1557494" cy="2682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74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82"/>
          <p:cNvSpPr txBox="1"/>
          <p:nvPr/>
        </p:nvSpPr>
        <p:spPr>
          <a:xfrm>
            <a:off x="397414" y="301251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运行结果对比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这里写图片描述">
            <a:extLst>
              <a:ext uri="{FF2B5EF4-FFF2-40B4-BE49-F238E27FC236}">
                <a16:creationId xmlns:a16="http://schemas.microsoft.com/office/drawing/2014/main" id="{CBE7D819-84D8-47F7-AC95-8F299448B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4" y="1212111"/>
            <a:ext cx="6923023" cy="29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5763B66-6B96-4B78-B987-AF4E03567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260" y="4306126"/>
            <a:ext cx="6045471" cy="23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2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9AC4BA-72B6-4476-B8FE-4980FDD4B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339" y="3448937"/>
            <a:ext cx="3381591" cy="24871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D49E05-CC83-4992-87B6-8F769F917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135" y="3429000"/>
            <a:ext cx="3408122" cy="2487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643460-25F7-4C5E-ABF8-ECE5350ED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244" y="159907"/>
            <a:ext cx="3569904" cy="24876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97162B-79D4-45A9-A68F-6A3BCDEA7D73}"/>
              </a:ext>
            </a:extLst>
          </p:cNvPr>
          <p:cNvSpPr txBox="1"/>
          <p:nvPr/>
        </p:nvSpPr>
        <p:spPr>
          <a:xfrm>
            <a:off x="5658446" y="6168810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FCN8s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AA30E08-3F6D-4EBC-8FB1-37548FC64B20}"/>
              </a:ext>
            </a:extLst>
          </p:cNvPr>
          <p:cNvSpPr txBox="1"/>
          <p:nvPr/>
        </p:nvSpPr>
        <p:spPr>
          <a:xfrm>
            <a:off x="5348839" y="2692950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FCN16s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6BC568A-816C-4D0F-BF4A-E784FA452BBA}"/>
              </a:ext>
            </a:extLst>
          </p:cNvPr>
          <p:cNvSpPr txBox="1"/>
          <p:nvPr/>
        </p:nvSpPr>
        <p:spPr>
          <a:xfrm>
            <a:off x="9493926" y="2763666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FCN32s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9975EEB-1EB2-4F5F-97F2-7E0489119C47}"/>
              </a:ext>
            </a:extLst>
          </p:cNvPr>
          <p:cNvSpPr txBox="1"/>
          <p:nvPr/>
        </p:nvSpPr>
        <p:spPr>
          <a:xfrm>
            <a:off x="6295219" y="3629184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21978B-C830-4996-B4D2-4D4D777CA358}"/>
              </a:ext>
            </a:extLst>
          </p:cNvPr>
          <p:cNvSpPr txBox="1"/>
          <p:nvPr/>
        </p:nvSpPr>
        <p:spPr>
          <a:xfrm>
            <a:off x="10376322" y="340648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2D81AEE-A89D-4D07-99CC-BB1308771BE3}"/>
              </a:ext>
            </a:extLst>
          </p:cNvPr>
          <p:cNvSpPr txBox="1"/>
          <p:nvPr/>
        </p:nvSpPr>
        <p:spPr>
          <a:xfrm>
            <a:off x="10685920" y="3598401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463AD3-8EA6-44BB-B559-88BE72D6A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4960" y="159907"/>
            <a:ext cx="3402079" cy="24876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4ED5E5D-E82E-4805-A2F4-8D09DDECF44E}"/>
              </a:ext>
            </a:extLst>
          </p:cNvPr>
          <p:cNvSpPr txBox="1"/>
          <p:nvPr/>
        </p:nvSpPr>
        <p:spPr>
          <a:xfrm>
            <a:off x="6942772" y="340648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0332C1-60B9-4698-A356-E97427433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012" y="1833167"/>
            <a:ext cx="3408122" cy="253284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1DAB69B-3149-4BCC-AC5F-EDADA31805AA}"/>
              </a:ext>
            </a:extLst>
          </p:cNvPr>
          <p:cNvSpPr txBox="1"/>
          <p:nvPr/>
        </p:nvSpPr>
        <p:spPr>
          <a:xfrm>
            <a:off x="9413036" y="6168810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FCN32s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61740" y="313019"/>
            <a:ext cx="402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语义分割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688812" y="2378930"/>
            <a:ext cx="379957" cy="378819"/>
            <a:chOff x="6760032" y="3590699"/>
            <a:chExt cx="530225" cy="528638"/>
          </a:xfrm>
          <a:solidFill>
            <a:srgbClr val="243152"/>
          </a:solidFill>
        </p:grpSpPr>
        <p:sp>
          <p:nvSpPr>
            <p:cNvPr id="24" name="Freeform 67"/>
            <p:cNvSpPr>
              <a:spLocks noEditPoints="1"/>
            </p:cNvSpPr>
            <p:nvPr/>
          </p:nvSpPr>
          <p:spPr bwMode="auto">
            <a:xfrm>
              <a:off x="6760032" y="3590699"/>
              <a:ext cx="196850" cy="195263"/>
            </a:xfrm>
            <a:custGeom>
              <a:avLst/>
              <a:gdLst>
                <a:gd name="T0" fmla="*/ 51 w 102"/>
                <a:gd name="T1" fmla="*/ 0 h 101"/>
                <a:gd name="T2" fmla="*/ 0 w 102"/>
                <a:gd name="T3" fmla="*/ 51 h 101"/>
                <a:gd name="T4" fmla="*/ 51 w 102"/>
                <a:gd name="T5" fmla="*/ 101 h 101"/>
                <a:gd name="T6" fmla="*/ 102 w 102"/>
                <a:gd name="T7" fmla="*/ 51 h 101"/>
                <a:gd name="T8" fmla="*/ 51 w 102"/>
                <a:gd name="T9" fmla="*/ 0 h 101"/>
                <a:gd name="T10" fmla="*/ 51 w 102"/>
                <a:gd name="T11" fmla="*/ 74 h 101"/>
                <a:gd name="T12" fmla="*/ 27 w 102"/>
                <a:gd name="T13" fmla="*/ 51 h 101"/>
                <a:gd name="T14" fmla="*/ 51 w 102"/>
                <a:gd name="T15" fmla="*/ 27 h 101"/>
                <a:gd name="T16" fmla="*/ 75 w 102"/>
                <a:gd name="T17" fmla="*/ 51 h 101"/>
                <a:gd name="T18" fmla="*/ 51 w 102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5" y="38"/>
                    <a:pt x="75" y="51"/>
                  </a:cubicBezTo>
                  <a:cubicBezTo>
                    <a:pt x="75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68"/>
            <p:cNvSpPr>
              <a:spLocks noEditPoints="1"/>
            </p:cNvSpPr>
            <p:nvPr/>
          </p:nvSpPr>
          <p:spPr bwMode="auto">
            <a:xfrm>
              <a:off x="6979107" y="3590699"/>
              <a:ext cx="195263" cy="195263"/>
            </a:xfrm>
            <a:custGeom>
              <a:avLst/>
              <a:gdLst>
                <a:gd name="T0" fmla="*/ 51 w 101"/>
                <a:gd name="T1" fmla="*/ 0 h 101"/>
                <a:gd name="T2" fmla="*/ 0 w 101"/>
                <a:gd name="T3" fmla="*/ 51 h 101"/>
                <a:gd name="T4" fmla="*/ 51 w 101"/>
                <a:gd name="T5" fmla="*/ 101 h 101"/>
                <a:gd name="T6" fmla="*/ 101 w 101"/>
                <a:gd name="T7" fmla="*/ 51 h 101"/>
                <a:gd name="T8" fmla="*/ 51 w 101"/>
                <a:gd name="T9" fmla="*/ 0 h 101"/>
                <a:gd name="T10" fmla="*/ 51 w 101"/>
                <a:gd name="T11" fmla="*/ 74 h 101"/>
                <a:gd name="T12" fmla="*/ 27 w 101"/>
                <a:gd name="T13" fmla="*/ 51 h 101"/>
                <a:gd name="T14" fmla="*/ 51 w 101"/>
                <a:gd name="T15" fmla="*/ 27 h 101"/>
                <a:gd name="T16" fmla="*/ 74 w 101"/>
                <a:gd name="T17" fmla="*/ 51 h 101"/>
                <a:gd name="T18" fmla="*/ 51 w 101"/>
                <a:gd name="T19" fmla="*/ 7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79" y="101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moveTo>
                    <a:pt x="51" y="74"/>
                  </a:moveTo>
                  <a:cubicBezTo>
                    <a:pt x="38" y="74"/>
                    <a:pt x="27" y="64"/>
                    <a:pt x="27" y="51"/>
                  </a:cubicBezTo>
                  <a:cubicBezTo>
                    <a:pt x="27" y="38"/>
                    <a:pt x="38" y="27"/>
                    <a:pt x="51" y="27"/>
                  </a:cubicBezTo>
                  <a:cubicBezTo>
                    <a:pt x="64" y="27"/>
                    <a:pt x="74" y="38"/>
                    <a:pt x="74" y="51"/>
                  </a:cubicBezTo>
                  <a:cubicBezTo>
                    <a:pt x="74" y="64"/>
                    <a:pt x="64" y="74"/>
                    <a:pt x="51" y="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69"/>
            <p:cNvSpPr/>
            <p:nvPr/>
          </p:nvSpPr>
          <p:spPr bwMode="auto">
            <a:xfrm>
              <a:off x="6804482" y="3808187"/>
              <a:ext cx="327025" cy="185738"/>
            </a:xfrm>
            <a:custGeom>
              <a:avLst/>
              <a:gdLst>
                <a:gd name="T0" fmla="*/ 158 w 169"/>
                <a:gd name="T1" fmla="*/ 96 h 96"/>
                <a:gd name="T2" fmla="*/ 11 w 169"/>
                <a:gd name="T3" fmla="*/ 96 h 96"/>
                <a:gd name="T4" fmla="*/ 0 w 169"/>
                <a:gd name="T5" fmla="*/ 84 h 96"/>
                <a:gd name="T6" fmla="*/ 0 w 169"/>
                <a:gd name="T7" fmla="*/ 12 h 96"/>
                <a:gd name="T8" fmla="*/ 11 w 169"/>
                <a:gd name="T9" fmla="*/ 0 h 96"/>
                <a:gd name="T10" fmla="*/ 158 w 169"/>
                <a:gd name="T11" fmla="*/ 0 h 96"/>
                <a:gd name="T12" fmla="*/ 169 w 169"/>
                <a:gd name="T13" fmla="*/ 12 h 96"/>
                <a:gd name="T14" fmla="*/ 169 w 169"/>
                <a:gd name="T15" fmla="*/ 84 h 96"/>
                <a:gd name="T16" fmla="*/ 158 w 169"/>
                <a:gd name="T1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96">
                  <a:moveTo>
                    <a:pt x="158" y="96"/>
                  </a:moveTo>
                  <a:cubicBezTo>
                    <a:pt x="11" y="96"/>
                    <a:pt x="11" y="96"/>
                    <a:pt x="11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4" y="0"/>
                    <a:pt x="169" y="5"/>
                    <a:pt x="169" y="12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91"/>
                    <a:pt x="164" y="96"/>
                    <a:pt x="158" y="9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70"/>
            <p:cNvSpPr>
              <a:spLocks noChangeArrowheads="1"/>
            </p:cNvSpPr>
            <p:nvPr/>
          </p:nvSpPr>
          <p:spPr bwMode="auto">
            <a:xfrm>
              <a:off x="7152144" y="3838349"/>
              <a:ext cx="26988" cy="127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71"/>
            <p:cNvSpPr/>
            <p:nvPr/>
          </p:nvSpPr>
          <p:spPr bwMode="auto">
            <a:xfrm>
              <a:off x="7201357" y="3793899"/>
              <a:ext cx="88900" cy="215900"/>
            </a:xfrm>
            <a:custGeom>
              <a:avLst/>
              <a:gdLst>
                <a:gd name="T0" fmla="*/ 56 w 56"/>
                <a:gd name="T1" fmla="*/ 136 h 136"/>
                <a:gd name="T2" fmla="*/ 0 w 56"/>
                <a:gd name="T3" fmla="*/ 108 h 136"/>
                <a:gd name="T4" fmla="*/ 0 w 56"/>
                <a:gd name="T5" fmla="*/ 28 h 136"/>
                <a:gd name="T6" fmla="*/ 56 w 56"/>
                <a:gd name="T7" fmla="*/ 0 h 136"/>
                <a:gd name="T8" fmla="*/ 56 w 56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36">
                  <a:moveTo>
                    <a:pt x="56" y="136"/>
                  </a:moveTo>
                  <a:lnTo>
                    <a:pt x="0" y="108"/>
                  </a:lnTo>
                  <a:lnTo>
                    <a:pt x="0" y="28"/>
                  </a:lnTo>
                  <a:lnTo>
                    <a:pt x="56" y="0"/>
                  </a:lnTo>
                  <a:lnTo>
                    <a:pt x="56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72"/>
            <p:cNvSpPr/>
            <p:nvPr/>
          </p:nvSpPr>
          <p:spPr bwMode="auto">
            <a:xfrm>
              <a:off x="6804482" y="4016149"/>
              <a:ext cx="104775" cy="103188"/>
            </a:xfrm>
            <a:custGeom>
              <a:avLst/>
              <a:gdLst>
                <a:gd name="T0" fmla="*/ 21 w 66"/>
                <a:gd name="T1" fmla="*/ 65 h 65"/>
                <a:gd name="T2" fmla="*/ 0 w 66"/>
                <a:gd name="T3" fmla="*/ 65 h 65"/>
                <a:gd name="T4" fmla="*/ 45 w 66"/>
                <a:gd name="T5" fmla="*/ 0 h 65"/>
                <a:gd name="T6" fmla="*/ 66 w 66"/>
                <a:gd name="T7" fmla="*/ 0 h 65"/>
                <a:gd name="T8" fmla="*/ 21 w 66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5">
                  <a:moveTo>
                    <a:pt x="21" y="65"/>
                  </a:moveTo>
                  <a:lnTo>
                    <a:pt x="0" y="65"/>
                  </a:lnTo>
                  <a:lnTo>
                    <a:pt x="45" y="0"/>
                  </a:lnTo>
                  <a:lnTo>
                    <a:pt x="66" y="0"/>
                  </a:lnTo>
                  <a:lnTo>
                    <a:pt x="2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73"/>
            <p:cNvSpPr/>
            <p:nvPr/>
          </p:nvSpPr>
          <p:spPr bwMode="auto">
            <a:xfrm>
              <a:off x="7026732" y="4016149"/>
              <a:ext cx="103188" cy="103188"/>
            </a:xfrm>
            <a:custGeom>
              <a:avLst/>
              <a:gdLst>
                <a:gd name="T0" fmla="*/ 44 w 65"/>
                <a:gd name="T1" fmla="*/ 65 h 65"/>
                <a:gd name="T2" fmla="*/ 65 w 65"/>
                <a:gd name="T3" fmla="*/ 65 h 65"/>
                <a:gd name="T4" fmla="*/ 21 w 65"/>
                <a:gd name="T5" fmla="*/ 0 h 65"/>
                <a:gd name="T6" fmla="*/ 0 w 65"/>
                <a:gd name="T7" fmla="*/ 0 h 65"/>
                <a:gd name="T8" fmla="*/ 44 w 65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44" y="65"/>
                  </a:moveTo>
                  <a:lnTo>
                    <a:pt x="65" y="65"/>
                  </a:lnTo>
                  <a:lnTo>
                    <a:pt x="21" y="0"/>
                  </a:lnTo>
                  <a:lnTo>
                    <a:pt x="0" y="0"/>
                  </a:lnTo>
                  <a:lnTo>
                    <a:pt x="44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54116" y="4199615"/>
            <a:ext cx="408396" cy="437975"/>
            <a:chOff x="8471357" y="3524024"/>
            <a:chExt cx="569912" cy="611188"/>
          </a:xfrm>
          <a:solidFill>
            <a:srgbClr val="243152"/>
          </a:solidFill>
        </p:grpSpPr>
        <p:sp>
          <p:nvSpPr>
            <p:cNvPr id="34" name="Rectangle 75"/>
            <p:cNvSpPr>
              <a:spLocks noChangeArrowheads="1"/>
            </p:cNvSpPr>
            <p:nvPr/>
          </p:nvSpPr>
          <p:spPr bwMode="auto">
            <a:xfrm>
              <a:off x="8733294" y="3524024"/>
              <a:ext cx="23813" cy="714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76"/>
            <p:cNvSpPr>
              <a:spLocks noEditPoints="1"/>
            </p:cNvSpPr>
            <p:nvPr/>
          </p:nvSpPr>
          <p:spPr bwMode="auto">
            <a:xfrm>
              <a:off x="8501519" y="3612924"/>
              <a:ext cx="496888" cy="496888"/>
            </a:xfrm>
            <a:custGeom>
              <a:avLst/>
              <a:gdLst>
                <a:gd name="T0" fmla="*/ 0 w 257"/>
                <a:gd name="T1" fmla="*/ 129 h 257"/>
                <a:gd name="T2" fmla="*/ 257 w 257"/>
                <a:gd name="T3" fmla="*/ 129 h 257"/>
                <a:gd name="T4" fmla="*/ 227 w 257"/>
                <a:gd name="T5" fmla="*/ 66 h 257"/>
                <a:gd name="T6" fmla="*/ 212 w 257"/>
                <a:gd name="T7" fmla="*/ 96 h 257"/>
                <a:gd name="T8" fmla="*/ 227 w 257"/>
                <a:gd name="T9" fmla="*/ 66 h 257"/>
                <a:gd name="T10" fmla="*/ 199 w 257"/>
                <a:gd name="T11" fmla="*/ 54 h 257"/>
                <a:gd name="T12" fmla="*/ 218 w 257"/>
                <a:gd name="T13" fmla="*/ 54 h 257"/>
                <a:gd name="T14" fmla="*/ 200 w 257"/>
                <a:gd name="T15" fmla="*/ 161 h 257"/>
                <a:gd name="T16" fmla="*/ 158 w 257"/>
                <a:gd name="T17" fmla="*/ 192 h 257"/>
                <a:gd name="T18" fmla="*/ 161 w 257"/>
                <a:gd name="T19" fmla="*/ 149 h 257"/>
                <a:gd name="T20" fmla="*/ 161 w 257"/>
                <a:gd name="T21" fmla="*/ 108 h 257"/>
                <a:gd name="T22" fmla="*/ 203 w 257"/>
                <a:gd name="T23" fmla="*/ 129 h 257"/>
                <a:gd name="T24" fmla="*/ 161 w 257"/>
                <a:gd name="T25" fmla="*/ 149 h 257"/>
                <a:gd name="T26" fmla="*/ 156 w 257"/>
                <a:gd name="T27" fmla="*/ 54 h 257"/>
                <a:gd name="T28" fmla="*/ 186 w 257"/>
                <a:gd name="T29" fmla="*/ 54 h 257"/>
                <a:gd name="T30" fmla="*/ 107 w 257"/>
                <a:gd name="T31" fmla="*/ 129 h 257"/>
                <a:gd name="T32" fmla="*/ 149 w 257"/>
                <a:gd name="T33" fmla="*/ 108 h 257"/>
                <a:gd name="T34" fmla="*/ 149 w 257"/>
                <a:gd name="T35" fmla="*/ 149 h 257"/>
                <a:gd name="T36" fmla="*/ 149 w 257"/>
                <a:gd name="T37" fmla="*/ 161 h 257"/>
                <a:gd name="T38" fmla="*/ 111 w 257"/>
                <a:gd name="T39" fmla="*/ 192 h 257"/>
                <a:gd name="T40" fmla="*/ 149 w 257"/>
                <a:gd name="T41" fmla="*/ 161 h 257"/>
                <a:gd name="T42" fmla="*/ 111 w 257"/>
                <a:gd name="T43" fmla="*/ 66 h 257"/>
                <a:gd name="T44" fmla="*/ 149 w 257"/>
                <a:gd name="T45" fmla="*/ 96 h 257"/>
                <a:gd name="T46" fmla="*/ 129 w 257"/>
                <a:gd name="T47" fmla="*/ 12 h 257"/>
                <a:gd name="T48" fmla="*/ 113 w 257"/>
                <a:gd name="T49" fmla="*/ 54 h 257"/>
                <a:gd name="T50" fmla="*/ 112 w 257"/>
                <a:gd name="T51" fmla="*/ 15 h 257"/>
                <a:gd name="T52" fmla="*/ 72 w 257"/>
                <a:gd name="T53" fmla="*/ 54 h 257"/>
                <a:gd name="T54" fmla="*/ 99 w 257"/>
                <a:gd name="T55" fmla="*/ 192 h 257"/>
                <a:gd name="T56" fmla="*/ 57 w 257"/>
                <a:gd name="T57" fmla="*/ 161 h 257"/>
                <a:gd name="T58" fmla="*/ 99 w 257"/>
                <a:gd name="T59" fmla="*/ 192 h 257"/>
                <a:gd name="T60" fmla="*/ 57 w 257"/>
                <a:gd name="T61" fmla="*/ 96 h 257"/>
                <a:gd name="T62" fmla="*/ 99 w 257"/>
                <a:gd name="T63" fmla="*/ 66 h 257"/>
                <a:gd name="T64" fmla="*/ 80 w 257"/>
                <a:gd name="T65" fmla="*/ 23 h 257"/>
                <a:gd name="T66" fmla="*/ 39 w 257"/>
                <a:gd name="T67" fmla="*/ 54 h 257"/>
                <a:gd name="T68" fmla="*/ 14 w 257"/>
                <a:gd name="T69" fmla="*/ 108 h 257"/>
                <a:gd name="T70" fmla="*/ 42 w 257"/>
                <a:gd name="T71" fmla="*/ 129 h 257"/>
                <a:gd name="T72" fmla="*/ 14 w 257"/>
                <a:gd name="T73" fmla="*/ 149 h 257"/>
                <a:gd name="T74" fmla="*/ 14 w 257"/>
                <a:gd name="T75" fmla="*/ 108 h 257"/>
                <a:gd name="T76" fmla="*/ 58 w 257"/>
                <a:gd name="T77" fmla="*/ 203 h 257"/>
                <a:gd name="T78" fmla="*/ 39 w 257"/>
                <a:gd name="T79" fmla="*/ 203 h 257"/>
                <a:gd name="T80" fmla="*/ 101 w 257"/>
                <a:gd name="T81" fmla="*/ 203 h 257"/>
                <a:gd name="T82" fmla="*/ 72 w 257"/>
                <a:gd name="T83" fmla="*/ 203 h 257"/>
                <a:gd name="T84" fmla="*/ 113 w 257"/>
                <a:gd name="T85" fmla="*/ 203 h 257"/>
                <a:gd name="T86" fmla="*/ 129 w 257"/>
                <a:gd name="T87" fmla="*/ 245 h 257"/>
                <a:gd name="T88" fmla="*/ 156 w 257"/>
                <a:gd name="T89" fmla="*/ 203 h 257"/>
                <a:gd name="T90" fmla="*/ 145 w 257"/>
                <a:gd name="T91" fmla="*/ 242 h 257"/>
                <a:gd name="T92" fmla="*/ 199 w 257"/>
                <a:gd name="T93" fmla="*/ 203 h 257"/>
                <a:gd name="T94" fmla="*/ 178 w 257"/>
                <a:gd name="T95" fmla="*/ 234 h 257"/>
                <a:gd name="T96" fmla="*/ 204 w 257"/>
                <a:gd name="T97" fmla="*/ 192 h 257"/>
                <a:gd name="T98" fmla="*/ 241 w 257"/>
                <a:gd name="T99" fmla="*/ 161 h 257"/>
                <a:gd name="T100" fmla="*/ 214 w 257"/>
                <a:gd name="T101" fmla="*/ 149 h 257"/>
                <a:gd name="T102" fmla="*/ 214 w 257"/>
                <a:gd name="T103" fmla="*/ 108 h 257"/>
                <a:gd name="T104" fmla="*/ 245 w 257"/>
                <a:gd name="T105" fmla="*/ 129 h 257"/>
                <a:gd name="T106" fmla="*/ 214 w 257"/>
                <a:gd name="T107" fmla="*/ 14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7" h="257">
                  <a:moveTo>
                    <a:pt x="129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199"/>
                    <a:pt x="58" y="257"/>
                    <a:pt x="129" y="257"/>
                  </a:cubicBezTo>
                  <a:cubicBezTo>
                    <a:pt x="199" y="257"/>
                    <a:pt x="257" y="199"/>
                    <a:pt x="257" y="129"/>
                  </a:cubicBezTo>
                  <a:cubicBezTo>
                    <a:pt x="257" y="58"/>
                    <a:pt x="199" y="0"/>
                    <a:pt x="129" y="0"/>
                  </a:cubicBezTo>
                  <a:moveTo>
                    <a:pt x="227" y="66"/>
                  </a:moveTo>
                  <a:cubicBezTo>
                    <a:pt x="233" y="75"/>
                    <a:pt x="237" y="85"/>
                    <a:pt x="241" y="96"/>
                  </a:cubicBezTo>
                  <a:cubicBezTo>
                    <a:pt x="212" y="96"/>
                    <a:pt x="212" y="96"/>
                    <a:pt x="212" y="96"/>
                  </a:cubicBezTo>
                  <a:cubicBezTo>
                    <a:pt x="210" y="85"/>
                    <a:pt x="207" y="75"/>
                    <a:pt x="204" y="66"/>
                  </a:cubicBezTo>
                  <a:lnTo>
                    <a:pt x="227" y="66"/>
                  </a:lnTo>
                  <a:close/>
                  <a:moveTo>
                    <a:pt x="218" y="54"/>
                  </a:moveTo>
                  <a:cubicBezTo>
                    <a:pt x="199" y="54"/>
                    <a:pt x="199" y="54"/>
                    <a:pt x="199" y="54"/>
                  </a:cubicBezTo>
                  <a:cubicBezTo>
                    <a:pt x="193" y="42"/>
                    <a:pt x="186" y="31"/>
                    <a:pt x="178" y="23"/>
                  </a:cubicBezTo>
                  <a:cubicBezTo>
                    <a:pt x="193" y="30"/>
                    <a:pt x="207" y="41"/>
                    <a:pt x="218" y="54"/>
                  </a:cubicBezTo>
                  <a:moveTo>
                    <a:pt x="161" y="161"/>
                  </a:moveTo>
                  <a:cubicBezTo>
                    <a:pt x="200" y="161"/>
                    <a:pt x="200" y="161"/>
                    <a:pt x="200" y="161"/>
                  </a:cubicBezTo>
                  <a:cubicBezTo>
                    <a:pt x="198" y="172"/>
                    <a:pt x="195" y="182"/>
                    <a:pt x="191" y="192"/>
                  </a:cubicBezTo>
                  <a:cubicBezTo>
                    <a:pt x="158" y="192"/>
                    <a:pt x="158" y="192"/>
                    <a:pt x="158" y="192"/>
                  </a:cubicBezTo>
                  <a:cubicBezTo>
                    <a:pt x="159" y="181"/>
                    <a:pt x="160" y="171"/>
                    <a:pt x="161" y="161"/>
                  </a:cubicBezTo>
                  <a:moveTo>
                    <a:pt x="161" y="149"/>
                  </a:moveTo>
                  <a:cubicBezTo>
                    <a:pt x="162" y="142"/>
                    <a:pt x="162" y="135"/>
                    <a:pt x="162" y="129"/>
                  </a:cubicBezTo>
                  <a:cubicBezTo>
                    <a:pt x="162" y="122"/>
                    <a:pt x="162" y="115"/>
                    <a:pt x="161" y="108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3" y="115"/>
                    <a:pt x="203" y="122"/>
                    <a:pt x="203" y="129"/>
                  </a:cubicBezTo>
                  <a:cubicBezTo>
                    <a:pt x="203" y="136"/>
                    <a:pt x="203" y="142"/>
                    <a:pt x="202" y="149"/>
                  </a:cubicBezTo>
                  <a:lnTo>
                    <a:pt x="161" y="149"/>
                  </a:lnTo>
                  <a:close/>
                  <a:moveTo>
                    <a:pt x="186" y="54"/>
                  </a:moveTo>
                  <a:cubicBezTo>
                    <a:pt x="156" y="54"/>
                    <a:pt x="156" y="54"/>
                    <a:pt x="156" y="54"/>
                  </a:cubicBezTo>
                  <a:cubicBezTo>
                    <a:pt x="154" y="39"/>
                    <a:pt x="150" y="25"/>
                    <a:pt x="145" y="15"/>
                  </a:cubicBezTo>
                  <a:cubicBezTo>
                    <a:pt x="161" y="21"/>
                    <a:pt x="175" y="35"/>
                    <a:pt x="186" y="54"/>
                  </a:cubicBezTo>
                  <a:moveTo>
                    <a:pt x="108" y="149"/>
                  </a:moveTo>
                  <a:cubicBezTo>
                    <a:pt x="108" y="143"/>
                    <a:pt x="107" y="136"/>
                    <a:pt x="107" y="129"/>
                  </a:cubicBezTo>
                  <a:cubicBezTo>
                    <a:pt x="107" y="121"/>
                    <a:pt x="108" y="115"/>
                    <a:pt x="108" y="108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50" y="115"/>
                    <a:pt x="150" y="121"/>
                    <a:pt x="150" y="129"/>
                  </a:cubicBezTo>
                  <a:cubicBezTo>
                    <a:pt x="150" y="136"/>
                    <a:pt x="150" y="143"/>
                    <a:pt x="149" y="149"/>
                  </a:cubicBezTo>
                  <a:lnTo>
                    <a:pt x="108" y="149"/>
                  </a:lnTo>
                  <a:close/>
                  <a:moveTo>
                    <a:pt x="149" y="161"/>
                  </a:moveTo>
                  <a:cubicBezTo>
                    <a:pt x="148" y="172"/>
                    <a:pt x="147" y="183"/>
                    <a:pt x="146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10" y="183"/>
                    <a:pt x="109" y="172"/>
                    <a:pt x="108" y="161"/>
                  </a:cubicBezTo>
                  <a:lnTo>
                    <a:pt x="149" y="161"/>
                  </a:lnTo>
                  <a:close/>
                  <a:moveTo>
                    <a:pt x="108" y="96"/>
                  </a:moveTo>
                  <a:cubicBezTo>
                    <a:pt x="109" y="85"/>
                    <a:pt x="110" y="75"/>
                    <a:pt x="111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7" y="75"/>
                    <a:pt x="148" y="85"/>
                    <a:pt x="149" y="96"/>
                  </a:cubicBezTo>
                  <a:lnTo>
                    <a:pt x="108" y="96"/>
                  </a:lnTo>
                  <a:close/>
                  <a:moveTo>
                    <a:pt x="129" y="12"/>
                  </a:moveTo>
                  <a:cubicBezTo>
                    <a:pt x="132" y="12"/>
                    <a:pt x="139" y="26"/>
                    <a:pt x="144" y="54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8" y="26"/>
                    <a:pt x="125" y="12"/>
                    <a:pt x="129" y="12"/>
                  </a:cubicBezTo>
                  <a:moveTo>
                    <a:pt x="112" y="15"/>
                  </a:moveTo>
                  <a:cubicBezTo>
                    <a:pt x="107" y="25"/>
                    <a:pt x="104" y="39"/>
                    <a:pt x="101" y="54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82" y="35"/>
                    <a:pt x="96" y="21"/>
                    <a:pt x="112" y="15"/>
                  </a:cubicBezTo>
                  <a:moveTo>
                    <a:pt x="99" y="192"/>
                  </a:moveTo>
                  <a:cubicBezTo>
                    <a:pt x="66" y="192"/>
                    <a:pt x="66" y="192"/>
                    <a:pt x="66" y="192"/>
                  </a:cubicBezTo>
                  <a:cubicBezTo>
                    <a:pt x="62" y="182"/>
                    <a:pt x="59" y="172"/>
                    <a:pt x="57" y="161"/>
                  </a:cubicBezTo>
                  <a:cubicBezTo>
                    <a:pt x="97" y="161"/>
                    <a:pt x="97" y="161"/>
                    <a:pt x="97" y="161"/>
                  </a:cubicBezTo>
                  <a:cubicBezTo>
                    <a:pt x="97" y="171"/>
                    <a:pt x="98" y="181"/>
                    <a:pt x="99" y="192"/>
                  </a:cubicBezTo>
                  <a:moveTo>
                    <a:pt x="97" y="96"/>
                  </a:moveTo>
                  <a:cubicBezTo>
                    <a:pt x="57" y="96"/>
                    <a:pt x="57" y="96"/>
                    <a:pt x="57" y="96"/>
                  </a:cubicBezTo>
                  <a:cubicBezTo>
                    <a:pt x="59" y="85"/>
                    <a:pt x="62" y="75"/>
                    <a:pt x="66" y="66"/>
                  </a:cubicBezTo>
                  <a:cubicBezTo>
                    <a:pt x="99" y="66"/>
                    <a:pt x="99" y="66"/>
                    <a:pt x="99" y="66"/>
                  </a:cubicBezTo>
                  <a:cubicBezTo>
                    <a:pt x="98" y="76"/>
                    <a:pt x="97" y="86"/>
                    <a:pt x="97" y="96"/>
                  </a:cubicBezTo>
                  <a:moveTo>
                    <a:pt x="80" y="23"/>
                  </a:moveTo>
                  <a:cubicBezTo>
                    <a:pt x="71" y="31"/>
                    <a:pt x="64" y="42"/>
                    <a:pt x="58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50" y="41"/>
                    <a:pt x="64" y="30"/>
                    <a:pt x="80" y="23"/>
                  </a:cubicBezTo>
                  <a:moveTo>
                    <a:pt x="14" y="108"/>
                  </a:moveTo>
                  <a:cubicBezTo>
                    <a:pt x="43" y="108"/>
                    <a:pt x="43" y="108"/>
                    <a:pt x="43" y="108"/>
                  </a:cubicBezTo>
                  <a:cubicBezTo>
                    <a:pt x="43" y="115"/>
                    <a:pt x="42" y="122"/>
                    <a:pt x="42" y="129"/>
                  </a:cubicBezTo>
                  <a:cubicBezTo>
                    <a:pt x="42" y="136"/>
                    <a:pt x="43" y="142"/>
                    <a:pt x="43" y="149"/>
                  </a:cubicBezTo>
                  <a:cubicBezTo>
                    <a:pt x="14" y="149"/>
                    <a:pt x="14" y="149"/>
                    <a:pt x="14" y="149"/>
                  </a:cubicBezTo>
                  <a:cubicBezTo>
                    <a:pt x="13" y="142"/>
                    <a:pt x="12" y="136"/>
                    <a:pt x="12" y="129"/>
                  </a:cubicBezTo>
                  <a:cubicBezTo>
                    <a:pt x="12" y="122"/>
                    <a:pt x="13" y="115"/>
                    <a:pt x="14" y="108"/>
                  </a:cubicBezTo>
                  <a:moveTo>
                    <a:pt x="39" y="203"/>
                  </a:moveTo>
                  <a:cubicBezTo>
                    <a:pt x="58" y="203"/>
                    <a:pt x="58" y="203"/>
                    <a:pt x="58" y="203"/>
                  </a:cubicBezTo>
                  <a:cubicBezTo>
                    <a:pt x="64" y="215"/>
                    <a:pt x="71" y="226"/>
                    <a:pt x="80" y="234"/>
                  </a:cubicBezTo>
                  <a:cubicBezTo>
                    <a:pt x="64" y="227"/>
                    <a:pt x="50" y="217"/>
                    <a:pt x="39" y="203"/>
                  </a:cubicBezTo>
                  <a:moveTo>
                    <a:pt x="72" y="203"/>
                  </a:moveTo>
                  <a:cubicBezTo>
                    <a:pt x="101" y="203"/>
                    <a:pt x="101" y="203"/>
                    <a:pt x="101" y="203"/>
                  </a:cubicBezTo>
                  <a:cubicBezTo>
                    <a:pt x="104" y="219"/>
                    <a:pt x="107" y="232"/>
                    <a:pt x="112" y="242"/>
                  </a:cubicBezTo>
                  <a:cubicBezTo>
                    <a:pt x="96" y="236"/>
                    <a:pt x="82" y="223"/>
                    <a:pt x="72" y="203"/>
                  </a:cubicBezTo>
                  <a:moveTo>
                    <a:pt x="129" y="245"/>
                  </a:moveTo>
                  <a:cubicBezTo>
                    <a:pt x="125" y="245"/>
                    <a:pt x="118" y="231"/>
                    <a:pt x="113" y="203"/>
                  </a:cubicBezTo>
                  <a:cubicBezTo>
                    <a:pt x="144" y="203"/>
                    <a:pt x="144" y="203"/>
                    <a:pt x="144" y="203"/>
                  </a:cubicBezTo>
                  <a:cubicBezTo>
                    <a:pt x="139" y="231"/>
                    <a:pt x="132" y="245"/>
                    <a:pt x="129" y="245"/>
                  </a:cubicBezTo>
                  <a:moveTo>
                    <a:pt x="145" y="242"/>
                  </a:moveTo>
                  <a:cubicBezTo>
                    <a:pt x="150" y="232"/>
                    <a:pt x="154" y="219"/>
                    <a:pt x="156" y="203"/>
                  </a:cubicBezTo>
                  <a:cubicBezTo>
                    <a:pt x="186" y="203"/>
                    <a:pt x="186" y="203"/>
                    <a:pt x="186" y="203"/>
                  </a:cubicBezTo>
                  <a:cubicBezTo>
                    <a:pt x="175" y="223"/>
                    <a:pt x="161" y="236"/>
                    <a:pt x="145" y="242"/>
                  </a:cubicBezTo>
                  <a:moveTo>
                    <a:pt x="178" y="234"/>
                  </a:moveTo>
                  <a:cubicBezTo>
                    <a:pt x="186" y="226"/>
                    <a:pt x="193" y="215"/>
                    <a:pt x="199" y="203"/>
                  </a:cubicBezTo>
                  <a:cubicBezTo>
                    <a:pt x="218" y="203"/>
                    <a:pt x="218" y="203"/>
                    <a:pt x="218" y="203"/>
                  </a:cubicBezTo>
                  <a:cubicBezTo>
                    <a:pt x="207" y="217"/>
                    <a:pt x="193" y="227"/>
                    <a:pt x="178" y="234"/>
                  </a:cubicBezTo>
                  <a:moveTo>
                    <a:pt x="227" y="192"/>
                  </a:moveTo>
                  <a:cubicBezTo>
                    <a:pt x="204" y="192"/>
                    <a:pt x="204" y="192"/>
                    <a:pt x="204" y="192"/>
                  </a:cubicBezTo>
                  <a:cubicBezTo>
                    <a:pt x="207" y="182"/>
                    <a:pt x="210" y="172"/>
                    <a:pt x="212" y="161"/>
                  </a:cubicBezTo>
                  <a:cubicBezTo>
                    <a:pt x="241" y="161"/>
                    <a:pt x="241" y="161"/>
                    <a:pt x="241" y="161"/>
                  </a:cubicBezTo>
                  <a:cubicBezTo>
                    <a:pt x="237" y="172"/>
                    <a:pt x="233" y="182"/>
                    <a:pt x="227" y="192"/>
                  </a:cubicBezTo>
                  <a:moveTo>
                    <a:pt x="214" y="149"/>
                  </a:moveTo>
                  <a:cubicBezTo>
                    <a:pt x="215" y="142"/>
                    <a:pt x="215" y="136"/>
                    <a:pt x="215" y="129"/>
                  </a:cubicBezTo>
                  <a:cubicBezTo>
                    <a:pt x="215" y="122"/>
                    <a:pt x="215" y="115"/>
                    <a:pt x="214" y="108"/>
                  </a:cubicBezTo>
                  <a:cubicBezTo>
                    <a:pt x="243" y="108"/>
                    <a:pt x="243" y="108"/>
                    <a:pt x="243" y="108"/>
                  </a:cubicBezTo>
                  <a:cubicBezTo>
                    <a:pt x="245" y="115"/>
                    <a:pt x="245" y="122"/>
                    <a:pt x="245" y="129"/>
                  </a:cubicBezTo>
                  <a:cubicBezTo>
                    <a:pt x="245" y="136"/>
                    <a:pt x="245" y="142"/>
                    <a:pt x="243" y="149"/>
                  </a:cubicBezTo>
                  <a:lnTo>
                    <a:pt x="214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Freeform 77"/>
            <p:cNvSpPr/>
            <p:nvPr/>
          </p:nvSpPr>
          <p:spPr bwMode="auto">
            <a:xfrm>
              <a:off x="8968244" y="3601812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1 w 38"/>
                <a:gd name="T5" fmla="*/ 33 h 65"/>
                <a:gd name="T6" fmla="*/ 0 w 38"/>
                <a:gd name="T7" fmla="*/ 33 h 65"/>
                <a:gd name="T8" fmla="*/ 19 w 38"/>
                <a:gd name="T9" fmla="*/ 65 h 65"/>
                <a:gd name="T10" fmla="*/ 19 w 38"/>
                <a:gd name="T11" fmla="*/ 65 h 65"/>
                <a:gd name="T12" fmla="*/ 38 w 38"/>
                <a:gd name="T13" fmla="*/ 33 h 65"/>
                <a:gd name="T14" fmla="*/ 38 w 38"/>
                <a:gd name="T15" fmla="*/ 33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3"/>
                    <a:pt x="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3" y="33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3"/>
                    <a:pt x="38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25" y="33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78"/>
            <p:cNvSpPr/>
            <p:nvPr/>
          </p:nvSpPr>
          <p:spPr bwMode="auto">
            <a:xfrm>
              <a:off x="8471357" y="4009799"/>
              <a:ext cx="73025" cy="125413"/>
            </a:xfrm>
            <a:custGeom>
              <a:avLst/>
              <a:gdLst>
                <a:gd name="T0" fmla="*/ 19 w 38"/>
                <a:gd name="T1" fmla="*/ 0 h 65"/>
                <a:gd name="T2" fmla="*/ 19 w 38"/>
                <a:gd name="T3" fmla="*/ 0 h 65"/>
                <a:gd name="T4" fmla="*/ 0 w 38"/>
                <a:gd name="T5" fmla="*/ 32 h 65"/>
                <a:gd name="T6" fmla="*/ 0 w 38"/>
                <a:gd name="T7" fmla="*/ 32 h 65"/>
                <a:gd name="T8" fmla="*/ 19 w 38"/>
                <a:gd name="T9" fmla="*/ 65 h 65"/>
                <a:gd name="T10" fmla="*/ 19 w 38"/>
                <a:gd name="T11" fmla="*/ 65 h 65"/>
                <a:gd name="T12" fmla="*/ 37 w 38"/>
                <a:gd name="T13" fmla="*/ 32 h 65"/>
                <a:gd name="T14" fmla="*/ 38 w 38"/>
                <a:gd name="T15" fmla="*/ 32 h 65"/>
                <a:gd name="T16" fmla="*/ 19 w 38"/>
                <a:gd name="T1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18"/>
                    <a:pt x="13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3" y="32"/>
                    <a:pt x="19" y="47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47"/>
                    <a:pt x="25" y="32"/>
                    <a:pt x="3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25" y="32"/>
                    <a:pt x="19" y="18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5503189" y="2053915"/>
            <a:ext cx="6400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语义：直观的描述这幅图的内容，这幅图表达的意思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84663-6077-43FF-94D9-61CEB1EC09B6}"/>
              </a:ext>
            </a:extLst>
          </p:cNvPr>
          <p:cNvSpPr txBox="1"/>
          <p:nvPr/>
        </p:nvSpPr>
        <p:spPr>
          <a:xfrm>
            <a:off x="5503189" y="3342204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分割：将我所关心的对象用不同的颜色标注出来，达到分割的效果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662E271-1DD5-4937-99D9-4BB85A16E495}"/>
              </a:ext>
            </a:extLst>
          </p:cNvPr>
          <p:cNvSpPr txBox="1"/>
          <p:nvPr/>
        </p:nvSpPr>
        <p:spPr>
          <a:xfrm>
            <a:off x="5503189" y="4929382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语义分割：用不同的颜色把不同的目标标注出来，起到断句的作用</a:t>
            </a:r>
          </a:p>
        </p:txBody>
      </p:sp>
      <p:sp>
        <p:nvSpPr>
          <p:cNvPr id="5" name="加号 4">
            <a:extLst>
              <a:ext uri="{FF2B5EF4-FFF2-40B4-BE49-F238E27FC236}">
                <a16:creationId xmlns:a16="http://schemas.microsoft.com/office/drawing/2014/main" id="{459D195F-262A-4DF5-B7CA-B664AE298626}"/>
              </a:ext>
            </a:extLst>
          </p:cNvPr>
          <p:cNvSpPr/>
          <p:nvPr/>
        </p:nvSpPr>
        <p:spPr>
          <a:xfrm>
            <a:off x="7911628" y="2639244"/>
            <a:ext cx="550416" cy="558663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号 5">
            <a:extLst>
              <a:ext uri="{FF2B5EF4-FFF2-40B4-BE49-F238E27FC236}">
                <a16:creationId xmlns:a16="http://schemas.microsoft.com/office/drawing/2014/main" id="{EE04F1F8-A155-49FE-B430-4A9AE1331825}"/>
              </a:ext>
            </a:extLst>
          </p:cNvPr>
          <p:cNvSpPr/>
          <p:nvPr/>
        </p:nvSpPr>
        <p:spPr>
          <a:xfrm rot="5400000">
            <a:off x="7790967" y="3985975"/>
            <a:ext cx="791737" cy="638190"/>
          </a:xfrm>
          <a:prstGeom prst="mathEqua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EBD3E7-C518-4EDF-B791-80FFFC5D8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87" y="1578961"/>
            <a:ext cx="4203594" cy="420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B637ECE-EB42-43C1-A036-FDCAE7337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66" y="130776"/>
            <a:ext cx="4762913" cy="34978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6DBED94-F41A-476D-B485-18FB33EA6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063" y="79458"/>
            <a:ext cx="4762913" cy="354360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B3C30C-9EE4-49EE-B794-19C8FBDEB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842" y="3341624"/>
            <a:ext cx="4602879" cy="34369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97162B-79D4-45A9-A68F-6A3BCDEA7D73}"/>
              </a:ext>
            </a:extLst>
          </p:cNvPr>
          <p:cNvSpPr txBox="1"/>
          <p:nvPr/>
        </p:nvSpPr>
        <p:spPr>
          <a:xfrm>
            <a:off x="422233" y="340648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FCN8s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AA30E08-3F6D-4EBC-8FB1-37548FC64B20}"/>
              </a:ext>
            </a:extLst>
          </p:cNvPr>
          <p:cNvSpPr txBox="1"/>
          <p:nvPr/>
        </p:nvSpPr>
        <p:spPr>
          <a:xfrm>
            <a:off x="9108404" y="340648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FCN16s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6BC568A-816C-4D0F-BF4A-E784FA452BBA}"/>
              </a:ext>
            </a:extLst>
          </p:cNvPr>
          <p:cNvSpPr txBox="1"/>
          <p:nvPr/>
        </p:nvSpPr>
        <p:spPr>
          <a:xfrm>
            <a:off x="5788146" y="3623065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FCN32s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9975EEB-1EB2-4F5F-97F2-7E0489119C47}"/>
              </a:ext>
            </a:extLst>
          </p:cNvPr>
          <p:cNvSpPr txBox="1"/>
          <p:nvPr/>
        </p:nvSpPr>
        <p:spPr>
          <a:xfrm>
            <a:off x="2013098" y="340648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21978B-C830-4996-B4D2-4D4D777CA358}"/>
              </a:ext>
            </a:extLst>
          </p:cNvPr>
          <p:cNvSpPr txBox="1"/>
          <p:nvPr/>
        </p:nvSpPr>
        <p:spPr>
          <a:xfrm>
            <a:off x="10786869" y="326733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ED5E5D-E82E-4805-A2F4-8D09DDECF44E}"/>
              </a:ext>
            </a:extLst>
          </p:cNvPr>
          <p:cNvSpPr txBox="1"/>
          <p:nvPr/>
        </p:nvSpPr>
        <p:spPr>
          <a:xfrm>
            <a:off x="7521270" y="3616875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475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/>
          <p:cNvSpPr txBox="1"/>
          <p:nvPr/>
        </p:nvSpPr>
        <p:spPr>
          <a:xfrm>
            <a:off x="246037" y="201847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B503971-7FD3-4F91-9988-DD5476E4BE3E}"/>
              </a:ext>
            </a:extLst>
          </p:cNvPr>
          <p:cNvSpPr txBox="1"/>
          <p:nvPr/>
        </p:nvSpPr>
        <p:spPr>
          <a:xfrm>
            <a:off x="1247553" y="1901871"/>
            <a:ext cx="9696893" cy="243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模型的拓展性简单。主要结构与很多模型都类似，基本上现在的采用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的模型都可以通过将全连接层转换为卷积层来转化为全卷积模型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这样就可以输出空间的映射。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速度快速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高效。因为避免了由于使用像素块而带来的重复存储和计算卷积的问题。</a:t>
            </a:r>
          </a:p>
        </p:txBody>
      </p:sp>
    </p:spTree>
    <p:extLst>
      <p:ext uri="{BB962C8B-B14F-4D97-AF65-F5344CB8AC3E}">
        <p14:creationId xmlns:p14="http://schemas.microsoft.com/office/powerpoint/2010/main" val="1296225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/>
          <p:cNvSpPr txBox="1"/>
          <p:nvPr/>
        </p:nvSpPr>
        <p:spPr>
          <a:xfrm>
            <a:off x="246037" y="201847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B503971-7FD3-4F91-9988-DD5476E4BE3E}"/>
              </a:ext>
            </a:extLst>
          </p:cNvPr>
          <p:cNvSpPr txBox="1"/>
          <p:nvPr/>
        </p:nvSpPr>
        <p:spPr>
          <a:xfrm>
            <a:off x="1020725" y="2103889"/>
            <a:ext cx="9696893" cy="222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得到的结果还是不够精细。进行8倍上采样虽然比32倍的效果好了很多，但是上采样的结果还是比较模糊和平滑，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对图像中的细节不敏感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对各个像素进行分类，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没有充分考虑像素与像素之间的关系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。忽略了在通常的基于像素分类的分割方法中使用的空间规整（spatial regularization）步骤，缺乏空间一致性。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690854" y="1510997"/>
            <a:ext cx="9739686" cy="3869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上采样：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反卷积：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https://www.jianshu.com/p/a5831e6d1d3f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双线性插值：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https://blog.csdn.net/qq_41076797/article/details/114546796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反池化：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https://www.pianshen.com/article/1292893786/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67570" y="195413"/>
            <a:ext cx="495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知识补充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9"/>
          <p:cNvSpPr txBox="1"/>
          <p:nvPr/>
        </p:nvSpPr>
        <p:spPr>
          <a:xfrm>
            <a:off x="491757" y="2172456"/>
            <a:ext cx="111003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500" dirty="0">
                <a:solidFill>
                  <a:schemeClr val="bg1"/>
                </a:solidFill>
                <a:latin typeface="Road Rage" pitchFamily="50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11500" dirty="0">
              <a:solidFill>
                <a:schemeClr val="bg1"/>
              </a:solidFill>
              <a:latin typeface="Road Rage" pitchFamily="50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7B9426C5-04DB-45B7-AFF7-975A54719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35" y="1218571"/>
            <a:ext cx="12287235" cy="475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37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hlinkClick r:id="rId2" action="ppaction://hlinksldjump"/>
            <a:extLst>
              <a:ext uri="{FF2B5EF4-FFF2-40B4-BE49-F238E27FC236}">
                <a16:creationId xmlns:a16="http://schemas.microsoft.com/office/drawing/2014/main" id="{6FF2C47D-0725-47C3-A335-90132BE29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927" y="-1"/>
            <a:ext cx="8891314" cy="678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7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49187" y="235539"/>
            <a:ext cx="402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辨析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176710" y="1724810"/>
            <a:ext cx="6549090" cy="3277261"/>
            <a:chOff x="1771476" y="3697045"/>
            <a:chExt cx="6803373" cy="3487004"/>
          </a:xfrm>
        </p:grpSpPr>
        <p:sp>
          <p:nvSpPr>
            <p:cNvPr id="61" name="Text Box 10"/>
            <p:cNvSpPr txBox="1">
              <a:spLocks noChangeArrowheads="1"/>
            </p:cNvSpPr>
            <p:nvPr/>
          </p:nvSpPr>
          <p:spPr bwMode="auto">
            <a:xfrm>
              <a:off x="1771476" y="3697045"/>
              <a:ext cx="978892" cy="5239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0960" tIns="30480" rIns="60960" bIns="30480">
              <a:spAutoFit/>
            </a:bodyPr>
            <a:lstStyle/>
            <a:p>
              <a:pPr algn="ctr" defTabSz="1450340"/>
              <a:endParaRPr lang="en-US" sz="2800">
                <a:solidFill>
                  <a:srgbClr val="F49D15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460502" y="4987108"/>
              <a:ext cx="2414457" cy="1705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lnSpc>
                  <a:spcPct val="125000"/>
                </a:lnSpc>
                <a:buFont typeface="Wingdings" panose="05000000000000000000" pitchFamily="2" charset="2"/>
                <a:buChar char="ü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只关心我关心的东西，不重要的内容视为背景，直接涂黑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 algn="ctr">
                <a:lnSpc>
                  <a:spcPct val="125000"/>
                </a:lnSpc>
                <a:buFont typeface="Wingdings" panose="05000000000000000000" pitchFamily="2" charset="2"/>
                <a:buChar char="ü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对同一个类别的不同的个体进行区分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671569" y="4322415"/>
              <a:ext cx="1828950" cy="42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实例分割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314760" y="5150844"/>
              <a:ext cx="2260089" cy="2033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lnSpc>
                  <a:spcPct val="125000"/>
                </a:lnSpc>
                <a:buFont typeface="Wingdings" panose="05000000000000000000" pitchFamily="2" charset="2"/>
                <a:buChar char="ü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语义分割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实例分割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 algn="ctr">
                <a:lnSpc>
                  <a:spcPct val="125000"/>
                </a:lnSpc>
                <a:buFont typeface="Wingdings" panose="05000000000000000000" pitchFamily="2" charset="2"/>
                <a:buChar char="ü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分出不同种类的同时要对种类内的物体进行详细划分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822708" y="4371537"/>
              <a:ext cx="1284902" cy="753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全景分割</a:t>
              </a:r>
            </a:p>
          </p:txBody>
        </p:sp>
      </p:grp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B5A4724-9FAD-431E-AABB-5F2C2008F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171" y="296692"/>
            <a:ext cx="6188744" cy="443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50133" y="374572"/>
            <a:ext cx="402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F6CC7C1-B3E0-4F0A-BEE1-514F32FB42FB}"/>
              </a:ext>
            </a:extLst>
          </p:cNvPr>
          <p:cNvSpPr txBox="1"/>
          <p:nvPr/>
        </p:nvSpPr>
        <p:spPr>
          <a:xfrm>
            <a:off x="1074199" y="1234749"/>
            <a:ext cx="10377995" cy="4615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chemeClr val="bg1"/>
                </a:solidFill>
              </a:rPr>
              <a:t>CamVid</a:t>
            </a:r>
            <a:r>
              <a:rPr lang="zh-CN" altLang="en-US" dirty="0">
                <a:solidFill>
                  <a:schemeClr val="bg1"/>
                </a:solidFill>
              </a:rPr>
              <a:t>：第一个具有目标类别语义标签的视频集合。数据库提供</a:t>
            </a:r>
            <a:r>
              <a:rPr lang="en-US" altLang="zh-CN" dirty="0">
                <a:solidFill>
                  <a:schemeClr val="bg1"/>
                </a:solidFill>
              </a:rPr>
              <a:t>32</a:t>
            </a:r>
            <a:r>
              <a:rPr lang="zh-CN" altLang="en-US" dirty="0">
                <a:solidFill>
                  <a:schemeClr val="bg1"/>
                </a:solidFill>
              </a:rPr>
              <a:t>个</a:t>
            </a:r>
            <a:r>
              <a:rPr lang="en-US" altLang="zh-CN" dirty="0">
                <a:solidFill>
                  <a:schemeClr val="bg1"/>
                </a:solidFill>
              </a:rPr>
              <a:t>ground truth</a:t>
            </a:r>
            <a:r>
              <a:rPr lang="zh-CN" altLang="en-US" dirty="0">
                <a:solidFill>
                  <a:schemeClr val="bg1"/>
                </a:solidFill>
              </a:rPr>
              <a:t>语义标签，将每个像素与语义类别之一相关联。该数据库解决了对实验数据的需求，以定量评估新兴算法。数据是从驾驶汽车的角度拍摄的，驾驶场景增加了观察目标的数量和异质性。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</a:rPr>
              <a:t>Pascal VOC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通常采用</a:t>
            </a:r>
            <a:r>
              <a:rPr lang="en-US" altLang="zh-CN" dirty="0">
                <a:solidFill>
                  <a:schemeClr val="bg1"/>
                </a:solidFill>
              </a:rPr>
              <a:t>PASCAL VOC 2012</a:t>
            </a:r>
            <a:r>
              <a:rPr lang="zh-CN" altLang="en-US" dirty="0">
                <a:solidFill>
                  <a:schemeClr val="bg1"/>
                </a:solidFill>
              </a:rPr>
              <a:t>，最开始有</a:t>
            </a:r>
            <a:r>
              <a:rPr lang="en-US" altLang="zh-CN" dirty="0">
                <a:solidFill>
                  <a:schemeClr val="bg1"/>
                </a:solidFill>
              </a:rPr>
              <a:t>1464 </a:t>
            </a:r>
            <a:r>
              <a:rPr lang="zh-CN" altLang="en-US" dirty="0">
                <a:solidFill>
                  <a:schemeClr val="bg1"/>
                </a:solidFill>
              </a:rPr>
              <a:t>张具有标注信息的训练图片，</a:t>
            </a:r>
            <a:r>
              <a:rPr lang="en-US" altLang="zh-CN" dirty="0">
                <a:solidFill>
                  <a:schemeClr val="bg1"/>
                </a:solidFill>
              </a:rPr>
              <a:t>2014 </a:t>
            </a:r>
            <a:r>
              <a:rPr lang="zh-CN" altLang="en-US" dirty="0">
                <a:solidFill>
                  <a:schemeClr val="bg1"/>
                </a:solidFill>
              </a:rPr>
              <a:t>年增加到</a:t>
            </a:r>
            <a:r>
              <a:rPr lang="en-US" altLang="zh-CN" dirty="0">
                <a:solidFill>
                  <a:schemeClr val="bg1"/>
                </a:solidFill>
              </a:rPr>
              <a:t>10582</a:t>
            </a:r>
            <a:r>
              <a:rPr lang="zh-CN" altLang="en-US" dirty="0">
                <a:solidFill>
                  <a:schemeClr val="bg1"/>
                </a:solidFill>
              </a:rPr>
              <a:t>张训练图片。主要涉及了日常生活中常见的物体，包括汽车，狗，船等</a:t>
            </a:r>
            <a:r>
              <a:rPr lang="en-US" altLang="zh-CN" dirty="0">
                <a:solidFill>
                  <a:schemeClr val="bg1"/>
                </a:solidFill>
              </a:rPr>
              <a:t>20</a:t>
            </a:r>
            <a:r>
              <a:rPr lang="zh-CN" altLang="en-US" dirty="0">
                <a:solidFill>
                  <a:schemeClr val="bg1"/>
                </a:solidFill>
              </a:rPr>
              <a:t>个分类。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</a:rPr>
              <a:t>Microsoft COCO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一共有</a:t>
            </a:r>
            <a:r>
              <a:rPr lang="en-US" altLang="zh-CN" dirty="0">
                <a:solidFill>
                  <a:schemeClr val="bg1"/>
                </a:solidFill>
              </a:rPr>
              <a:t>80</a:t>
            </a:r>
            <a:r>
              <a:rPr lang="zh-CN" altLang="en-US" dirty="0">
                <a:solidFill>
                  <a:schemeClr val="bg1"/>
                </a:solidFill>
              </a:rPr>
              <a:t>个类别。这个数据集主要用于实例级别的分割（</a:t>
            </a:r>
            <a:r>
              <a:rPr lang="en-US" altLang="zh-CN" dirty="0">
                <a:solidFill>
                  <a:schemeClr val="bg1"/>
                </a:solidFill>
              </a:rPr>
              <a:t>Instance-level Segmentation</a:t>
            </a:r>
            <a:r>
              <a:rPr lang="zh-CN" altLang="en-US" dirty="0">
                <a:solidFill>
                  <a:schemeClr val="bg1"/>
                </a:solidFill>
              </a:rPr>
              <a:t>）以及图片描述</a:t>
            </a:r>
            <a:r>
              <a:rPr lang="en-US" altLang="zh-CN" dirty="0">
                <a:solidFill>
                  <a:schemeClr val="bg1"/>
                </a:solidFill>
              </a:rPr>
              <a:t>Image Caption</a:t>
            </a:r>
            <a:r>
              <a:rPr lang="zh-CN" altLang="en-US" dirty="0">
                <a:solidFill>
                  <a:schemeClr val="bg1"/>
                </a:solidFill>
              </a:rPr>
              <a:t>）。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1"/>
                </a:solidFill>
              </a:rPr>
              <a:t>Cityscapes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</a:rPr>
              <a:t>适用于汽车自动驾驶的训练数据集，包括</a:t>
            </a:r>
            <a:r>
              <a:rPr lang="en-US" altLang="zh-CN" dirty="0">
                <a:solidFill>
                  <a:schemeClr val="bg1"/>
                </a:solidFill>
              </a:rPr>
              <a:t>19</a:t>
            </a:r>
            <a:r>
              <a:rPr lang="zh-CN" altLang="en-US" dirty="0">
                <a:solidFill>
                  <a:schemeClr val="bg1"/>
                </a:solidFill>
              </a:rPr>
              <a:t>种都市街道场景：</a:t>
            </a:r>
            <a:r>
              <a:rPr lang="en-US" altLang="zh-CN" dirty="0">
                <a:solidFill>
                  <a:schemeClr val="bg1"/>
                </a:solidFill>
              </a:rPr>
              <a:t>road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side-walk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building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wal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fence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pole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traficlight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trafic</a:t>
            </a:r>
            <a:r>
              <a:rPr lang="zh-CN" altLang="en-US" dirty="0">
                <a:solidFill>
                  <a:schemeClr val="bg1"/>
                </a:solidFill>
              </a:rPr>
              <a:t>　</a:t>
            </a:r>
            <a:r>
              <a:rPr lang="en-US" altLang="zh-CN" dirty="0">
                <a:solidFill>
                  <a:schemeClr val="bg1"/>
                </a:solidFill>
              </a:rPr>
              <a:t>sign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vegetation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terain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sky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person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rider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car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truck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bus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train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motorcycle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bicycle</a:t>
            </a:r>
            <a:r>
              <a:rPr lang="zh-CN" altLang="en-US" dirty="0">
                <a:solidFill>
                  <a:schemeClr val="bg1"/>
                </a:solidFill>
              </a:rPr>
              <a:t>。该数据库中用于训练和校验的精细标注的图片数量为</a:t>
            </a:r>
            <a:r>
              <a:rPr lang="en-US" altLang="zh-CN" dirty="0">
                <a:solidFill>
                  <a:schemeClr val="bg1"/>
                </a:solidFill>
              </a:rPr>
              <a:t>3475</a:t>
            </a:r>
            <a:r>
              <a:rPr lang="zh-CN" altLang="en-US" dirty="0">
                <a:solidFill>
                  <a:schemeClr val="bg1"/>
                </a:solidFill>
              </a:rPr>
              <a:t>，同时也包含了 </a:t>
            </a:r>
            <a:r>
              <a:rPr lang="en-US" altLang="zh-CN" dirty="0">
                <a:solidFill>
                  <a:schemeClr val="bg1"/>
                </a:solidFill>
              </a:rPr>
              <a:t>2 </a:t>
            </a:r>
            <a:r>
              <a:rPr lang="zh-CN" altLang="en-US" dirty="0">
                <a:solidFill>
                  <a:schemeClr val="bg1"/>
                </a:solidFill>
              </a:rPr>
              <a:t>万张粗糙的标记图片。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 169"/>
          <p:cNvSpPr/>
          <p:nvPr/>
        </p:nvSpPr>
        <p:spPr>
          <a:xfrm>
            <a:off x="419928" y="117507"/>
            <a:ext cx="3570208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语义分割系列的开山之作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76A7BA-A41F-47F2-A4AE-379F9FED5E5D}"/>
              </a:ext>
            </a:extLst>
          </p:cNvPr>
          <p:cNvSpPr txBox="1"/>
          <p:nvPr/>
        </p:nvSpPr>
        <p:spPr>
          <a:xfrm>
            <a:off x="520823" y="2271379"/>
            <a:ext cx="11150353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将端到端的卷积网络推广到语义分割中，成为语义分割开天辟地之作，其全连接层的结构在最先进的分割模型中仍在使用；</a:t>
            </a:r>
            <a:endParaRPr lang="en-US" altLang="zh-CN" sz="1800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使用反卷积层进行上采样，能够增大数据尺寸，输出更加精细的结果；</a:t>
            </a:r>
            <a:endParaRPr lang="en-US" altLang="zh-CN" sz="1800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提出了“跳跃连接”的概念，用于改善上采样的粗糙程度，同时确保网络的鲁棒性和精确性。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矩形 260"/>
          <p:cNvSpPr/>
          <p:nvPr/>
        </p:nvSpPr>
        <p:spPr>
          <a:xfrm>
            <a:off x="107041" y="63293"/>
            <a:ext cx="1107996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端到端</a:t>
            </a:r>
          </a:p>
        </p:txBody>
      </p:sp>
      <p:sp>
        <p:nvSpPr>
          <p:cNvPr id="262" name="文本框 261"/>
          <p:cNvSpPr txBox="1"/>
          <p:nvPr/>
        </p:nvSpPr>
        <p:spPr>
          <a:xfrm>
            <a:off x="82161" y="758117"/>
            <a:ext cx="5022106" cy="33855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End-to-End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D3D4882-59F2-4DED-B4DD-68E2EBBF11EC}"/>
              </a:ext>
            </a:extLst>
          </p:cNvPr>
          <p:cNvSpPr txBox="1"/>
          <p:nvPr/>
        </p:nvSpPr>
        <p:spPr>
          <a:xfrm>
            <a:off x="781235" y="2551837"/>
            <a:ext cx="53976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端到端指使用者直接输入原始材料，直接得到可用的结果，而不用去关心中间的产物。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简言之，一个输入，配一套输出，中间不需要额外操作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如传入照片，然后直接识别出多个人脸。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FCD589E-E525-4650-B1C1-EC08139AF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422" y="0"/>
            <a:ext cx="5189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113244" y="17755"/>
            <a:ext cx="2784737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DB13779-CC61-425C-9479-7B414CEC208B}"/>
              </a:ext>
            </a:extLst>
          </p:cNvPr>
          <p:cNvSpPr txBox="1"/>
          <p:nvPr/>
        </p:nvSpPr>
        <p:spPr>
          <a:xfrm>
            <a:off x="552308" y="1606617"/>
            <a:ext cx="8729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在传统的CNN网络中，在最后的卷积层之后会连接上若干个全连接层，将卷积层产生的特征图（feature map）映射成为一个固定长度的特征向量。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 descr="在这里插入图片描述">
            <a:extLst>
              <a:ext uri="{FF2B5EF4-FFF2-40B4-BE49-F238E27FC236}">
                <a16:creationId xmlns:a16="http://schemas.microsoft.com/office/drawing/2014/main" id="{D510E463-35B5-44FC-B202-43ED3FEB4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52" y="2774687"/>
            <a:ext cx="11128928" cy="299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113244" y="17755"/>
            <a:ext cx="2784737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DB13779-CC61-425C-9479-7B414CEC208B}"/>
              </a:ext>
            </a:extLst>
          </p:cNvPr>
          <p:cNvSpPr txBox="1"/>
          <p:nvPr/>
        </p:nvSpPr>
        <p:spPr>
          <a:xfrm>
            <a:off x="531536" y="991486"/>
            <a:ext cx="111289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对图像进行像素级的分类，从而解决了语义级别的图像分割（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semantic segmentation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）问题。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可以接受任意尺寸的输入图像，采用反卷积层对最后一个卷积层的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map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进行上采样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使它恢复到输入图像相同的尺寸，从而可以对每个像素都产生了一个预测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同时保留了原始输入图像中的空间信息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最后在上采样的特征图上进行逐像素分类。</a:t>
            </a:r>
          </a:p>
        </p:txBody>
      </p:sp>
      <p:pic>
        <p:nvPicPr>
          <p:cNvPr id="3074" name="Picture 2" descr="在这里插入图片描述">
            <a:extLst>
              <a:ext uri="{FF2B5EF4-FFF2-40B4-BE49-F238E27FC236}">
                <a16:creationId xmlns:a16="http://schemas.microsoft.com/office/drawing/2014/main" id="{D7C1CF51-5CFB-4126-952C-31600843C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2" y="2829315"/>
            <a:ext cx="9899795" cy="365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05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/>
          <p:cNvSpPr/>
          <p:nvPr/>
        </p:nvSpPr>
        <p:spPr>
          <a:xfrm>
            <a:off x="113244" y="17755"/>
            <a:ext cx="2784737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的比较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DB13779-CC61-425C-9479-7B414CEC208B}"/>
              </a:ext>
            </a:extLst>
          </p:cNvPr>
          <p:cNvSpPr txBox="1"/>
          <p:nvPr/>
        </p:nvSpPr>
        <p:spPr>
          <a:xfrm>
            <a:off x="914308" y="1363626"/>
            <a:ext cx="102073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传统的基于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的分割方法：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为了对一个像素分类，使用该像素周围的一个图像块作为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的输入用于训练和预测。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这种方法有几个缺点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存储开销很大。例如对每个像素使用的图像块的大小为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15x15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，然后不断滑动窗口，每次滑动的窗口给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进行判别分类，因此则所需的存储空间根据滑动窗口的次数和大小急剧上升。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计算效率低下。相邻的像素块基本上是重复的，针对每个像素块逐个计算卷积，这种计算也有很大程度上的重复。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像素块大小的限制了感知区域的大小。通常像素块的大小比整幅图像的大小小很多，只能提取一些局部的特征，从而导致分类的性能受到限制。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全卷积网络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(FCN)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则是从抽象的特征中恢复出每个像素所属的类别。即从图像级别的分类进一步延伸到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像素级别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的分类。</a:t>
            </a:r>
          </a:p>
        </p:txBody>
      </p:sp>
    </p:spTree>
    <p:extLst>
      <p:ext uri="{BB962C8B-B14F-4D97-AF65-F5344CB8AC3E}">
        <p14:creationId xmlns:p14="http://schemas.microsoft.com/office/powerpoint/2010/main" val="283889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2559</Words>
  <Application>Microsoft Office PowerPoint</Application>
  <PresentationFormat>宽屏</PresentationFormat>
  <Paragraphs>128</Paragraphs>
  <Slides>26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-apple-system</vt:lpstr>
      <vt:lpstr>Road Rage</vt:lpstr>
      <vt:lpstr>等线</vt:lpstr>
      <vt:lpstr>微软雅黑</vt:lpstr>
      <vt:lpstr>Arial</vt:lpstr>
      <vt:lpstr>Calibri</vt:lpstr>
      <vt:lpstr>Calibri Light</vt:lpstr>
      <vt:lpstr>Open Sans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</cp:lastModifiedBy>
  <cp:revision>82</cp:revision>
  <dcterms:created xsi:type="dcterms:W3CDTF">2017-05-16T12:52:00Z</dcterms:created>
  <dcterms:modified xsi:type="dcterms:W3CDTF">2021-04-25T11:44:57Z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