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5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5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6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6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1048582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/>
          <a:noFill/>
          <a:ln>
            <a:noFill/>
          </a:ln>
        </p:spPr>
        <p:txBody>
          <a:bodyPr/>
          <a:p>
            <a:pPr lvl="0"/>
            <a:r>
              <a:rPr altLang="en-US" dirty="0" lang="en-US" smtClean="0"/>
              <a:t>Click to edit Master title style</a:t>
            </a:r>
          </a:p>
        </p:txBody>
      </p:sp>
      <p:sp>
        <p:nvSpPr>
          <p:cNvPr id="104858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553200" y="1524000"/>
            <a:ext cx="2438400" cy="4953000"/>
          </a:xfrm>
        </p:spPr>
        <p:txBody>
          <a:bodyPr anchor="t"/>
          <a:lstStyle>
            <a:lvl1pPr algn="ctr" indent="0" marL="0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dirty="0" lang="en-US" smtClean="0"/>
              <a:t>INSERT IMAGE HERE</a:t>
            </a:r>
            <a:endParaRPr dirty="0" lang="en-US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6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4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6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9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0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6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5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46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48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65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0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61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65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6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7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6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2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2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62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736C-0B8B-447D-B4BA-2B31922C5BDD}" type="datetimeFigureOut">
              <a:rPr altLang="en-US" lang="zh-CN" smtClean="0"/>
              <a:t>2019/11/19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6FE2-B809-4716-ACC6-C98502B87EF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2"/>
          <p:cNvSpPr>
            <a:spLocks noChangeArrowheads="1"/>
          </p:cNvSpPr>
          <p:nvPr/>
        </p:nvSpPr>
        <p:spPr bwMode="auto">
          <a:xfrm>
            <a:off x="228600" y="228600"/>
            <a:ext cx="800219" cy="461665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r>
              <a:rPr altLang="en-US" b="1" dirty="0" sz="2400" 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itchFamily="2" charset="-122"/>
              </a:rPr>
              <a:t>规则</a:t>
            </a:r>
            <a:endParaRPr altLang="zh-HK" b="1" dirty="0" sz="24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itchFamily="2" charset="-122"/>
            </a:endParaRPr>
          </a:p>
        </p:txBody>
      </p:sp>
      <p:graphicFrame>
        <p:nvGraphicFramePr>
          <p:cNvPr id="4194304" name="表格 2"/>
          <p:cNvGraphicFramePr>
            <a:graphicFrameLocks noGrp="1"/>
          </p:cNvGraphicFramePr>
          <p:nvPr/>
        </p:nvGraphicFramePr>
        <p:xfrm>
          <a:off x="228600" y="533400"/>
          <a:ext cx="8534400" cy="538990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33400"/>
                <a:gridCol w="2648309"/>
                <a:gridCol w="933091"/>
                <a:gridCol w="381000"/>
                <a:gridCol w="4038600"/>
              </a:tblGrid>
              <a:tr h="304800">
                <a:tc>
                  <a:txBody>
                    <a:bodyPr/>
                    <a:p>
                      <a:pPr algn="ctr" fontAlgn="ctr"/>
                      <a:r>
                        <a:rPr altLang="en-US" b="1" dirty="0" sz="1000" i="0" lang="zh-CN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线路编号</a:t>
                      </a:r>
                      <a:endParaRPr altLang="en-US" b="1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b="1" dirty="0" sz="1000" i="0" kern="1200" lang="zh-HK" strike="noStrike" u="non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b="1" dirty="0" sz="1000" i="0" kern="1200" lang="zh-CN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是否需抽签</a:t>
                      </a:r>
                      <a:endParaRPr altLang="en-US" b="1" dirty="0" sz="1000" i="0" kern="120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b="1" dirty="0" sz="1000" i="0" kern="1200" lang="zh-HK" strike="noStrike" u="non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人数上限</a:t>
                      </a: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ctr" fontAlgn="ctr"/>
                      <a:r>
                        <a:rPr altLang="en-US" b="1" dirty="0" sz="1000" i="0" kern="1200" lang="zh-CN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  <a:endParaRPr altLang="en-US" b="1" dirty="0" sz="1000" i="0" kern="120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65" marR="2765" marT="2765" marB="0" anchor="ctr"/>
                </a:tc>
              </a:tr>
              <a:tr h="237832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东部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华侨</a:t>
                      </a:r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城一天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HK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endParaRPr altLang="zh-HK" b="0" dirty="0" sz="1000" i="0" lang="en-US" strike="noStrike" u="none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262722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野生动物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园一天游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HK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279315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隆欢乐世界一天游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HK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268253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广州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花都融创主题乐园一天游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HK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293142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峰山、长鹿农庄一天游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HK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323563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船游观港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珠澳大桥、圆明新园一天游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HK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259956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桂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山风景区、巴伐利亚庄园泡温泉一天游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endParaRPr altLang="en-US" b="0" dirty="0" sz="1000" i="0" lang="zh-HK" strike="noStrike" u="non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265487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中山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故居、中山温泉一日游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endParaRPr altLang="en-US" b="0" dirty="0" sz="1000" i="0" lang="zh-HK" strike="noStrike" u="non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defTabSz="914400" eaLnBrk="1" fontAlgn="ctr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altLang="en-US" dirty="0" sz="1000" lang="zh-HK" strike="noStrike" u="none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373342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四海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一家自助餐美食一天游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超上线需抽签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zh-HK" dirty="0" sz="1000" lang="en-US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b="0" dirty="0" sz="1000" i="0" lang="zh-CN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安排车，如抽签，</a:t>
                      </a:r>
                      <a:r>
                        <a:rPr altLang="en-US" b="0" dirty="0" sz="1000" i="0" lang="zh-CN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乘车</a:t>
                      </a:r>
                      <a:r>
                        <a:rPr altLang="en-US" b="0" dirty="0" sz="1000" i="0" lang="zh-CN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altLang="zh-CN" b="0" dirty="0" sz="1000" i="0" lang="zh-CN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altLang="en-US" b="0" dirty="0" sz="1000" i="0" lang="zh-CN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人数应满足</a:t>
                      </a:r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n*49</a:t>
                      </a:r>
                      <a:r>
                        <a:rPr altLang="en-US" b="0" dirty="0" sz="1000" i="0" lang="zh-CN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（是</a:t>
                      </a:r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</a:t>
                      </a:r>
                      <a:r>
                        <a:rPr altLang="en-US" b="0" dirty="0" sz="1000" i="0" lang="zh-CN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的倍数）</a:t>
                      </a:r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370576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凯宾斯基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自助餐美食一天游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超上线需抽签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zh-HK" dirty="0" sz="1000" lang="en-US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altLang="zh-HK" b="0" dirty="0" sz="1000" i="0" lang="en-US" strike="noStrike" u="non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359514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田香格里拉自助餐美食一天游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超上线需抽签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zh-HK" dirty="0" sz="1000" lang="en-US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295908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梅沙喜来登</a:t>
                      </a:r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自助餐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超上线需抽签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zh-HK" dirty="0" sz="1000" lang="en-US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龙岗点出发安排车，沙头角不安排</a:t>
                      </a:r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296590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龙岗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隐秀山居酒店自助餐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超上线需抽签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zh-HK" dirty="0" sz="1000" lang="en-US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304800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龙岗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中海凯俪酒店自助餐、大运新城一天游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超上线需抽签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zh-HK" dirty="0" sz="1000" lang="en-US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defTabSz="914400" eaLnBrk="1" fontAlgn="ctr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altLang="zh-HK" dirty="0" sz="1000" lang="en-US" strike="noStrike" u="none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302035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玛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莎拉自助餐美食、松山湖一天游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超上线需抽签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zh-HK" dirty="0" sz="1000" lang="en-US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ctr" fontAlgn="ctr"/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302035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惠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东国际五星嘉华酒店私人沙滩</a:t>
                      </a:r>
                      <a:r>
                        <a:rPr altLang="zh-CN" dirty="0" sz="1000" lang="en-US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自助午餐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超上线需抽签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zh-HK" dirty="0" sz="1000" lang="en-US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ctr" fontAlgn="ctr"/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  <a:tr h="287272">
                <a:tc>
                  <a:txBody>
                    <a:bodyPr/>
                    <a:p>
                      <a:pPr algn="ctr" fontAlgn="ctr"/>
                      <a:r>
                        <a:rPr altLang="zh-CN" b="0" dirty="0" sz="1000" i="0" lang="en-US" strike="noStrike" u="non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altLang="en-US" b="0" dirty="0" sz="1000" i="0" lang="zh-HK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lang="zh-CN" strike="noStrike" u="none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世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贸旋转餐厅</a:t>
                      </a:r>
                      <a:r>
                        <a:rPr altLang="zh-CN" dirty="0" sz="1000" lang="en-US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altLang="en-US" dirty="0" sz="1000" lang="zh-CN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惠州西湖一日游</a:t>
                      </a:r>
                      <a:endParaRPr altLang="en-US" b="0" dirty="0" sz="1000" i="0" lang="zh-CN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en-US" dirty="0" sz="1000" kern="1200" lang="zh-CN" strike="noStrike" u="none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超上线需抽签</a:t>
                      </a:r>
                      <a:endParaRPr altLang="zh-HK" dirty="0" sz="1000" kern="1200" lang="en-US" strike="noStrike" u="none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/>
                      <a:r>
                        <a:rPr altLang="zh-HK" dirty="0" sz="1000" lang="en-US" strike="noStrike" u="non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  <a:tc>
                  <a:txBody>
                    <a:bodyPr/>
                    <a:p>
                      <a:pPr algn="ctr" fontAlgn="ctr"/>
                      <a:endParaRPr altLang="zh-HK" b="0" dirty="0" sz="1000" i="0" lang="en-US" strike="noStrike" u="non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65" marR="2765" marT="2765" marB="0" anchor="ctr"/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3"/>
          <p:cNvSpPr/>
          <p:nvPr/>
        </p:nvSpPr>
        <p:spPr>
          <a:xfrm>
            <a:off x="209550" y="1066800"/>
            <a:ext cx="8839200" cy="35204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endParaRPr altLang="zh-CN" dirty="0" sz="150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员工从以上</a:t>
            </a:r>
            <a:r>
              <a:rPr altLang="zh-CN" dirty="0" sz="150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altLang="en-US" dirty="0" sz="15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线路按照意愿高低程度选择</a:t>
            </a:r>
            <a:r>
              <a:rPr altLang="zh-CN" dirty="0" sz="150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条，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altLang="zh-CN" dirty="0" sz="150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条自助餐线路有人数限制</a:t>
            </a:r>
            <a:endParaRPr altLang="zh-CN" dirty="0" sz="150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员工可选择</a:t>
            </a:r>
            <a:r>
              <a:rPr altLang="zh-CN" dirty="0" sz="150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个乘车点（乘车点</a:t>
            </a:r>
            <a:r>
              <a:rPr altLang="zh-CN" dirty="0" sz="150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、乘车点</a:t>
            </a:r>
            <a:r>
              <a:rPr altLang="zh-CN" dirty="0" sz="150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altLang="zh-CN" dirty="0" sz="150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en-US" dirty="0" sz="15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需抽签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的线路，应满足抽中的乘车员工：乘车点</a:t>
            </a:r>
            <a:r>
              <a:rPr altLang="zh-CN" dirty="0" sz="150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、乘车点</a:t>
            </a:r>
            <a:r>
              <a:rPr altLang="zh-CN" dirty="0" sz="150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的总人数为</a:t>
            </a:r>
            <a:r>
              <a:rPr altLang="zh-CN" dirty="0" sz="150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的倍数（便于安排车辆）</a:t>
            </a:r>
            <a:endParaRPr altLang="zh-CN" dirty="0" sz="150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员工可以携带家属参加，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每个员工以家庭为单位打包参与抽签（每个员工的家庭人数不同）</a:t>
            </a:r>
            <a:endParaRPr altLang="zh-CN" dirty="0" sz="150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altLang="zh-CN" dirty="0" sz="150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altLang="zh-CN" dirty="0" sz="15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了志愿顺序和</a:t>
            </a:r>
            <a:r>
              <a:rPr altLang="en-US" dirty="0" sz="15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安排合理安排的情况下，对所有报名数据中的</a:t>
            </a:r>
            <a:r>
              <a:rPr altLang="zh-CN" dirty="0" sz="150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altLang="en-US" dirty="0" sz="1500" 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个志愿排序情况进行抽签分配，得到每个家庭的最终志愿</a:t>
            </a:r>
            <a:endParaRPr altLang="zh-CN" dirty="0" sz="150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altLang="zh-CN" dirty="0" sz="150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流程图: 决策 2"/>
          <p:cNvSpPr>
            <a:spLocks noChangeArrowheads="1"/>
          </p:cNvSpPr>
          <p:nvPr/>
        </p:nvSpPr>
        <p:spPr bwMode="auto">
          <a:xfrm>
            <a:off x="1222376" y="914399"/>
            <a:ext cx="2335212" cy="815181"/>
          </a:xfrm>
          <a:prstGeom prst="flowChartDecision"/>
          <a:solidFill>
            <a:srgbClr val="B8CCE4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anchor="ctr" anchorCtr="0" bIns="0" compatLnSpc="1" lIns="0" numCol="1" rIns="0" tIns="45720" vert="horz" wrap="square">
            <a:prstTxWarp prst="textNoShape"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900" i="0" kumimoji="1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HR</a:t>
            </a:r>
            <a:r>
              <a:rPr altLang="en-US" baseline="0" b="0" cap="none" dirty="0" sz="900" i="0" kumimoji="1" lang="zh-CN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整理数据形成报名表</a:t>
            </a:r>
            <a:r>
              <a:rPr altLang="en-US" dirty="0" sz="900" kumimoji="1" lang="zh-CN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（</a:t>
            </a:r>
            <a:r>
              <a:rPr altLang="en-US" dirty="0" sz="900" kumimoji="1" lang="zh-CN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以家庭为单位，包含乘车信息</a:t>
            </a:r>
            <a:r>
              <a:rPr altLang="en-US" dirty="0" sz="900" kumimoji="1" lang="zh-CN">
                <a:latin typeface="Arial" pitchFamily="34" charset="0"/>
                <a:ea typeface="新細明體" pitchFamily="18" charset="-120"/>
                <a:cs typeface="新細明體" pitchFamily="18" charset="-120"/>
              </a:rPr>
              <a:t>）</a:t>
            </a:r>
            <a:endParaRPr altLang="zh-HK" baseline="0" b="0" cap="none" dirty="0" sz="900" i="0" kumimoji="1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145728" name="直接箭头连接符 5"/>
          <p:cNvCxnSpPr>
            <a:cxnSpLocks/>
            <a:stCxn id="1048591" idx="2"/>
            <a:endCxn id="1048592" idx="0"/>
          </p:cNvCxnSpPr>
          <p:nvPr/>
        </p:nvCxnSpPr>
        <p:spPr>
          <a:xfrm flipH="1">
            <a:off x="2373791" y="1729580"/>
            <a:ext cx="16191" cy="25769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2" name="流程图: 决策 2"/>
          <p:cNvSpPr>
            <a:spLocks noChangeArrowheads="1"/>
          </p:cNvSpPr>
          <p:nvPr/>
        </p:nvSpPr>
        <p:spPr bwMode="auto">
          <a:xfrm>
            <a:off x="1383190" y="1987275"/>
            <a:ext cx="1981201" cy="715962"/>
          </a:xfrm>
          <a:prstGeom prst="flowChartDecision"/>
          <a:solidFill>
            <a:srgbClr val="B8CCE4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anchor="ctr" anchorCtr="0" bIns="0" compatLnSpc="1" lIns="0" numCol="1" rIns="0" tIns="45720" vert="horz" wrap="square">
            <a:prstTxWarp prst="textNoShape"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sz="900" kumimoji="1" lang="zh-CN">
                <a:latin typeface="Arial" pitchFamily="34" charset="0"/>
                <a:ea typeface="新細明體" pitchFamily="18" charset="-120"/>
                <a:cs typeface="新細明體" pitchFamily="18" charset="-120"/>
              </a:rPr>
              <a:t>按志愿顺序判断是否</a:t>
            </a:r>
            <a:r>
              <a:rPr altLang="en-US" dirty="0" sz="900" kumimoji="1" lang="zh-CN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属于有上限要求</a:t>
            </a:r>
            <a:endParaRPr altLang="zh-HK" dirty="0" sz="900" kumimoji="1" lang="en-US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8593" name="文本框 12"/>
          <p:cNvSpPr txBox="1">
            <a:spLocks noChangeArrowheads="1"/>
          </p:cNvSpPr>
          <p:nvPr/>
        </p:nvSpPr>
        <p:spPr bwMode="auto">
          <a:xfrm>
            <a:off x="5591336" y="3820318"/>
            <a:ext cx="498475" cy="307975"/>
          </a:xfrm>
          <a:prstGeom prst="rect"/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100" i="0" kumimoji="1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YES</a:t>
            </a:r>
            <a:endParaRPr altLang="zh-CN" baseline="0" b="0" cap="none" dirty="0" i="0" kumimoji="1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8594" name="流程图: 决策 5"/>
          <p:cNvSpPr>
            <a:spLocks noChangeArrowheads="1"/>
          </p:cNvSpPr>
          <p:nvPr/>
        </p:nvSpPr>
        <p:spPr bwMode="auto">
          <a:xfrm>
            <a:off x="2895600" y="2667000"/>
            <a:ext cx="1463360" cy="605867"/>
          </a:xfrm>
          <a:prstGeom prst="flowChartDecision"/>
          <a:solidFill>
            <a:srgbClr val="B8CCE4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dirty="0" sz="900" kumimoji="1" lang="en-US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dirty="0" sz="900" kumimoji="1" lang="en-US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sz="900" kumimoji="1" lang="zh-CN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报名</a:t>
            </a:r>
            <a:r>
              <a:rPr altLang="zh-HK" dirty="0" sz="900" kumimoji="1" lang="zh-CN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人数</a:t>
            </a:r>
            <a:r>
              <a:rPr altLang="zh-HK" dirty="0" sz="900" kumimoji="1" lang="zh-CN">
                <a:latin typeface="Arial" pitchFamily="34" charset="0"/>
                <a:ea typeface="新細明體" pitchFamily="18" charset="-120"/>
                <a:cs typeface="新細明體" pitchFamily="18" charset="-120"/>
              </a:rPr>
              <a:t>是否超上限</a:t>
            </a:r>
            <a:endParaRPr altLang="zh-HK" dirty="0" sz="900" kumimoji="1" lang="zh-HK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HK" baseline="0" b="0" cap="none" dirty="0" i="0" kumimoji="1" lang="zh-HK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145729" name="直接箭头连接符 12"/>
          <p:cNvCxnSpPr>
            <a:cxnSpLocks/>
            <a:endCxn id="1048597" idx="0"/>
          </p:cNvCxnSpPr>
          <p:nvPr/>
        </p:nvCxnSpPr>
        <p:spPr>
          <a:xfrm>
            <a:off x="3649383" y="3268662"/>
            <a:ext cx="440" cy="465139"/>
          </a:xfrm>
          <a:prstGeom prst="straightConnector1"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5" name="文本框 26"/>
          <p:cNvSpPr txBox="1">
            <a:spLocks noChangeArrowheads="1"/>
          </p:cNvSpPr>
          <p:nvPr/>
        </p:nvSpPr>
        <p:spPr bwMode="auto">
          <a:xfrm>
            <a:off x="3736342" y="3314302"/>
            <a:ext cx="498475" cy="307975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100" i="0" kumimoji="1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NO</a:t>
            </a:r>
            <a:endParaRPr altLang="zh-CN" baseline="0" b="0" cap="none" dirty="0" i="0" kumimoji="1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8596" name="文本框 12"/>
          <p:cNvSpPr txBox="1">
            <a:spLocks noChangeArrowheads="1"/>
          </p:cNvSpPr>
          <p:nvPr/>
        </p:nvSpPr>
        <p:spPr bwMode="auto">
          <a:xfrm>
            <a:off x="4153215" y="2662796"/>
            <a:ext cx="448310" cy="246698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100" i="0" kumimoji="1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YES</a:t>
            </a:r>
            <a:endParaRPr altLang="zh-CN" baseline="0" b="0" cap="none" dirty="0" i="0" kumimoji="1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8597" name="流程图: 终止 1"/>
          <p:cNvSpPr>
            <a:spLocks noChangeArrowheads="1"/>
          </p:cNvSpPr>
          <p:nvPr/>
        </p:nvSpPr>
        <p:spPr bwMode="auto">
          <a:xfrm>
            <a:off x="3064829" y="3733801"/>
            <a:ext cx="1169988" cy="304799"/>
          </a:xfrm>
          <a:prstGeom prst="flowChartTerminator"/>
          <a:solidFill>
            <a:srgbClr val="B8CCE4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HK" baseline="0" b="0" cap="none" sz="1100" i="0" kumimoji="1" lang="zh-CN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志愿录取成功</a:t>
            </a:r>
            <a:endParaRPr altLang="zh-HK" baseline="0" b="0" cap="none" i="0" kumimoji="1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145730" name="直接箭头连接符 20"/>
          <p:cNvCxnSpPr>
            <a:cxnSpLocks/>
          </p:cNvCxnSpPr>
          <p:nvPr/>
        </p:nvCxnSpPr>
        <p:spPr>
          <a:xfrm>
            <a:off x="4546285" y="2672281"/>
            <a:ext cx="220345" cy="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箭头连接符 21"/>
          <p:cNvCxnSpPr>
            <a:cxnSpLocks/>
          </p:cNvCxnSpPr>
          <p:nvPr/>
        </p:nvCxnSpPr>
        <p:spPr>
          <a:xfrm>
            <a:off x="4546285" y="2672281"/>
            <a:ext cx="0" cy="340995"/>
          </a:xfrm>
          <a:prstGeom prst="straightConnector1"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箭头连接符 22"/>
          <p:cNvCxnSpPr>
            <a:cxnSpLocks/>
          </p:cNvCxnSpPr>
          <p:nvPr/>
        </p:nvCxnSpPr>
        <p:spPr>
          <a:xfrm>
            <a:off x="4318320" y="3011371"/>
            <a:ext cx="233680" cy="0"/>
          </a:xfrm>
          <a:prstGeom prst="straightConnector1"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8" name="流程图: 过程 6"/>
          <p:cNvSpPr>
            <a:spLocks noChangeArrowheads="1"/>
          </p:cNvSpPr>
          <p:nvPr/>
        </p:nvSpPr>
        <p:spPr bwMode="auto">
          <a:xfrm>
            <a:off x="4776316" y="2439986"/>
            <a:ext cx="1538759" cy="298969"/>
          </a:xfrm>
          <a:prstGeom prst="flowChartProcess"/>
          <a:solidFill>
            <a:srgbClr val="B8CCE4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anchor="ctr" anchorCtr="0" bIns="0" compatLnSpc="1" lIns="91440" numCol="1" rIns="91440" tIns="91440" vert="horz" wrap="square">
            <a:prstTxWarp prst="textNoShape"/>
          </a:bodyPr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HK" baseline="0" b="0" cap="none" dirty="0" sz="1000" i="0" kumimoji="1" lang="zh-CN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抽签</a:t>
            </a:r>
            <a:r>
              <a:rPr altLang="zh-CN" baseline="0" b="0" cap="none" dirty="0" sz="1000" i="0" kumimoji="1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</a:t>
            </a:r>
            <a:r>
              <a:rPr altLang="en-US" baseline="0" b="0" cap="none" dirty="0" sz="1000" i="0" kumimoji="1" lang="zh-CN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是否中签</a:t>
            </a:r>
            <a:endParaRPr altLang="en-US" baseline="0" b="0" cap="none" dirty="0" sz="1400" i="0" kumimoji="1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145733" name="直接箭头连接符 27"/>
          <p:cNvCxnSpPr>
            <a:cxnSpLocks/>
          </p:cNvCxnSpPr>
          <p:nvPr/>
        </p:nvCxnSpPr>
        <p:spPr>
          <a:xfrm flipH="1">
            <a:off x="5588759" y="2781424"/>
            <a:ext cx="2577" cy="319001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9" name="流程图: 决策 2"/>
          <p:cNvSpPr>
            <a:spLocks noChangeArrowheads="1"/>
          </p:cNvSpPr>
          <p:nvPr/>
        </p:nvSpPr>
        <p:spPr bwMode="auto">
          <a:xfrm>
            <a:off x="4617370" y="3110308"/>
            <a:ext cx="1981201" cy="715962"/>
          </a:xfrm>
          <a:prstGeom prst="flowChartDecision"/>
          <a:solidFill>
            <a:srgbClr val="B8CCE4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anchor="ctr" anchorCtr="0" bIns="0" compatLnSpc="1" lIns="0" numCol="1" rIns="0" tIns="45720" vert="horz" wrap="square">
            <a:prstTxWarp prst="textNoShape"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sz="900" kumimoji="1" lang="zh-CN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乘车点</a:t>
            </a:r>
            <a:r>
              <a:rPr altLang="zh-CN" dirty="0" sz="900" kumimoji="1" lang="en-US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1</a:t>
            </a:r>
            <a:r>
              <a:rPr altLang="en-US" dirty="0" sz="900" kumimoji="1" lang="zh-CN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、</a:t>
            </a:r>
            <a:r>
              <a:rPr altLang="zh-CN" dirty="0" sz="900" kumimoji="1" lang="en-US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2</a:t>
            </a:r>
            <a:r>
              <a:rPr altLang="en-US" dirty="0" sz="900" kumimoji="1" lang="zh-CN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的人数需满足为</a:t>
            </a:r>
            <a:r>
              <a:rPr altLang="zh-CN" dirty="0" sz="900" kumimoji="1" lang="en-US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49</a:t>
            </a:r>
            <a:r>
              <a:rPr altLang="en-US" dirty="0" sz="900" kumimoji="1" lang="zh-CN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的倍数</a:t>
            </a:r>
            <a:endParaRPr altLang="zh-HK" dirty="0" sz="900" kumimoji="1" lang="en-US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145734" name="直接箭头连接符 29"/>
          <p:cNvCxnSpPr>
            <a:cxnSpLocks/>
          </p:cNvCxnSpPr>
          <p:nvPr/>
        </p:nvCxnSpPr>
        <p:spPr>
          <a:xfrm flipH="1">
            <a:off x="5608571" y="3838971"/>
            <a:ext cx="1" cy="289322"/>
          </a:xfrm>
          <a:prstGeom prst="straightConnector1"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0" name="流程图: 终止 1"/>
          <p:cNvSpPr>
            <a:spLocks noChangeArrowheads="1"/>
          </p:cNvSpPr>
          <p:nvPr/>
        </p:nvSpPr>
        <p:spPr bwMode="auto">
          <a:xfrm>
            <a:off x="4888372" y="4128293"/>
            <a:ext cx="1403350" cy="428625"/>
          </a:xfrm>
          <a:prstGeom prst="flowChartTerminator"/>
          <a:solidFill>
            <a:srgbClr val="B8CCE4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HK" baseline="0" b="0" cap="none" sz="1100" i="0" kumimoji="1" lang="zh-CN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志愿录取成功</a:t>
            </a:r>
            <a:endParaRPr altLang="zh-HK" baseline="0" b="0" cap="none" i="0" kumimoji="1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145735" name="直接箭头连接符 31"/>
          <p:cNvCxnSpPr>
            <a:cxnSpLocks/>
            <a:stCxn id="1048592" idx="2"/>
            <a:endCxn id="1048603" idx="0"/>
          </p:cNvCxnSpPr>
          <p:nvPr/>
        </p:nvCxnSpPr>
        <p:spPr>
          <a:xfrm flipH="1">
            <a:off x="2362200" y="2703237"/>
            <a:ext cx="11591" cy="576539"/>
          </a:xfrm>
          <a:prstGeom prst="straightConnector1"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1" name="文本框 26"/>
          <p:cNvSpPr txBox="1">
            <a:spLocks noChangeArrowheads="1"/>
          </p:cNvSpPr>
          <p:nvPr/>
        </p:nvSpPr>
        <p:spPr bwMode="auto">
          <a:xfrm>
            <a:off x="2020347" y="2963863"/>
            <a:ext cx="498475" cy="304800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100" i="0" kumimoji="1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NO</a:t>
            </a:r>
            <a:endParaRPr altLang="zh-CN" baseline="0" b="0" cap="none" dirty="0" i="0" kumimoji="1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8602" name="文本框 12"/>
          <p:cNvSpPr txBox="1">
            <a:spLocks noChangeArrowheads="1"/>
          </p:cNvSpPr>
          <p:nvPr/>
        </p:nvSpPr>
        <p:spPr bwMode="auto">
          <a:xfrm>
            <a:off x="2590800" y="2743200"/>
            <a:ext cx="448310" cy="246698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100" i="0" kumimoji="1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YES</a:t>
            </a:r>
            <a:endParaRPr altLang="zh-CN" baseline="0" b="0" cap="none" dirty="0" i="0" kumimoji="1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8603" name="流程图: 终止 1"/>
          <p:cNvSpPr>
            <a:spLocks noChangeArrowheads="1"/>
          </p:cNvSpPr>
          <p:nvPr/>
        </p:nvSpPr>
        <p:spPr bwMode="auto">
          <a:xfrm>
            <a:off x="1777206" y="3279776"/>
            <a:ext cx="1169988" cy="304799"/>
          </a:xfrm>
          <a:prstGeom prst="flowChartTerminator"/>
          <a:solidFill>
            <a:srgbClr val="B8CCE4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HK" baseline="0" b="0" cap="none" dirty="0" sz="1100" i="0" kumimoji="1" lang="zh-CN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志愿录取成功</a:t>
            </a:r>
            <a:endParaRPr altLang="zh-HK" baseline="0" b="0" cap="none" dirty="0" i="0" kumimoji="1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145736" name="直接箭头连接符 39"/>
          <p:cNvCxnSpPr>
            <a:cxnSpLocks/>
          </p:cNvCxnSpPr>
          <p:nvPr/>
        </p:nvCxnSpPr>
        <p:spPr>
          <a:xfrm flipH="1" flipV="1">
            <a:off x="7191375" y="2257425"/>
            <a:ext cx="12700" cy="1174751"/>
          </a:xfrm>
          <a:prstGeom prst="straightConnector1"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直接箭头连接符 40"/>
          <p:cNvCxnSpPr>
            <a:cxnSpLocks/>
          </p:cNvCxnSpPr>
          <p:nvPr/>
        </p:nvCxnSpPr>
        <p:spPr>
          <a:xfrm>
            <a:off x="6629400" y="3432175"/>
            <a:ext cx="574675" cy="0"/>
          </a:xfrm>
          <a:prstGeom prst="straightConnector1"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4" name="文本框 26"/>
          <p:cNvSpPr txBox="1">
            <a:spLocks noChangeArrowheads="1"/>
          </p:cNvSpPr>
          <p:nvPr/>
        </p:nvSpPr>
        <p:spPr bwMode="auto">
          <a:xfrm>
            <a:off x="6686232" y="3153411"/>
            <a:ext cx="414973" cy="228837"/>
          </a:xfrm>
          <a:prstGeom prst="rect"/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100" i="0" kumimoji="1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NO</a:t>
            </a:r>
            <a:endParaRPr altLang="zh-CN" baseline="0" b="0" cap="none" dirty="0" i="0" kumimoji="1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48605" name="文本框 12"/>
          <p:cNvSpPr txBox="1">
            <a:spLocks noChangeArrowheads="1"/>
          </p:cNvSpPr>
          <p:nvPr/>
        </p:nvSpPr>
        <p:spPr bwMode="auto">
          <a:xfrm>
            <a:off x="5730086" y="2786938"/>
            <a:ext cx="498475" cy="307975"/>
          </a:xfrm>
          <a:prstGeom prst="rect"/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100" i="0" kumimoji="1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YES</a:t>
            </a:r>
            <a:endParaRPr altLang="zh-CN" baseline="0" b="0" cap="none" dirty="0" i="0" kumimoji="1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145738" name="直接箭头连接符 48"/>
          <p:cNvCxnSpPr>
            <a:cxnSpLocks/>
          </p:cNvCxnSpPr>
          <p:nvPr/>
        </p:nvCxnSpPr>
        <p:spPr>
          <a:xfrm>
            <a:off x="6324600" y="2662796"/>
            <a:ext cx="879475" cy="0"/>
          </a:xfrm>
          <a:prstGeom prst="straightConnector1"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6" name="文本框 26"/>
          <p:cNvSpPr txBox="1">
            <a:spLocks noChangeArrowheads="1"/>
          </p:cNvSpPr>
          <p:nvPr/>
        </p:nvSpPr>
        <p:spPr bwMode="auto">
          <a:xfrm>
            <a:off x="6467475" y="2426217"/>
            <a:ext cx="377190" cy="236579"/>
          </a:xfrm>
          <a:prstGeom prst="rect"/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100" i="0" kumimoji="1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NO</a:t>
            </a:r>
            <a:endParaRPr altLang="zh-CN" baseline="0" b="0" cap="none" dirty="0" i="0" kumimoji="1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145739" name="直接箭头连接符 52"/>
          <p:cNvCxnSpPr>
            <a:cxnSpLocks/>
          </p:cNvCxnSpPr>
          <p:nvPr/>
        </p:nvCxnSpPr>
        <p:spPr>
          <a:xfrm>
            <a:off x="3327402" y="2257425"/>
            <a:ext cx="3863973" cy="1"/>
          </a:xfrm>
          <a:prstGeom prst="straightConnector1"/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箭头连接符 10"/>
          <p:cNvCxnSpPr>
            <a:cxnSpLocks/>
            <a:endCxn id="1048602" idx="2"/>
          </p:cNvCxnSpPr>
          <p:nvPr/>
        </p:nvCxnSpPr>
        <p:spPr>
          <a:xfrm>
            <a:off x="2389982" y="2989898"/>
            <a:ext cx="424973" cy="0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/>
          <a:srcRect b="32273"/>
          <a:stretch>
            <a:fillRect/>
          </a:stretch>
        </p:blipFill>
        <p:spPr bwMode="auto">
          <a:xfrm>
            <a:off x="176784" y="1143000"/>
            <a:ext cx="8382000" cy="3849624"/>
          </a:xfrm>
          <a:prstGeom prst="rect"/>
          <a:noFill/>
          <a:ln>
            <a:noFill/>
          </a:ln>
        </p:spPr>
      </p:pic>
      <p:sp>
        <p:nvSpPr>
          <p:cNvPr id="1048607" name="TextBox 4"/>
          <p:cNvSpPr txBox="1"/>
          <p:nvPr/>
        </p:nvSpPr>
        <p:spPr>
          <a:xfrm>
            <a:off x="359664" y="485894"/>
            <a:ext cx="2031325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lang="zh-CN" smtClean="0"/>
              <a:t>员工报名名单类型</a:t>
            </a:r>
            <a:endParaRPr altLang="en-US" dirty="0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ASM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ASM</dc:creator>
  <cp:lastModifiedBy>ASM</cp:lastModifiedBy>
  <dcterms:created xsi:type="dcterms:W3CDTF">2019-11-18T13:27:57Z</dcterms:created>
  <dcterms:modified xsi:type="dcterms:W3CDTF">2019-11-19T06:02:26Z</dcterms:modified>
</cp:coreProperties>
</file>