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indent="0" algn="l" rtl="0">
              <a:spcBef>
                <a:spcPts val="0"/>
              </a:spcBef>
              <a:defRPr sz="11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903002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i%C3%AAncia_da_computa%C3%A7%C3%A3o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Aprendizagem_de_m%C3%A1quina" TargetMode="Externa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5461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Shape 2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/>
              <a:t>a) léxicas, com o uso de dicionários de sentimentos;</a:t>
            </a:r>
          </a:p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/>
              <a:t>b) aprendizado de máquina, com o uso predominante de técnicas de classificação ou de regressão;</a:t>
            </a:r>
          </a:p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/>
              <a:t>c) estatísticas, que valem-se de técnicas para avaliar a coocorrência de termos,</a:t>
            </a:r>
          </a:p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/>
              <a:t>d) semânticas, que definem a polaridade de palavras em função de sua proximidade semântica com outras de polaridade conhecidas.</a:t>
            </a:r>
          </a:p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/>
              <a:t>Técnicas destas diferentes abordagens podem ser combinadas para melhoria de resultados.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/>
              <a:t>O método por coocorrência apresenta bons resultados quando o nível</a:t>
            </a:r>
          </a:p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/>
              <a:t>de análise textual é de granularidade pequena, pois a palavra detentora do sentimento</a:t>
            </a:r>
          </a:p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/>
              <a:t>está próxima à entidade que qualifica. Sendo assim, este método é usualmente utilizado</a:t>
            </a:r>
          </a:p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/>
              <a:t>em análises de nível de sentença, cláusula ou até em documentos com poucos caracteres,</a:t>
            </a:r>
          </a:p>
          <a:p>
            <a:pPr lvl="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/>
              <a:t>como um tweet.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/>
          </a:p>
        </p:txBody>
      </p:sp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No entanto, ferramentas de processamento de linguagem natural são em sua maioria restritas a determinado idioma. Recursos para a língua portuguesa são escassos, quando comparada à língua inglesa, situação esta comum a outra línguas.</a:t>
            </a:r>
          </a:p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A composição básica de um léxico de sentimento é a palavra de sentimento com suas possíveis flexões (e.g. bonito, bonita, bonitos), e sua respectiva polaridade, expressa como uma categoria, ou como um valor em uma escala. Muitos dicionários possuem adicionalmente: o lema e o stem de cada entrada; a categoria gramatical (Part-Of-Speech - POS); e o alvo do sentimento (predicado ou sujeito).</a:t>
            </a:r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A maioria dos dicionários disponíveis são genéricos, ou seja, auxiliam na tarefa de classificação, independentemente do domínio dos textos sendo considerados.</a:t>
            </a:r>
          </a:p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Entretanto, os melhores resultados obtidos na tarefa de classificação foram baseados em dicionários dependentes de contextos [17], criados a partir de palavras semente e expandidos utilizando o WordNet [14] ou tesauros. Esta abordagem também é classificada como semântica,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algn="just" rtl="0">
              <a:lnSpc>
                <a:spcPct val="129600"/>
              </a:lnSpc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pt-BR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 velocidade na criação de um novo vocabulário ultrapassa a capacidade de verificação de sanidade dos termos.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0" algn="just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52400" marR="0" lvl="0" indent="0" algn="just" rtl="0">
              <a:lnSpc>
                <a:spcPct val="90000"/>
              </a:lnSpc>
              <a:spcBef>
                <a:spcPts val="0"/>
              </a:spcBef>
              <a:buClr>
                <a:srgbClr val="FF0000"/>
              </a:buClr>
              <a:buFont typeface="Arial"/>
              <a:buNone/>
            </a:pP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pt-BR" sz="1000"/>
              <a:t>No aprendizado supervisionado, o objetivo é induzir conceitos a partir de exemplos que estão pré-classificados, ou seja, exemplos que</a:t>
            </a:r>
          </a:p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pt-BR" sz="1000"/>
              <a:t>estão rotulados com uma classe conhecida.</a:t>
            </a:r>
          </a:p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pt-BR" sz="1000"/>
              <a:t>Aprendizado não supervisionado: Neste tipo de aprendizado, existe a incerteza sobre a saída esperada, desta forma, é necessário utilizar os métodos probabilísticos para simular uma experiência não vivida. Para realizar tais procedimentos, é amplamente difundida a utilização da aprendizagem bayesiana ou redes bayesianas.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/>
          </a:p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pt-BR" sz="1000"/>
              <a:t>No aprendizado supervisionado tem-se a figura de um professor externo, o qual apresenta o conhecimento do ambiente por conjuntos de exemplos na forma: entrada, saída desejada [14]. O algoritmo de AM extrai a representação do conhecimento a partir desses exemplos. O objetivo é que a representação gerada seja capaz de produzir saídas corretas para novas entradas não apresentadas previamente.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/>
          </a:p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pt-BR" sz="1000"/>
              <a:t>No aprendizado não-supervisionado não há a presença de um professor, ou seja, não existem exemplos rotulados. O algoritmo de AM aprende a representar (ou agrupar) as entradas submetidas segundo uma medida de qualidade. Essas técnicas são utilizadas principalmente quando o objetivo for encontrar padrões ou tendências que auxiliem no entendimento dos dados [39].</a:t>
            </a:r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29600"/>
              </a:lnSpc>
              <a:spcBef>
                <a:spcPts val="8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pt-BR" sz="1000"/>
              <a:t>•Classificação –Associar objetos a uma categoria ou classe •E.g., diagnóstico de pacientes, classificação risco de um cliente, classificação de documentos,…</a:t>
            </a:r>
          </a:p>
          <a:p>
            <a:pPr lvl="0" rtl="0">
              <a:lnSpc>
                <a:spcPct val="129600"/>
              </a:lnSpc>
              <a:spcBef>
                <a:spcPts val="7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pt-BR" sz="1000"/>
              <a:t>–Classificação é feita com base nos atributos dos objetos •E.g., diagnóstico de um paciente é feito com base nos sintomas observados e exames realizados –</a:t>
            </a:r>
          </a:p>
          <a:p>
            <a:pPr lvl="0" rtl="0">
              <a:lnSpc>
                <a:spcPct val="165600"/>
              </a:lnSpc>
              <a:spcBef>
                <a:spcPts val="80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pt-BR" sz="1000"/>
              <a:t>•Regressão –Associar objetos a valores numéricos •E.g., previsão de índices da bolsa de valores, predição de custo de desenvolvimento de software,… – Similar à classificação, porém atributo alvo é numérico</a:t>
            </a:r>
          </a:p>
        </p:txBody>
      </p:sp>
      <p:sp>
        <p:nvSpPr>
          <p:cNvPr id="343" name="Shape 3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Shape 3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Uma máquina de vetores de suporte (SVM, do inglês: </a:t>
            </a:r>
            <a:r>
              <a:rPr lang="pt-BR" i="1"/>
              <a:t>support vector machine</a:t>
            </a:r>
            <a:r>
              <a:rPr lang="pt-BR"/>
              <a:t>) é um conceito na</a:t>
            </a:r>
            <a:r>
              <a:rPr lang="pt-BR">
                <a:hlinkClick r:id="rId3"/>
              </a:rPr>
              <a:t> </a:t>
            </a:r>
            <a:r>
              <a:rPr lang="pt-BR" u="sng">
                <a:solidFill>
                  <a:srgbClr val="2200CC"/>
                </a:solidFill>
                <a:hlinkClick r:id="rId3"/>
              </a:rPr>
              <a:t>ciência da computação</a:t>
            </a:r>
            <a:r>
              <a:rPr lang="pt-BR"/>
              <a:t> para um conjunto de métodos do</a:t>
            </a:r>
            <a:r>
              <a:rPr lang="pt-BR">
                <a:hlinkClick r:id="rId4"/>
              </a:rPr>
              <a:t> </a:t>
            </a:r>
            <a:r>
              <a:rPr lang="pt-BR" u="sng">
                <a:solidFill>
                  <a:srgbClr val="2200CC"/>
                </a:solidFill>
                <a:hlinkClick r:id="rId4"/>
              </a:rPr>
              <a:t>aprendizado supervisionado</a:t>
            </a:r>
            <a:r>
              <a:rPr lang="pt-BR"/>
              <a:t> que analisam os dados e reconhecem padrões, usado para classificação e análise de regressão. O SVM padrão toma como entrada um conjunto de dados e prediz, para cada entrada dada, qual de duas possíveis classes a entrada faz parte, o que faz do SVM um classificador linear binário não probabilístico.</a:t>
            </a:r>
          </a:p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O algoritmo Naïve Bayes da Microsoft é um algoritmo de classificação fornecido pela Microsoft SQL Server Analysis Services para uso em modelagem de previsão.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/>
              <a:t>Acurácia (capacidade do modelo de prever corretamente),</a:t>
            </a:r>
          </a:p>
          <a:p>
            <a:pPr lvl="0" rtl="0">
              <a:lnSpc>
                <a:spcPct val="100000"/>
              </a:lnSpc>
              <a:spcBef>
                <a:spcPts val="7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CC00"/>
                </a:solidFill>
              </a:rPr>
              <a:t>•</a:t>
            </a:r>
            <a:r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t>Precisão mede quantos documentos relevantes foram recuperados</a:t>
            </a:r>
          </a:p>
          <a:p>
            <a:pPr lvl="0" rtl="0">
              <a:lnSpc>
                <a:spcPct val="100000"/>
              </a:lnSpc>
              <a:spcBef>
                <a:spcPts val="70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>
                <a:solidFill>
                  <a:srgbClr val="FFCC00"/>
                </a:solidFill>
              </a:rPr>
              <a:t>•</a:t>
            </a:r>
            <a:r>
              <a:rPr lang="pt-BR" sz="1200">
                <a:latin typeface="Times New Roman"/>
                <a:ea typeface="Times New Roman"/>
                <a:cs typeface="Times New Roman"/>
                <a:sym typeface="Times New Roman"/>
              </a:rPr>
              <a:t>Revocação mede a proporção de documentos relevantes recuperados</a:t>
            </a:r>
          </a:p>
          <a:p>
            <a:pPr lvl="0" rtl="0">
              <a:lnSpc>
                <a:spcPct val="100000"/>
              </a:lnSpc>
              <a:spcBef>
                <a:spcPts val="700"/>
              </a:spcBef>
              <a:buClr>
                <a:schemeClr val="dk1"/>
              </a:buClr>
              <a:buFont typeface="Arial"/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/>
              <a:t>Precisão (número de instâncias previstas corretamente em uma dada classe),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pt-BR" sz="1200"/>
              <a:t>Revocação (número de instâncias de uma dada classe previstas na classe correta).</a:t>
            </a:r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/>
              <a:t>Uma das grandes limitações no uso de aprendizado supervisionado para definição</a:t>
            </a:r>
          </a:p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/>
              <a:t>de polaridade é a necessidade de dados rotulados para treino. </a:t>
            </a:r>
          </a:p>
          <a:p>
            <a:pPr lvl="0" rtl="0">
              <a:lnSpc>
                <a:spcPct val="144000"/>
              </a:lnSpc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pt-BR" sz="1400"/>
              <a:t>O desempenho destes métodos é afetado não somente pela quantidade, mas igualmente pela qualidade dos dados de treino disponíveis.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400"/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Shape 3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algn="just" rtl="0">
              <a:lnSpc>
                <a:spcPct val="1296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O PMI entre dois termos quaisquer x e y é calculado segundo a Equação 1, onde Pr(x e y) é a probabilidade de coocorrência dos termos x e y,</a:t>
            </a:r>
          </a:p>
          <a:p>
            <a:pPr marL="457200" lvl="0" indent="-228600" algn="just" rtl="0">
              <a:lnSpc>
                <a:spcPct val="1296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 enquanto que Pr(x).Pr(y) é a probabilidade de coocorrência se são estatisticamente independentes.</a:t>
            </a:r>
          </a:p>
          <a:p>
            <a:pPr marL="457200" lvl="0" indent="-228600" algn="just" rtl="0">
              <a:lnSpc>
                <a:spcPct val="1296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Esta razão é portanto a medida de grau de independência estatística entre os dois termos, e o logaritmo desta razão é a quantidade de informação ganha se os termos são observados juntos.</a:t>
            </a:r>
          </a:p>
          <a:p>
            <a:pPr marL="457200" lvl="0" indent="-228600" algn="just" rtl="0">
              <a:lnSpc>
                <a:spcPct val="1296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BR" sz="1200">
                <a:latin typeface="Calibri"/>
                <a:ea typeface="Calibri"/>
                <a:cs typeface="Calibri"/>
                <a:sym typeface="Calibri"/>
              </a:rPr>
              <a:t>A polaridade do sentimento de um termo x, dada pela Equação 2, é a diferença entre os valores de PMI calculados a partir de duas listas opostas: termos positivos (e.g. excelente), e termos negativos (e.g. péssimo). Na proposta original deste método, as coocorrências foram obtidas a partir da internet, utilizando um mecanismo de busca existente na época (AltaVista).</a:t>
            </a:r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pt-BR"/>
              <a:t>Orientação semântica - Análise semântica latente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/>
          </a:p>
        </p:txBody>
      </p:sp>
      <p:sp>
        <p:nvSpPr>
          <p:cNvPr id="409" name="Shape 4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Shape 4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Shape 4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Shape 4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Shape 4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marR="0" lvl="0" indent="-228600" algn="just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Shape 4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Shape 5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Shape 5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Shape 52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Shape 5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Shape 5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Shape 55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Shape 5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Shape 5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Shape 5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Shape 5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Shape 5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Shape 6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Shape 6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Shape 6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Shape 6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4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20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309017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635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698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732336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541336" y="190500"/>
            <a:ext cx="5851525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635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698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635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indent="698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 sz="4000" b="1" cap="none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8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800"/>
            </a:lvl1pPr>
            <a:lvl2pPr rtl="0">
              <a:spcBef>
                <a:spcPts val="0"/>
              </a:spcBef>
              <a:defRPr sz="2400"/>
            </a:lvl2pPr>
            <a:lvl3pPr rtl="0">
              <a:spcBef>
                <a:spcPts val="0"/>
              </a:spcBef>
              <a:defRPr sz="2000"/>
            </a:lvl3pPr>
            <a:lvl4pPr rtl="0">
              <a:spcBef>
                <a:spcPts val="0"/>
              </a:spcBef>
              <a:defRPr sz="1800"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3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3" cy="3951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400"/>
            </a:lvl1pPr>
            <a:lvl2pPr rtl="0">
              <a:spcBef>
                <a:spcPts val="0"/>
              </a:spcBef>
              <a:defRPr sz="2000"/>
            </a:lvl2pPr>
            <a:lvl3pPr rtl="0">
              <a:spcBef>
                <a:spcPts val="0"/>
              </a:spcBef>
              <a:defRPr sz="1800"/>
            </a:lvl3pPr>
            <a:lvl4pPr rtl="0">
              <a:spcBef>
                <a:spcPts val="0"/>
              </a:spcBef>
              <a:defRPr sz="1600"/>
            </a:lvl4pPr>
            <a:lvl5pPr rtl="0">
              <a:spcBef>
                <a:spcPts val="0"/>
              </a:spcBef>
              <a:defRPr sz="16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1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400"/>
            </a:lvl1pPr>
            <a:lvl2pPr marL="457200" indent="0" rtl="0">
              <a:spcBef>
                <a:spcPts val="0"/>
              </a:spcBef>
              <a:buFont typeface="Calibri"/>
              <a:buNone/>
              <a:defRPr sz="1200"/>
            </a:lvl2pPr>
            <a:lvl3pPr marL="914400" indent="0" rtl="0">
              <a:spcBef>
                <a:spcPts val="0"/>
              </a:spcBef>
              <a:buFont typeface="Calibri"/>
              <a:buNone/>
              <a:defRPr sz="1000"/>
            </a:lvl3pPr>
            <a:lvl4pPr marL="1371600" indent="0" rtl="0">
              <a:spcBef>
                <a:spcPts val="0"/>
              </a:spcBef>
              <a:buFont typeface="Calibri"/>
              <a:buNone/>
              <a:defRPr sz="900"/>
            </a:lvl4pPr>
            <a:lvl5pPr marL="1828800" indent="0" rtl="0">
              <a:spcBef>
                <a:spcPts val="0"/>
              </a:spcBef>
              <a:buFont typeface="Calibri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635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indent="698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pt-BR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685800" y="23590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ANÁLISE DE SENTIMENTOS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i="0" u="none" strike="noStrike" cap="none" baseline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18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IN1152 - RECUPERAÇÃO INTELIGENTE DE INFORMAÇÃO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subTitle" idx="1"/>
          </p:nvPr>
        </p:nvSpPr>
        <p:spPr>
          <a:xfrm>
            <a:off x="685800" y="4176375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pt-BR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Docente: Flávia Barros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endParaRPr sz="18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pt-BR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Discentes: Cloves Rocha</a:t>
            </a: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pt-BR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Flávio Neves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pt-BR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 Milton Morais</a:t>
            </a:r>
            <a:r>
              <a:rPr lang="pt-BR" sz="1800" b="0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1160" y="367975"/>
            <a:ext cx="2012537" cy="1470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535850" y="205597"/>
            <a:ext cx="8229600" cy="2278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Conceitos e Definições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400" b="1" i="0" u="none" strike="noStrike" cap="none" baseline="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535850" y="1242625"/>
            <a:ext cx="8351099" cy="481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Alvo</a:t>
            </a:r>
            <a:r>
              <a:rPr lang="pt-BR" sz="2400" b="1" i="1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5715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uma entidade, aspecto de uma entidade, ou tópico, representando:</a:t>
            </a:r>
          </a:p>
          <a:p>
            <a:pPr marL="10287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Produto </a:t>
            </a:r>
          </a:p>
          <a:p>
            <a:pPr marL="10287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Pessoa</a:t>
            </a:r>
          </a:p>
          <a:p>
            <a:pPr marL="10287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Organização</a:t>
            </a:r>
          </a:p>
          <a:p>
            <a:pPr marL="10287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Marca</a:t>
            </a:r>
          </a:p>
          <a:p>
            <a:pPr marL="10287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Evento</a:t>
            </a:r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Sentimento </a:t>
            </a:r>
          </a:p>
          <a:p>
            <a:pPr marL="5715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Emoção que o autor da opinião tem a respeito do alvo. 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Shape 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535850" y="205597"/>
            <a:ext cx="8229600" cy="2278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Conceitos e Definições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400" b="1" i="0" u="none" strike="noStrike" cap="none" baseline="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Formalmente, uma opinião corresponde a uma quíntupla (</a:t>
            </a: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pt-BR" sz="1800" b="0" i="1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1800" b="0" i="1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pt-BR" sz="1800" b="0" i="1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ijkl</a:t>
            </a: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pt-BR" sz="1800" b="0" i="1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pt-BR" sz="1800" b="0" i="1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pt-BR" sz="18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pt-BR" sz="1800" b="0" i="1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pt-BR" sz="24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: é o nome de uma entidade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1800" b="0" i="1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ij </a:t>
            </a:r>
            <a:r>
              <a:rPr lang="pt-BR" sz="24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é um aspecto da entidade </a:t>
            </a:r>
            <a:r>
              <a:rPr lang="pt-BR" sz="2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pt-BR" sz="1800" b="0" i="1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pt-BR" sz="24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(opcional)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pt-BR" sz="1800" b="0" i="1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ijkl</a:t>
            </a:r>
            <a:r>
              <a:rPr lang="pt-BR" sz="24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: é a polaridade do sentimento sobre aspecto </a:t>
            </a:r>
            <a:r>
              <a:rPr lang="pt-BR" sz="2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1800" b="0" i="1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pt-BR" sz="24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que tem como alvo a entidade </a:t>
            </a:r>
            <a:r>
              <a:rPr lang="pt-BR" sz="2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pt-BR" sz="1800" b="0" i="1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pt-BR" sz="24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pt-BR" sz="1800" b="0" i="1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t-BR" sz="24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: é o detentor do sentimento (i.e. quem expressou o sentimento), também chamado de fonte de opinião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pt-BR" sz="1800" b="0" i="1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pt-BR" sz="24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: é o instante no qual a opinião foi expressa por </a:t>
            </a:r>
            <a:r>
              <a:rPr lang="pt-BR" sz="2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pt-BR" sz="1800" b="0" i="1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pt-BR" sz="24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535850" y="205597"/>
            <a:ext cx="8229600" cy="2278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Conceitos e Definições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400" b="1" i="0" u="none" strike="noStrike" cap="none" baseline="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Cláudio - 3 de setembro de 2013: 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 sz="24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Adorei o hotel Vida Mansa. Os quartos do hotel são super espaçosos, com uma vista linda para o mar. Pena que não há wi-fi nos quartos”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342900" marR="0" lvl="0" indent="-190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155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1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(Vida Mansa, geral, positivo, Cláudio, 03/09/2013)</a:t>
            </a:r>
          </a:p>
          <a:p>
            <a:pPr marL="97155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1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(Vida Mansa, quarto, positivo, Cláudio, 03/09/2013)</a:t>
            </a:r>
          </a:p>
          <a:p>
            <a:pPr marL="97155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1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(Vida Mansa, vista, positivo, Cláudio, 03/09/2013)</a:t>
            </a:r>
          </a:p>
          <a:p>
            <a:pPr marL="971550" marR="0" lvl="1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1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(Vida Mansa, wi-fi, negativo, Cláudio, 03/09/2013)</a:t>
            </a:r>
          </a:p>
          <a:p>
            <a:pPr marL="342900" marR="0" lvl="0" indent="-190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Shape 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Níveis de Análise Textual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detecção do sentimento em um texto pode ocorrer em diferentes granularidades, sendo que a decisão do nível está sujeita ao contexto e aplicação.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análise pode ser em nível de:</a:t>
            </a:r>
          </a:p>
          <a:p>
            <a:pPr marL="857250" marR="0" lvl="1" indent="-234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Documento</a:t>
            </a:r>
          </a:p>
          <a:p>
            <a:pPr marL="857250" marR="0" lvl="1" indent="-234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Sentença</a:t>
            </a:r>
          </a:p>
          <a:p>
            <a:pPr marL="857250" marR="0" lvl="1" indent="-234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Entidade e Aspecto</a:t>
            </a:r>
          </a:p>
          <a:p>
            <a: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400" b="1" i="1" u="none" strike="noStrike" cap="none" baseline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Shape 186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Shape 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Tipos de Opiniões e Análise Linguística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Opiniões referem-se a conteúdo subjetivo, escrito em linguagem natural. 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forma como as opiniões estão expressas influencia diretamente a habilidade de processá-las corretamente:</a:t>
            </a:r>
          </a:p>
          <a:p>
            <a:pPr marL="857250" marR="0" lvl="1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Regulares e</a:t>
            </a:r>
            <a:r>
              <a:rPr lang="pt-BR" sz="2000">
                <a:solidFill>
                  <a:schemeClr val="dk2"/>
                </a:solidFill>
              </a:rPr>
              <a:t>x</a:t>
            </a: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 sz="2000">
                <a:solidFill>
                  <a:schemeClr val="dk2"/>
                </a:solidFill>
              </a:rPr>
              <a:t>“Este filme é muito bom”</a:t>
            </a:r>
          </a:p>
          <a:p>
            <a:pPr marL="857250" marR="0" lvl="1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Comparativas  e</a:t>
            </a:r>
            <a:r>
              <a:rPr lang="pt-BR" sz="2000">
                <a:solidFill>
                  <a:schemeClr val="dk2"/>
                </a:solidFill>
              </a:rPr>
              <a:t>x</a:t>
            </a: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 sz="2000">
                <a:solidFill>
                  <a:schemeClr val="dk2"/>
                </a:solidFill>
              </a:rPr>
              <a:t>“O teclado deste telefone é muito melhor do que o do meu telefone antigo”</a:t>
            </a:r>
          </a:p>
          <a:p>
            <a:pPr marL="857250" marR="0" lvl="1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>
                <a:solidFill>
                  <a:schemeClr val="dk2"/>
                </a:solidFill>
              </a:rPr>
              <a:t>D</a:t>
            </a: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iretas e</a:t>
            </a:r>
            <a:r>
              <a:rPr lang="pt-BR" sz="2000">
                <a:solidFill>
                  <a:schemeClr val="dk2"/>
                </a:solidFill>
              </a:rPr>
              <a:t>x</a:t>
            </a: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pt-BR" sz="2000">
                <a:solidFill>
                  <a:schemeClr val="dk2"/>
                </a:solidFill>
              </a:rPr>
              <a:t>“</a:t>
            </a:r>
            <a:r>
              <a:rPr lang="pt-BR" sz="2000">
                <a:solidFill>
                  <a:srgbClr val="1F497D"/>
                </a:solidFill>
              </a:rPr>
              <a:t>Aquela geladeira é de ótima qualidade</a:t>
            </a:r>
            <a:r>
              <a:rPr lang="pt-BR" sz="2000">
                <a:solidFill>
                  <a:schemeClr val="dk2"/>
                </a:solidFill>
              </a:rPr>
              <a:t>”</a:t>
            </a:r>
          </a:p>
          <a:p>
            <a:pPr marL="857250" marR="0" lvl="1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pt-BR" sz="2000">
                <a:solidFill>
                  <a:schemeClr val="dk2"/>
                </a:solidFill>
              </a:rPr>
              <a:t>ndiretas </a:t>
            </a:r>
            <a:r>
              <a:rPr lang="pt-BR" sz="2000">
                <a:solidFill>
                  <a:srgbClr val="1F497D"/>
                </a:solidFill>
              </a:rPr>
              <a:t> ex. “Minha gripe piorou depois que tomei este remédio”</a:t>
            </a:r>
          </a:p>
          <a:p>
            <a:pPr marL="857250" marR="0" lvl="1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Implícitas e</a:t>
            </a:r>
            <a:r>
              <a:rPr lang="pt-BR" sz="2000">
                <a:solidFill>
                  <a:schemeClr val="dk2"/>
                </a:solidFill>
              </a:rPr>
              <a:t>x. “Formou-se um vale no colchão que comprei na semana passada”</a:t>
            </a:r>
          </a:p>
          <a:p>
            <a:pPr marL="857250" marR="0" lvl="1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explícitas e</a:t>
            </a:r>
            <a:r>
              <a:rPr lang="pt-BR" sz="2000">
                <a:solidFill>
                  <a:schemeClr val="dk2"/>
                </a:solidFill>
              </a:rPr>
              <a:t>x.</a:t>
            </a: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pt-BR" sz="2000">
                <a:solidFill>
                  <a:schemeClr val="dk2"/>
                </a:solidFill>
              </a:rPr>
              <a:t>“Ótimo comutador”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Shape 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460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Roteiro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457200" y="1064700"/>
            <a:ext cx="8229600" cy="524461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Conceitos e Aplicações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Etapas da Mineração de Opiniões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Abordagens de Classificação de Polaridade 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A Mineração de Opiniões e suas Fontes de Dados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Conclusão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Shape 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Etapas da Análise de Sentimento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mineração de opinião pode ser caracterizada em termos de três grandes tarefas: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Shape 2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Shape 2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145" y="2996951"/>
            <a:ext cx="8896350" cy="128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Etapas da Analise de Sentimento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Shape 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2655" y="1086355"/>
            <a:ext cx="5955449" cy="551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Identificação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314575" y="1531150"/>
            <a:ext cx="85725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buNone/>
            </a:pPr>
            <a:endParaRPr sz="240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buNone/>
            </a:pPr>
            <a:endParaRPr sz="240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buNone/>
            </a:pPr>
            <a:endParaRPr sz="2400"/>
          </a:p>
          <a:p>
            <a:pPr marL="457200" lvl="0" indent="-381000" algn="just" rtl="0">
              <a:lnSpc>
                <a:spcPct val="120000"/>
              </a:lnSpc>
              <a:spcBef>
                <a:spcPts val="0"/>
              </a:spcBef>
              <a:buSzPct val="100000"/>
              <a:buAutoNum type="arabicPeriod"/>
            </a:pPr>
            <a:r>
              <a:rPr lang="pt-BR" sz="2400"/>
              <a:t>Mecanismo de busca retorna uma coleção dos documentos referentes à entidade consultada, a qual é considerada como alvo de todas opiniões expressas nos documentos.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9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599" cy="751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62" y="1531150"/>
            <a:ext cx="87534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Classificação da Polaridade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276875" y="1531150"/>
            <a:ext cx="8609998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marR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marR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marR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pt-BR" sz="2400"/>
              <a:t>A etapa de classificação envolve, para cada documento, seu pré-processamento para identificação  das features de interesse com base nas classes morfológicas das palavras, e a definição de sua polaridade. 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Shape 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262" y="1688875"/>
            <a:ext cx="87534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457200" y="460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Roteiro</a:t>
            </a:r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57200" y="1064700"/>
            <a:ext cx="8229600" cy="580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Conceitos e Aplicações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Etapas da Mineração de Opiniões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Abordagens de Classificação de Polaridade 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Mineração de Opiniões e suas Fontes de Dados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Conclusão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Classificação da Polaridade</a:t>
            </a: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276875" y="1531150"/>
            <a:ext cx="8609998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classificação da polaridade não é um problema trivial, já que lidamos com sentimentos. Entre os principais desafios: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pt-BR" sz="240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 uso de palavras de sentimento pode ser enganoso</a:t>
            </a:r>
          </a:p>
          <a:p>
            <a:pPr marL="857250" marR="0" lvl="1" indent="-2349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83333"/>
              <a:buFont typeface="Arial"/>
              <a:buChar char="–"/>
            </a:pPr>
            <a:r>
              <a:rPr lang="pt-BR" sz="2400"/>
              <a:t>ex. “https://www.youtube.com/watch?v=iiEE_aGu0jU”</a:t>
            </a:r>
          </a:p>
          <a:p>
            <a: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pt-BR" sz="240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Muitos domínios são caracterizados pelo uso frequente de ironias ou sarcasmo</a:t>
            </a:r>
          </a:p>
          <a:p>
            <a: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pt-BR" sz="240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opinião pode depender do observador</a:t>
            </a:r>
          </a:p>
          <a:p>
            <a:pPr marL="457200" marR="0" lvl="0" indent="-228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pt-BR" sz="240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 polaridade de conteúdo subjetivo nem sempre é objeto de consenso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Sumarização</a:t>
            </a:r>
          </a:p>
        </p:txBody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319475" y="1531150"/>
            <a:ext cx="85673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3. Finalmente, esta proposta não envolve explicitamente a etapa de sumarização, mas os documentos polarizados podem ser a entrada para várias aplicações, tais como geração de estatísticas, identificação de fóruns com posts abusivos (flames), etc</a:t>
            </a:r>
          </a:p>
          <a:p>
            <a:pPr marL="45720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Shape 253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Shape 2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Shape 2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00" y="1835450"/>
            <a:ext cx="8753475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Sumarização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319475" y="1531150"/>
            <a:ext cx="85673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3" name="Shape 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5575" y="1484783"/>
            <a:ext cx="7087195" cy="301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Sumarização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319475" y="1531150"/>
            <a:ext cx="85673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5461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Sentimento extraído de mídias sociais em relação à Microsoft (Fonte: UberVU).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Shape 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848" y="1531150"/>
            <a:ext cx="8742224" cy="207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Shape 2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457200" y="460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Roteiro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457200" y="1064700"/>
            <a:ext cx="8229600" cy="580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Conceitos e Aplicações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Etapas da Mineração de Opiniões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Abordagens de Classificação de Polaridade 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A Mineração de Opiniões e suas Fontes de Dados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Conclusão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Shape 2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Abordagens de Classificação de Polaridade</a:t>
            </a:r>
          </a:p>
        </p:txBody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535850" y="1835950"/>
            <a:ext cx="8351099" cy="4526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abordagens de classificação podem ser divididas em quatro grandes grupos: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Baseada em léxicos opinativos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Aprendizagem de máquina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Estatísticas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Semânticas</a:t>
            </a:r>
          </a:p>
        </p:txBody>
      </p:sp>
      <p:sp>
        <p:nvSpPr>
          <p:cNvPr id="288" name="Shape 288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Shape 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8103" y="3027039"/>
            <a:ext cx="2765699" cy="27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Shape 291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BR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 txBox="1">
            <a:spLocks noGrp="1"/>
          </p:cNvSpPr>
          <p:nvPr>
            <p:ph type="title"/>
          </p:nvPr>
        </p:nvSpPr>
        <p:spPr>
          <a:xfrm>
            <a:off x="535850" y="55780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Baseada em Léxicos opinativos</a:t>
            </a:r>
            <a:b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pt-BR" sz="4400" b="1" i="0" u="none" strike="noStrike" cap="none" baseline="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535850" y="1912150"/>
            <a:ext cx="8351099" cy="30941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aspecto central desta abordagem é o uso de léxicos de sentimentos</a:t>
            </a:r>
          </a:p>
          <a:p>
            <a:pPr marL="857250" marR="0" lvl="1" indent="-234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 são compilações de palavras ou expressões de sentimento associadas à respectiva polaridade</a:t>
            </a:r>
          </a:p>
          <a:p>
            <a:pPr marL="857250" marR="0" lvl="1" indent="-107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>
                <a:solidFill>
                  <a:srgbClr val="000000"/>
                </a:solidFill>
              </a:rPr>
              <a:t>E</a:t>
            </a: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xemplos</a:t>
            </a:r>
            <a:r>
              <a:rPr lang="pt-BR" sz="2400">
                <a:solidFill>
                  <a:srgbClr val="000000"/>
                </a:solidFill>
              </a:rPr>
              <a:t>:</a:t>
            </a:r>
          </a:p>
          <a:p>
            <a:pPr marL="857250" marR="0" lvl="1" indent="-234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i="1">
                <a:solidFill>
                  <a:schemeClr val="dk2"/>
                </a:solidFill>
              </a:rPr>
              <a:t>“Pizza quente é bom|ótimo” (+) - </a:t>
            </a:r>
            <a:r>
              <a:rPr lang="pt-BR" sz="2000">
                <a:solidFill>
                  <a:schemeClr val="dk2"/>
                </a:solidFill>
              </a:rPr>
              <a:t>Bom = pos.</a:t>
            </a:r>
          </a:p>
          <a:p>
            <a:pPr marL="857250" lvl="1" indent="-234950" rtl="0">
              <a:lnSpc>
                <a:spcPct val="115000"/>
              </a:lnSpc>
              <a:spcBef>
                <a:spcPts val="500"/>
              </a:spcBef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i="1">
                <a:solidFill>
                  <a:schemeClr val="dk2"/>
                </a:solidFill>
              </a:rPr>
              <a:t>“Pizza fria é péssimo|horrível” (-) - </a:t>
            </a:r>
            <a:r>
              <a:rPr lang="pt-BR" sz="2000">
                <a:solidFill>
                  <a:schemeClr val="dk2"/>
                </a:solidFill>
              </a:rPr>
              <a:t>Horrível = neg.</a:t>
            </a: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Shape 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Baseada em Léxicos opinativos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Coocorrência entre alvo e sentimento: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Não leva em consideração nem a ordem dos termos dentro de um documento, nem suas relações léxico-sintáticas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Para a classificação do sentimento em um texto, basta que exista uma palavra de sentimento</a:t>
            </a:r>
          </a:p>
          <a:p>
            <a:pPr marL="8001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85900" marR="0" lvl="2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•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ex. “O iPhone é muito bom”,</a:t>
            </a:r>
          </a:p>
          <a:p>
            <a:pPr marL="1371600" marR="0" lvl="0" indent="-254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85900" marR="0" lvl="2" indent="-355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•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polaridade positiva da palavra “bom” é associada à entidade iPhone.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Shape 3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Baseada em Léxicos opinativos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Parsers linguísticos: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Propósito de analisar o texto é aumentar a qualidade da classificação com base em informações morfossintáticas presentes</a:t>
            </a:r>
          </a:p>
          <a:p>
            <a:pPr marL="1485900" marR="0" lvl="2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•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ex. sujeito, predicado, dependências, funções sintáticas, etc.</a:t>
            </a:r>
          </a:p>
          <a:p>
            <a:pPr marL="8001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Recursos para a língua portuguesa são escassos, quando comparado à língua inglesa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Shape 3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Baseada em Léxicos opinativos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maioria dos léxicos existentes são dependentes de idioma e foram feitos estritamente para a língua inglesa, como: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General Inquirer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OpinionFinder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SentiWordNet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WordNetAffect</a:t>
            </a:r>
          </a:p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Já para a língua portuguesa estão disponíveis: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OpLexicon (português do Brasil)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SentiLex-PT (português de Portugal)</a:t>
            </a:r>
          </a:p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Outro exemplo: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Linguistic Inquiry andWord Counts (LIWC), disponível em vários idiomas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Shape 3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Análise de Sentimento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Shape 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126425"/>
            <a:ext cx="5598599" cy="559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Baseada em Léxicos opinativos</a:t>
            </a: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Léxicos são de pouca valia quando considerados em textos gerados em mídias informais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85900" marR="0" lvl="2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ex. redes sociais, tweets</a:t>
            </a:r>
          </a:p>
          <a:p>
            <a:pPr marL="1371600" marR="0" lvl="0" indent="-254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3200" b="1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Expressões regionais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Gírias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Abreviaturas típicas da internet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Shape 330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Shape 3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535850" y="205600"/>
            <a:ext cx="83510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baseada em Aprendizagem de Máquina</a:t>
            </a: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535850" y="18359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objetivo principal das técnicas de aprendizado de máquina é</a:t>
            </a:r>
            <a:r>
              <a:rPr lang="pt-BR" sz="2400"/>
              <a:t>:</a:t>
            </a:r>
          </a:p>
          <a:p>
            <a:pPr marL="971550" marR="0" lvl="1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Descobrir automaticamente regras gerais em grandes conjuntos de dados</a:t>
            </a:r>
          </a:p>
          <a:p>
            <a:pPr marL="971550" marR="0" lvl="1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 permitam extrair informações implicitamente representadas</a:t>
            </a:r>
          </a:p>
          <a:p>
            <a:pPr marL="5715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técnicas de aprendizagem de máquina podem ser divididas em dois tipos:</a:t>
            </a:r>
          </a:p>
          <a:p>
            <a:pPr marL="1028700" marR="0" lvl="1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Aprendizado supervisionado</a:t>
            </a:r>
          </a:p>
          <a:p>
            <a:pPr marL="1028700" marR="0" lvl="1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Aprendizado não supervisionado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Shape 3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2075" y="4304550"/>
            <a:ext cx="2018099" cy="201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535850" y="205600"/>
            <a:ext cx="83510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baseada em Aprendizagem de Máquina</a:t>
            </a: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535850" y="17597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área de análise de sentimentos, há um predomínio do uso de métodos supervisionados de aprendizagem, mais especificamente: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Classificação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Regressão</a:t>
            </a:r>
          </a:p>
        </p:txBody>
      </p:sp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Shape 3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 txBox="1">
            <a:spLocks noGrp="1"/>
          </p:cNvSpPr>
          <p:nvPr>
            <p:ph type="title"/>
          </p:nvPr>
        </p:nvSpPr>
        <p:spPr>
          <a:xfrm>
            <a:off x="535850" y="205600"/>
            <a:ext cx="83510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baseada em Aprendizagem de Máquina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535850" y="16835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 contexto, o problema de classificação é dividido em dois passos: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Aprender um modelo de classificação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um corpus de treinamento previamente rotulado com as classes consideradas</a:t>
            </a:r>
          </a:p>
          <a:p>
            <a:pPr marL="1428750" marR="0" lvl="2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positivo, negativo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Prever a polaridade de novas porções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texto com base no modelo resultante.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Shape 3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535850" y="205600"/>
            <a:ext cx="83510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baseada em Aprendizagem de Máquina</a:t>
            </a:r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535850" y="18359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de classificação mais usados nesta área: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Support Vector Machine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Naïve Bayes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Maximum Entropy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Algoritmos baseados em redes neurais</a:t>
            </a:r>
          </a:p>
        </p:txBody>
      </p:sp>
      <p:sp>
        <p:nvSpPr>
          <p:cNvPr id="363" name="Shape 363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Shape 3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>
            <a:spLocks noGrp="1"/>
          </p:cNvSpPr>
          <p:nvPr>
            <p:ph type="title"/>
          </p:nvPr>
        </p:nvSpPr>
        <p:spPr>
          <a:xfrm>
            <a:off x="535850" y="205600"/>
            <a:ext cx="83510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baseada em Aprendizagem de Máquina</a:t>
            </a:r>
          </a:p>
        </p:txBody>
      </p:sp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535850" y="1912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 qualidade do modelo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preditivo resultante da etapa de aprendizagem é medida em termos de métricas como: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Acurácia 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Precisão 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Revocação 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baseline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Shape 371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2" name="Shape 3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xfrm>
            <a:off x="535850" y="205600"/>
            <a:ext cx="83510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baseada em Aprendizagem de Máquina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535850" y="17597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Alguns trabalhos obtêm taxas de precisão muito maiores na </a:t>
            </a: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classificação da</a:t>
            </a:r>
            <a:r>
              <a:rPr lang="pt-BR" sz="24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polaridade negativa,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que na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positiva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Dificuldades próprias ao domínio</a:t>
            </a:r>
          </a:p>
          <a:p>
            <a:pPr marL="1028700" marR="0" lvl="1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Dificuldade em tratar ironia e sarcasmo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Shape 3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Estatística</a:t>
            </a:r>
          </a:p>
        </p:txBody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Abordagens estatísticas, ou não supervisionadas baseiam-se na premissa de que palavras que traduzem opiniões frequentemente são encontradas juntas no corpus dos textos</a:t>
            </a:r>
          </a:p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a palavra ocorre mais frequentemente junto a palavras positivas (negativas) no mesmo contexto, então é provável que seja positiva (negativa)</a:t>
            </a:r>
          </a:p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Igual frequência, a palavra deve ser neutra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Shape 3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Shape 3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8500" y="4365103"/>
            <a:ext cx="3965524" cy="23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Estatística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polaridade de uma palavra desconhecida pode ser determinada calculando a coocorrencia com uma palavra notadamente positiva (negativa), tal como: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2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lang="pt-BR" sz="2400" b="1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200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“excelente” ou “péssimo”</a:t>
            </a:r>
          </a:p>
          <a:p>
            <a:pPr marL="1028700" marR="0" lvl="1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técnica mais representativa nesta categoria é a Pointwise Mutual Information (PMI)</a:t>
            </a:r>
          </a:p>
        </p:txBody>
      </p:sp>
      <p:sp>
        <p:nvSpPr>
          <p:cNvPr id="396" name="Shape 396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Shape 3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Estatística</a:t>
            </a:r>
          </a:p>
        </p:txBody>
      </p:sp>
      <p:sp>
        <p:nvSpPr>
          <p:cNvPr id="403" name="Shape 403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Shape 404"/>
          <p:cNvPicPr preferRelativeResize="0"/>
          <p:nvPr/>
        </p:nvPicPr>
        <p:blipFill rotWithShape="1">
          <a:blip r:embed="rId3">
            <a:alphaModFix/>
          </a:blip>
          <a:srcRect l="26729" t="15117" r="19670" b="68639"/>
          <a:stretch/>
        </p:blipFill>
        <p:spPr>
          <a:xfrm>
            <a:off x="755575" y="1844824"/>
            <a:ext cx="7176599" cy="14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Shape 406"/>
          <p:cNvSpPr txBox="1"/>
          <p:nvPr/>
        </p:nvSpPr>
        <p:spPr>
          <a:xfrm>
            <a:off x="755575" y="3665550"/>
            <a:ext cx="7693500" cy="2075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algn="just" rtl="0">
              <a:lnSpc>
                <a:spcPct val="1296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Pr(x e y) é a probabilidade de coocorrência dos termos x e y</a:t>
            </a:r>
          </a:p>
          <a:p>
            <a:pPr marL="457200" lvl="0" indent="-228600" algn="just" rtl="0">
              <a:lnSpc>
                <a:spcPct val="1296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Pr(x).Pr(y) é a probabilidade de coocorrência se são estatisticamente independentes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mineração de opiniões, também chamada de análise de sentimento ou análise de subjetividade, é uma disciplina recente que congrega pesquisas:</a:t>
            </a:r>
          </a:p>
          <a:p>
            <a:pPr marL="342900" marR="0" lvl="0" indent="-190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Mineração de </a:t>
            </a:r>
            <a:r>
              <a:rPr lang="pt-BR" sz="2000">
                <a:solidFill>
                  <a:srgbClr val="073763"/>
                </a:solidFill>
              </a:rPr>
              <a:t>texto</a:t>
            </a:r>
          </a:p>
          <a:p>
            <a:pPr marL="10287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Linguística computacional</a:t>
            </a:r>
          </a:p>
          <a:p>
            <a:pPr marL="10287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Recuperação de informações </a:t>
            </a:r>
          </a:p>
          <a:p>
            <a:pPr marL="10287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Inteligência artificial</a:t>
            </a:r>
            <a:r>
              <a:rPr lang="pt-BR" sz="2000" b="0" i="0" u="none" strike="noStrike" cap="none" baseline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Shape 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Estatística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296725" y="1531150"/>
            <a:ext cx="85901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Outras técnicas na mesma abordagem são: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Semantic-orientation Latent Semantic Analysis (SO-LSA)</a:t>
            </a:r>
          </a:p>
          <a:p>
            <a:pPr marL="1428750" marR="0" lvl="2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•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Usa a LSA para calcular a força da associação semântica entre dois termos, através da análise estatística entre eles </a:t>
            </a:r>
          </a:p>
          <a:p>
            <a:pPr marL="8001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Latent Dirichlet Allocation (LDA)</a:t>
            </a:r>
          </a:p>
          <a:p>
            <a:pPr marL="1428750" marR="0" lvl="2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•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Muito utilizada para a extração de tópicos em textos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Shape 4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Semântica</a:t>
            </a:r>
          </a:p>
        </p:txBody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abordagem Semântica é bastante parecida com a estatística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Exceto que a polaridade é calculada em termos de alguma medida de distância entre termos</a:t>
            </a:r>
          </a:p>
          <a:p>
            <a:pPr marL="8001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princípio das técnicas nesta categoria é que palavras semanticamente próximas devem ter a mesma polaridade.</a:t>
            </a:r>
          </a:p>
          <a:p>
            <a:pPr marL="1485900" marR="0" lvl="2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•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ex. O WordNet provê diferentes relacionamentos entre palavras que podem ser usadas para calcular a polaridade do sentimento, tais como:</a:t>
            </a:r>
          </a:p>
          <a:p>
            <a:pPr marL="1257300" marR="0" lvl="0" indent="-215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943100" marR="0" lvl="3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Sinônimos</a:t>
            </a:r>
          </a:p>
          <a:p>
            <a:pPr marL="1943100" marR="0" lvl="3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Antônimos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Shape 4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Abordagem Semântica</a:t>
            </a:r>
          </a:p>
        </p:txBody>
      </p:sp>
      <p:sp>
        <p:nvSpPr>
          <p:cNvPr id="428" name="Shape 428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usada como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complemento a outras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abordagens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 de expansão ou de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aquisição de vocabulário específico,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 ausência de bons léxicos de sentimento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Shape 4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Shape 431"/>
          <p:cNvPicPr preferRelativeResize="0"/>
          <p:nvPr/>
        </p:nvPicPr>
        <p:blipFill rotWithShape="1">
          <a:blip r:embed="rId4">
            <a:alphaModFix/>
          </a:blip>
          <a:srcRect b="22329"/>
          <a:stretch/>
        </p:blipFill>
        <p:spPr>
          <a:xfrm>
            <a:off x="969675" y="3705775"/>
            <a:ext cx="5055700" cy="185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>
          <a:xfrm>
            <a:off x="457200" y="460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Roteiro</a:t>
            </a:r>
          </a:p>
        </p:txBody>
      </p:sp>
      <p:sp>
        <p:nvSpPr>
          <p:cNvPr id="437" name="Shape 437"/>
          <p:cNvSpPr txBox="1">
            <a:spLocks noGrp="1"/>
          </p:cNvSpPr>
          <p:nvPr>
            <p:ph type="body" idx="1"/>
          </p:nvPr>
        </p:nvSpPr>
        <p:spPr>
          <a:xfrm>
            <a:off x="457200" y="1064700"/>
            <a:ext cx="8229600" cy="580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Conceitos e Aplicações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Etapas da Mineração de Opiniões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Abordagens de Classificação de Polaridade </a:t>
            </a: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Sentimentos e suas Fontes de Dados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Conclusão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</a:p>
        </p:txBody>
      </p:sp>
      <p:sp>
        <p:nvSpPr>
          <p:cNvPr id="438" name="Shape 4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Shape 4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Análise de Sentimentos e suas Fontes de Dados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parcela significativa dos trabalhos na área de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análise de sentimentos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concentra-se na revisão de produtos, como já mencionado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foco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justificado pelo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interesse comercial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nesta classe de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aplicação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pela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grande disponibilidade de dados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 do ponto de vista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computacional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revisões de produtos apresentam uma série de propriedades que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facilitam a análise de sentimentos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Shape 4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Análise de Sentimentos e suas Fontes de Dados</a:t>
            </a:r>
          </a:p>
        </p:txBody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Bom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volume de sentimentos/opiniões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uma mesma entidade ou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relativa a um domínio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</a:p>
          <a:p>
            <a:pPr marL="5715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clara da entidade alvo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Shape 454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Shape 4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Revisão de Produtos</a:t>
            </a:r>
          </a:p>
        </p:txBody>
      </p:sp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uso de </a:t>
            </a: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vocabulário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Muito coloquial </a:t>
            </a:r>
          </a:p>
          <a:p>
            <a:pPr marL="1028700" marR="0" lvl="1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Gírias </a:t>
            </a:r>
          </a:p>
          <a:p>
            <a:pPr marL="1028700" marR="0" lvl="1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Emoticons </a:t>
            </a:r>
          </a:p>
          <a:p>
            <a:pPr marL="1028700" marR="0" lvl="1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Ironias </a:t>
            </a:r>
          </a:p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200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485900" marR="0" lvl="2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•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ex. Twitter, comentários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Shape 462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Shape 4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Revisão de Produtos</a:t>
            </a:r>
          </a:p>
        </p:txBody>
      </p:sp>
      <p:sp>
        <p:nvSpPr>
          <p:cNvPr id="469" name="Shape 469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Assim, dado o foco claro, e a menor quantidade de ruído, os problemas computacionais inerentes podem ser mais facilmente: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Identificados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Estruturados 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Tratados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Shape 470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Shape 4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Análise de Sentimento em Nível de Documento</a:t>
            </a:r>
          </a:p>
        </p:txBody>
      </p:sp>
      <p:sp>
        <p:nvSpPr>
          <p:cNvPr id="477" name="Shape 477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dos trabalhos precursores nesta área foi desenvolvido por </a:t>
            </a:r>
            <a:r>
              <a:rPr lang="pt-BR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Turney, P. D. (2002)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pt-BR" sz="240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Qual a motivação desse trabalho?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485900" marR="0" lvl="2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•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É agregar ao resultado de uma busca sobre revisões de um produto/serviço, informação sobre a recomendação (Thumbs up) ou não (Thumbs down) deste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i="0" u="none" strike="noStrike" cap="none" baseline="0">
              <a:solidFill>
                <a:srgbClr val="274E1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Shape 478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9" name="Shape 4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400" b="1" i="0" u="none" strike="noStrike" cap="none" baseline="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Análise de Sentimento em Nível de Documento</a:t>
            </a: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400" b="1" i="0" u="none" strike="noStrike" cap="none" baseline="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Suas principais características são:</a:t>
            </a:r>
          </a:p>
          <a:p>
            <a:pPr marL="8001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Análise em nível de documento</a:t>
            </a:r>
          </a:p>
          <a:p>
            <a:pPr marL="8001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17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Uso de abordagem estatística para classificação de polaridade</a:t>
            </a:r>
          </a:p>
          <a:p>
            <a:pPr marL="8001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2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Identificação de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>
                <a:solidFill>
                  <a:srgbClr val="073763"/>
                </a:solidFill>
              </a:rPr>
              <a:t>porções de texto com sentimento usando informação morfológica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Shape 486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Shape 4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problema da mineração de opiniões pode ser estruturado em termos das seguintes tarefas genéricas:</a:t>
            </a:r>
          </a:p>
          <a:p>
            <a:pPr marL="971550" marR="0" lvl="1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Identificar as opiniões expressas sobre determinado assunto ou alvo em um conjunto de documentos</a:t>
            </a:r>
          </a:p>
          <a:p>
            <a:pPr marL="971550" marR="0" lvl="1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Classificar a orientação ou polaridade desta opinião, isto é, se tende a positiva ou negativa </a:t>
            </a:r>
          </a:p>
          <a:p>
            <a:pPr marL="971550" marR="0" lvl="1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Apresentar os resultados de forma agregada e sumarizada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7753075" y="6287300"/>
            <a:ext cx="1012500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Shape 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Análise de Sentimento em Nível de Aspecto de Documentos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análise de um produto em nível de documento permite derivar uma avaliação geral do mesmo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Em revisões onde existem sentimentos mistos expressos sobre a mesma entidade, pode-se chegar a uma situação de neutralidade em caso de médias</a:t>
            </a:r>
          </a:p>
          <a:p>
            <a:pPr marL="342900" marR="0" lvl="0" indent="-215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Shape 494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Shape 4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Análise de Sentimentos em Notícias e Blogs</a:t>
            </a:r>
          </a:p>
        </p:txBody>
      </p:sp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análise de sentimentos em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textos não estruturados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bem mais complexa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em revisões de produtos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3" name="Shape 5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Desafios a serem enfrentados...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1"/>
          </p:nvPr>
        </p:nvSpPr>
        <p:spPr>
          <a:xfrm>
            <a:off x="535850" y="12263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texto pode conter opiniões sobre múltiplos alvos, e não é fácil reconhecê-los</a:t>
            </a:r>
          </a:p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conteúdo de opinião é mais esparso no texto</a:t>
            </a:r>
          </a:p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Dados os dois problemas anteriores, a associação da entidade alvo com opinião fica ainda mais complexa</a:t>
            </a:r>
          </a:p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Alguns tipos de texto, como notícias, tendem a não explicar a opinião diretamente, fazendo-o através de artifícios</a:t>
            </a:r>
          </a:p>
          <a:p>
            <a:pPr marL="1200150" marR="0" lvl="1" indent="-4635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40000"/>
              <a:buFont typeface="Arial"/>
              <a:buChar char="–"/>
            </a:pPr>
            <a:r>
              <a:rPr lang="pt-BR" sz="2000" b="1">
                <a:solidFill>
                  <a:srgbClr val="073763"/>
                </a:solidFill>
              </a:rPr>
              <a:t>ex. frases atribuídas a outras pessoas citadas na notícia</a:t>
            </a:r>
          </a:p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É difícil distinguir entre conteúdo ruim </a:t>
            </a:r>
          </a:p>
          <a:p>
            <a:pPr marL="1485900" marR="0" lvl="2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•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ex. um terremoto</a:t>
            </a:r>
          </a:p>
          <a:p>
            <a:pPr marL="1200150" marR="0" lvl="1" indent="-4635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87500"/>
              <a:buFont typeface="Arial"/>
              <a:buChar char="–"/>
            </a:pPr>
            <a:r>
              <a:rPr lang="pt-BR">
                <a:solidFill>
                  <a:srgbClr val="073763"/>
                </a:solidFill>
              </a:rPr>
              <a:t>E</a:t>
            </a:r>
            <a:r>
              <a:rPr lang="pt-BR" sz="28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 uma opinião boa sobre um conteúdo ruim </a:t>
            </a:r>
          </a:p>
          <a:p>
            <a:pPr marL="1485900" marR="0" lvl="2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•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ex. elogiar o socorro às vítimas de um terremoto</a:t>
            </a:r>
          </a:p>
        </p:txBody>
      </p:sp>
      <p:sp>
        <p:nvSpPr>
          <p:cNvPr id="510" name="Shape 510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1" name="Shape 5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Monitoramento de entidades em jornais e blogs</a:t>
            </a:r>
          </a:p>
        </p:txBody>
      </p:sp>
      <p:sp>
        <p:nvSpPr>
          <p:cNvPr id="517" name="Shape 517"/>
          <p:cNvSpPr txBox="1">
            <a:spLocks noGrp="1"/>
          </p:cNvSpPr>
          <p:nvPr>
            <p:ph type="body" idx="1"/>
          </p:nvPr>
        </p:nvSpPr>
        <p:spPr>
          <a:xfrm>
            <a:off x="475100" y="1554900"/>
            <a:ext cx="8351099" cy="2101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sistema de análise de sentimentos em notícias e blogs que monitore o sentimento do público geral em relação a determinadas entidades, como pessoas, locais ou marcas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6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Assume-se que entidades analisadas possuem características singulares, tais como: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Shape 518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50" y="3656500"/>
            <a:ext cx="2046748" cy="1585723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Shape 520"/>
          <p:cNvSpPr txBox="1"/>
          <p:nvPr/>
        </p:nvSpPr>
        <p:spPr>
          <a:xfrm>
            <a:off x="376275" y="5230550"/>
            <a:ext cx="2252699" cy="467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25000"/>
              <a:buFont typeface="Calibri"/>
              <a:buNone/>
            </a:pP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Atletas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2379400" y="5258750"/>
            <a:ext cx="2046899" cy="56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25000"/>
              <a:buFont typeface="Calibri"/>
              <a:buNone/>
            </a:pP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Celebridades</a:t>
            </a:r>
          </a:p>
        </p:txBody>
      </p:sp>
      <p:pic>
        <p:nvPicPr>
          <p:cNvPr id="522" name="Shape 5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04625" y="3656500"/>
            <a:ext cx="1902099" cy="16502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Shape 523"/>
          <p:cNvSpPr txBox="1"/>
          <p:nvPr/>
        </p:nvSpPr>
        <p:spPr>
          <a:xfrm>
            <a:off x="4943608" y="5314171"/>
            <a:ext cx="1500599" cy="56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25000"/>
              <a:buFont typeface="Calibri"/>
              <a:buNone/>
            </a:pP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Políticos</a:t>
            </a:r>
          </a:p>
        </p:txBody>
      </p:sp>
      <p:sp>
        <p:nvSpPr>
          <p:cNvPr id="524" name="Shape 524"/>
          <p:cNvSpPr txBox="1"/>
          <p:nvPr/>
        </p:nvSpPr>
        <p:spPr>
          <a:xfrm>
            <a:off x="7054300" y="5258750"/>
            <a:ext cx="1771800" cy="56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25000"/>
              <a:buFont typeface="Calibri"/>
              <a:buNone/>
            </a:pP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Criminosos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1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Shape 525"/>
          <p:cNvPicPr preferRelativeResize="0"/>
          <p:nvPr/>
        </p:nvPicPr>
        <p:blipFill rotWithShape="1">
          <a:blip r:embed="rId5">
            <a:alphaModFix/>
          </a:blip>
          <a:srcRect l="32272"/>
          <a:stretch/>
        </p:blipFill>
        <p:spPr>
          <a:xfrm>
            <a:off x="7062400" y="3554150"/>
            <a:ext cx="1703050" cy="167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Shape 5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26298" y="3626157"/>
            <a:ext cx="2305941" cy="1747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Análise de sentimentos em notícias</a:t>
            </a:r>
          </a:p>
        </p:txBody>
      </p:sp>
      <p:sp>
        <p:nvSpPr>
          <p:cNvPr id="532" name="Shape 532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Segundo Blahur</a:t>
            </a:r>
            <a:r>
              <a:rPr lang="pt-BR" sz="2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é a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identificação de conteúdo subjetivo em notícias. </a:t>
            </a:r>
          </a:p>
          <a:p>
            <a:pPr marL="971550" marR="0" lvl="1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20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Exceto por jornais sensacionalista</a:t>
            </a:r>
            <a:r>
              <a:rPr lang="pt-BR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este tipo de texto evita expressar explicitamente sentimentos, com objetivo de manter a seriedade e a suposta </a:t>
            </a:r>
            <a:r>
              <a:rPr lang="pt-BR" sz="20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neutralidade da notícia</a:t>
            </a:r>
          </a:p>
          <a:p>
            <a:pPr marL="5715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Opiniões neste meio são expressas de forma bem mais sutil, e são linguisticamente difíceis de serem identificadas: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Argumentações tendenciosas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Omissão ou destaque de fatos em detrimento de outros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Shape 533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4" name="Shape 5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Mídia Social</a:t>
            </a:r>
          </a:p>
        </p:txBody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mineração em mídias sociais têm a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informalidade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deste tipo de meio como um dos seus principais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desafios</a:t>
            </a:r>
          </a:p>
          <a:p>
            <a:pPr marL="3429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apenas o vocabulário pode ser bem específico e volátil, como: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número de erros de digitação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Ortografia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Gramaticais pode invalidar a contribuição de análises linguísticas.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2" name="Shape 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Mídia Social</a:t>
            </a:r>
          </a:p>
        </p:txBody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outro lado,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 volume da dados gerados sobre cada tópico é tão grande</a:t>
            </a:r>
            <a:r>
              <a:rPr lang="pt-BR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quando comparado com outras fontes, que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tais erros podem não ser relevantes</a:t>
            </a:r>
          </a:p>
          <a:p>
            <a:pPr marL="4572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dos focos de trabalhos de mineração de opinião no </a:t>
            </a:r>
            <a:r>
              <a:rPr lang="pt-BR" sz="2400" b="1" i="0" u="none" strike="noStrike" cap="none" baseline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, é o da capacidade de previsão, justamente com base neste grande volume</a:t>
            </a:r>
          </a:p>
        </p:txBody>
      </p:sp>
      <p:sp>
        <p:nvSpPr>
          <p:cNvPr id="549" name="Shape 549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0800" y="4353400"/>
            <a:ext cx="1902074" cy="153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Shape 556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Previsão de indicadores de rentabilidade de filmes</a:t>
            </a:r>
          </a:p>
        </p:txBody>
      </p:sp>
      <p:sp>
        <p:nvSpPr>
          <p:cNvPr id="557" name="Shape 557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popularidade do </a:t>
            </a:r>
            <a:r>
              <a:rPr lang="pt-BR" sz="2400" b="1" i="0" u="none" strike="noStrike" cap="none" baseline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tal que organizações têm utilizado esta plataforma para divulgação e marketing de suas marcas e produtos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é o caso de </a:t>
            </a:r>
            <a:r>
              <a:rPr lang="pt-BR" sz="2400" b="1" i="0" u="none" strike="noStrike" cap="none" baseline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filmes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onde produtores têm investido massivamente em publicidade e marketing voltado aos usuários do </a:t>
            </a:r>
            <a:r>
              <a:rPr lang="pt-BR" sz="2400" b="1" i="0" u="none" strike="noStrike" cap="none" baseline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</a:p>
        </p:txBody>
      </p:sp>
      <p:sp>
        <p:nvSpPr>
          <p:cNvPr id="558" name="Shape 558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9" name="Shape 5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Previsão do comportamento da bolsa de valores</a:t>
            </a:r>
          </a:p>
        </p:txBody>
      </p:sp>
      <p:sp>
        <p:nvSpPr>
          <p:cNvPr id="565" name="Shape 565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9221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Bollen et al. </a:t>
            </a:r>
          </a:p>
          <a:p>
            <a:pPr marL="971550" marR="0" lvl="1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Realizaram experimentos para verificar se sentimento expresso no </a:t>
            </a:r>
            <a:r>
              <a:rPr lang="pt-BR" sz="2400" b="1" i="0" u="none" strike="noStrike" cap="none" baseline="0">
                <a:solidFill>
                  <a:srgbClr val="3D85C6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</a:p>
          <a:p>
            <a:pPr marL="1314450" marR="0" lvl="2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chamado no trabalho de </a:t>
            </a:r>
            <a:r>
              <a:rPr lang="pt-BR" sz="18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humor</a:t>
            </a:r>
            <a:r>
              <a:rPr lang="pt-BR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</a:p>
          <a:p>
            <a:pPr marL="971550" marR="0" lvl="1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influência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sobre a bolsa de valores, </a:t>
            </a:r>
          </a:p>
          <a:p>
            <a:pPr marL="971550" marR="0" lvl="1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utilizado para </a:t>
            </a:r>
            <a:r>
              <a:rPr lang="pt-BR" sz="24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prever seu comportamento usando o índice Dow Jones</a:t>
            </a:r>
          </a:p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desenvolver um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modelo preditivo</a:t>
            </a:r>
          </a:p>
          <a:p>
            <a:pPr marL="971550" marR="0" lvl="1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correlacione as séries temporais das </a:t>
            </a:r>
            <a:r>
              <a:rPr lang="pt-BR" sz="2400" b="1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polaridades dos sentimentos e das emoções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 a série temporal </a:t>
            </a:r>
            <a:r>
              <a:rPr lang="pt-BR" sz="2400" b="1" i="1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Down Jones</a:t>
            </a: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Industrial Average (DIJA) </a:t>
            </a:r>
          </a:p>
          <a:p>
            <a:pPr marL="971550" marR="0" lvl="1" indent="-3492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Pode-se utilizar um método baseado em redes neurais </a:t>
            </a:r>
            <a:r>
              <a:rPr lang="pt-BR" sz="24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fuzzy </a:t>
            </a:r>
          </a:p>
          <a:p>
            <a:pPr marL="1314450" marR="0" lvl="2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800" b="0" i="1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self-organizing fuzzy neural network</a:t>
            </a:r>
            <a:r>
              <a:rPr lang="pt-BR"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SOFNN</a:t>
            </a:r>
          </a:p>
          <a:p>
            <a:pPr marL="571500" marR="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1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Shape 566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7" name="Shape 5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title"/>
          </p:nvPr>
        </p:nvSpPr>
        <p:spPr>
          <a:xfrm>
            <a:off x="457200" y="460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Roteiro</a:t>
            </a:r>
          </a:p>
        </p:txBody>
      </p:sp>
      <p:sp>
        <p:nvSpPr>
          <p:cNvPr id="573" name="Shape 573"/>
          <p:cNvSpPr txBox="1">
            <a:spLocks noGrp="1"/>
          </p:cNvSpPr>
          <p:nvPr>
            <p:ph type="body" idx="1"/>
          </p:nvPr>
        </p:nvSpPr>
        <p:spPr>
          <a:xfrm>
            <a:off x="457200" y="1064700"/>
            <a:ext cx="8229600" cy="5809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Conceitos e Aplicações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Etapas da Mineração de Opiniões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Abordagens de Classificação de Polaridade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 Mineração de Opiniões e suas Fontes de Dados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Conclusão</a:t>
            </a:r>
            <a:r>
              <a:rPr lang="pt-BR" sz="2400" b="1" i="0" u="none" strike="noStrike" cap="none" baseline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Font typeface="Arial"/>
              <a:buChar char="•"/>
            </a:pPr>
            <a:r>
              <a:rPr lang="pt-BR" sz="2400" b="1" i="0" u="none" strike="noStrike" cap="none" baseline="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</a:p>
        </p:txBody>
      </p:sp>
      <p:sp>
        <p:nvSpPr>
          <p:cNvPr id="574" name="Shape 5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Shape 5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O processo de Mineração de Textos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30325" y="1531150"/>
            <a:ext cx="8556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Opiniões têm grande influência sobre o comportamento das pessoas:</a:t>
            </a: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/>
              <a:t>Decisões simples são frequentemente baseadas em opiniões de pessoas próximas, de especialistas, ou de estudos conduzidos por instituições especializadas</a:t>
            </a:r>
          </a:p>
          <a:p>
            <a:pPr marL="457200" marR="0" lvl="0" indent="-76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Por exemplo: </a:t>
            </a:r>
          </a:p>
          <a:p>
            <a:pPr marL="857250" marR="0" lvl="1" indent="-234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Qual carro comprar</a:t>
            </a:r>
          </a:p>
          <a:p>
            <a:pPr marL="857250" marR="0" lvl="1" indent="-234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Qual filme ver</a:t>
            </a:r>
          </a:p>
          <a:p>
            <a:pPr marL="857250" marR="0" lvl="1" indent="-234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 que ações investir</a:t>
            </a:r>
          </a:p>
          <a:p>
            <a:pPr marL="857250" marR="0" lvl="1" indent="-107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000" b="0" i="0" u="none" strike="noStrike" cap="none" baseline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2400" b="1" i="0" u="none" strike="noStrike" cap="none" baseline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Shape 580"/>
          <p:cNvSpPr txBox="1">
            <a:spLocks noGrp="1"/>
          </p:cNvSpPr>
          <p:nvPr>
            <p:ph type="title"/>
          </p:nvPr>
        </p:nvSpPr>
        <p:spPr>
          <a:xfrm>
            <a:off x="457200" y="-3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959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Conclusões</a:t>
            </a:r>
          </a:p>
        </p:txBody>
      </p:sp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651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análise de sentimentos é uma área de crescente interesse</a:t>
            </a:r>
          </a:p>
          <a:p>
            <a:pPr marL="342900" marR="0" lvl="0" indent="-1651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Discutimos conceitos básicos:</a:t>
            </a:r>
          </a:p>
          <a:p>
            <a:pPr marL="742950" marR="0" lvl="1" indent="-15875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Os desafios na detecção de sentimento e de seu alvo, e</a:t>
            </a:r>
          </a:p>
          <a:p>
            <a:pPr marL="742950" marR="0" lvl="1" indent="-15875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Técnicas que podem ser usadas para:</a:t>
            </a:r>
          </a:p>
          <a:p>
            <a:pPr marL="1143000" marR="0" lvl="2" indent="-1905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Identificar</a:t>
            </a:r>
          </a:p>
          <a:p>
            <a:pPr marL="1143000" marR="0" lvl="2" indent="-1905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Classificar a polaridade</a:t>
            </a:r>
          </a:p>
          <a:p>
            <a:pPr marL="1143000" marR="0" lvl="2" indent="-1905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•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Agregar o sentimento expresso</a:t>
            </a:r>
          </a:p>
          <a:p>
            <a:pPr marL="342900" marR="0" lvl="0" indent="-1651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área ainda apresenta muitos problemas e oportunidades</a:t>
            </a:r>
          </a:p>
          <a:p>
            <a:pPr marL="342900" marR="0" lvl="0" indent="-16510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Novas aplicações devem estabelecer soluções para:</a:t>
            </a:r>
          </a:p>
          <a:p>
            <a:pPr marL="742950" marR="0" lvl="1" indent="-15875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Streaming de dados</a:t>
            </a:r>
          </a:p>
          <a:p>
            <a:pPr marL="742950" marR="0" lvl="1" indent="-15875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Apoio a decisão baseado em sentimento</a:t>
            </a:r>
          </a:p>
          <a:p>
            <a:pPr marL="742950" marR="0" lvl="1" indent="-15875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Predições</a:t>
            </a:r>
          </a:p>
          <a:p>
            <a:pPr marL="742950" marR="0" lvl="1" indent="-158750" algn="just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Entre tantas outras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96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Shape 5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3" name="Shape 5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959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54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Aggarwal, C. C. and Zhai, C. (2012). Mining text data. Springer.</a:t>
            </a:r>
          </a:p>
          <a:p>
            <a:pPr marL="342900" marR="0" lvl="0" indent="-254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Archak, N., Ghose, A., and Ipeirotis, P. G. (2007). Show me the money!: deriving the pricing power of product features by mining consumer reviews. In Proceedings of the 13th ACM SIGKDD international conference on Knowledge discovery and data mining, pages 56–65. ACM.</a:t>
            </a:r>
          </a:p>
          <a:p>
            <a:pPr marL="342900" marR="0" lvl="0" indent="-254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Asur, S. and Huberman, B. A. (2010). Predicting the future with social media. In Web Intelligence and Intelligent Agent Technology (WI-IAT), 2010 IEEE/WIC/ACM International Conference on, volume 1, pages 492–499. IEEE.</a:t>
            </a:r>
          </a:p>
          <a:p>
            <a:pPr marL="342900" marR="0" lvl="0" indent="-254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Baccianella, S., Esuli, A., and Sebastiani, F. (2010). Sentiwordnet 3.0: An enhanced lexical resource for sentiment analysis and opinion mining. In LREC, volume 10, pages 2200–2204.</a:t>
            </a:r>
          </a:p>
          <a:p>
            <a:pPr marL="342900" marR="0" lvl="0" indent="-254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Balahur, A., Kozareva, Z., and Montoyo, A. (2009a). Determining the polarity and source of opinions expressed in political debates. In Computational Linguistics and Intelligent Text Processing, pages 468–480. Springer.</a:t>
            </a:r>
          </a:p>
          <a:p>
            <a:pPr marL="342900" marR="0" lvl="0" indent="-2540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 Balahur, A., Steinberger, R., Goot, E. v. d., Pouliquen, B., and Kabadjov, M. (2009b). Opinion mining on newspaper quotations. In Web Intelligence and Intelligent Agent Technologies, 2009. WI-IAT’09. IEEE/WIC/ACM International Joint Conferences on, volume 3, pages 523–526. IET.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 Balahur, A., Steinberger, R., Kabadjov, M., Zavarella, V., Van Der Goot, E., Hal-kia, M., Pouliquen, B., and Belyaeva, J. (2010). Sentiment analysis in the news. In Proceedings of LREC, volume 10.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[8] Bollen, J., Mao, H., and Zeng, X. (2011). Twitter mood predicts the stock market. Journal of Computational Science, 2(1):1–8. Net.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Shape 5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Shape 5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959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</a:p>
        </p:txBody>
      </p:sp>
      <p:sp>
        <p:nvSpPr>
          <p:cNvPr id="597" name="Shape 5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[9] Bruce, R. F. and Wiebe, J. M. (1999). Recognizing subjectivity: a case study in manual tagging. Natural Language Engineering, 5(2):187–205.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 Calais Guerra, P. H., Veloso, A., Meira Jr, W., and Almeida, V. (2011). From bias to opinion: a transfer-learning approach to real-time sentiment analysis. In Proceedings of the 17th ACM SIGKDD international conference on Knowledge discovery and data mining, pages 150–158. ACM.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[11] Carvalho, P., Sarmento, L., Silva, M. J., and de Oliveira, E. (2009). Clues for de-tecting irony in user-generated contents: oh...!! it’s so easy;-). In Proceedings of the 1st international CIKM workshop on Topic-sentiment analysis for mass opinion, pages 53–56. ACM.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[12] Dave, K., Lawrence, S., and Pennock, D. M. (2003). Mining the peanut gallery: Opinion extraction and semantic classification of product reviews. In Proceedings of the 12th international conference on World Wide Web, pages 519–528. ACM.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[13] Dey, L. and Haque, S. (2009). Opinion mining from noisy text data. International journal on document analysis and recognition, 12(3):205–226.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[14] Fellbaum, C. (2010). WordNet. Springer.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[15] Ghani, R., Probst, K., Liu, Y., Krema, M., and Fano, A. (2006). Text mining for product attribute extraction. ACM SIGKDD Explorations Newsletter, 8(1):41–48.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[16] Godbole, N., Srinivasaiah, M., and Skiena, S. (2007). Large-scale sentiment analysis for news and blogs. In Proceedings of the International Conference on Weblogs and Social Media (ICWSM), volume 2.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Shape 59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Shape 5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959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</a:p>
        </p:txBody>
      </p:sp>
      <p:sp>
        <p:nvSpPr>
          <p:cNvPr id="605" name="Shape 60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[17] Hu, M. and Liu, B. (2004). Mining and summarizing customer reviews. In Proce-edings of the tenth ACM SIGKDD international conference on Knowledge discovery and data mining, pages 168–177. ACM.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[18] Ku, L., Liang, Y., and Chen, H. (2006). Opinion extraction, summarization and tracking in news and blog corpora. In Proceedings of AAAI-2006 Spring Symposium on Computational Approaches to Analyzing Weblogs, number 2001.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[19] Liu, B. (2010). Sentiment analysis and subjectivity. Handbook of natural language processing, 2:568.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[20] Liu, B. (2012). Sentiment analysis and opinion mining. Morgan &amp; Claypool Pu-blishers.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[21] O’Connor, B., Balasubramanyan, R., Routledge, B. R., and Smith, N. A. (2010). From tweets to polls: Linking text sentiment to public opinion time series. ICWSM, 11:122–129.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[22] Pak, A. and Paroubek, P. (2010). Twitter as a corpus for sentiment analysis and opinion mining. In LREC.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[23] Pang, B. and Lee, L. (2008). Opinion mining and sentiment analysis. Foundations and trends in information retrieval, 2(1-2):1–135.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[24] Pang, B., Lee, L., and Vaithyanathan, S. (2002). Thumbs up?: sentiment classifica-tion using machine learning techniques. In Proceedings of the ACL-02 conference on Empirical methods in natural language processing-Volume 10, pages 79–86. Association for Computational Linguistics.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[25] Pennebaker, J. W., Chung, C. K., Ireland, M., Gonzales, A., and Booth, R. J. (2007). The development and psychometric properties of liwc2007. Austin, TX, LIWC. Net.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96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Shape 60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7" name="Shape 6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959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</a:p>
        </p:txBody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[26] Sarawagi, S. (2008). Information extraction. Foundations and trends in databases, 1(3):261–377.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[27] Sarmento, L., Carvalho, P., Silva, M., and de Oliveira, E. (2009). Automatic creation of a reference corpus for political opinion mining in user-generated content. In Proceedings of the 1st international CIKM workshop on Topic-sentiment analysis for mass opinion, pages 29–36. ACM.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[28] Silva, M., Carvalho, P., and Sarmento, L. (2012). Building a sentiment lexicon for social judgement mining. Computational Processing of the Portuguese Language, pages 218–228.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[29] Souza, M., Vieira, R., Busetti, D., Chishman, R., and Alves, I. M. (2011). Cons-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truction of a portuguese opinion lexicon from multiple resources. In The 8th Brazilian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Symposium in Information and Human Language Technology (STIL 2011), Cuiabá,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Brazil.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[30] Stone, P. J., Dunphy, D. C., and Smith, M. S. (1966). The general inquirer: A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approach to content analysis.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[31] Strapparava, C. and Valitutti, A. (2004). Wordnet affect: an affective extension of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wordnet. In LREC, volume 4, pages 1083–1086.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[32] Tan, P.-N., Steinbach, M., and Kumar, V. (2006). Introduction to data mining. Ad-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dison Wesley.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[33] Thet, T., Na, J., and Khoo, C. (2010). Aspect-based sentiment analysis of movie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reviews on discussion boards. Journal of Information Science, 36(6):823–848.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[34] Tsytsarau, M. and Palpanas, T. (2012). Survey on mining subjective data on the web.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and Knowledge Discovery, 24(3):478–514.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96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Shape 6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5" name="Shape 6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Shape 6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3959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</a:p>
        </p:txBody>
      </p:sp>
      <p:sp>
        <p:nvSpPr>
          <p:cNvPr id="621" name="Shape 6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[35] Tumasjan, A., Sprenger, T., Sandner, P., and Welpe, I. (2010). Predicting elections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twitter: What 140 characters reveal about political sentiment. In Proceedings of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Fourth International aaai conference on weblogs and social media, pages 178–185.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[36] Tumitan, D. and Becker, K. (2013). Tracking sentiment evolution on user-generated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content: A case study in the brazilian political scene. In Brazilian Symposium on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Databases (SBBD), page 6. SBC. A ser publicado.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[37] Turney, P. D. (2002). Thumbs up or thumbs down?: semantic orientation applied to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classification of reviews. In Proceedings of the 40th annual meeting on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 for computational linguistics, pages 417–424. Association for Computati-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onal Linguistics.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[38] Wiebe, J. and Riloff, E. (2005). Creating subjective and objective sentence classifiers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unannotated texts. In Computational Linguistics and Intelligent Text Processing,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pages 486–497. Springer.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[39] Wiebe, J., Wilson, T., and Cardie, C. (2005). Annotating expressions of opinions</a:t>
            </a:r>
          </a:p>
          <a:p>
            <a:pPr marL="342900" marR="0" lvl="0" indent="-1397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17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emotions in language. Language resources and evaluation, 39(2-3):165–210.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96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Shape 6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3" name="Shape 6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2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Conceitos e Aplicações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análise de sentimentos é uma disciplina recente que busca identificar conteúdo de opinião, e determinar o sentimento, percepção ou atitude do público em relação ao alvo desta opinião:</a:t>
            </a:r>
          </a:p>
          <a:p>
            <a:pPr marL="685800" marR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 baseline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Redes sociais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Fóruns 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Twee</a:t>
            </a:r>
            <a:r>
              <a:rPr lang="pt-BR" sz="2000" b="0" i="1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ts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1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Jornais on-line</a:t>
            </a:r>
          </a:p>
          <a:p>
            <a:pPr marL="1028700" marR="0" lvl="1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Sites para avaliação de produtos </a:t>
            </a:r>
            <a:r>
              <a:rPr lang="pt-BR" sz="2000" b="0" i="1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 serviço</a:t>
            </a:r>
            <a:r>
              <a:rPr lang="pt-BR" sz="2000" b="0" i="1" u="none" strike="noStrike" cap="none" baseline="0">
                <a:solidFill>
                  <a:srgbClr val="20124D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35850" y="2055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Aplicações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Shape 1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68050" y="1584625"/>
            <a:ext cx="2792100" cy="1024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6562" y="3751825"/>
            <a:ext cx="3048000" cy="190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Shape 14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3150" y="1247875"/>
            <a:ext cx="1697700" cy="169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8050" y="4594412"/>
            <a:ext cx="2449225" cy="16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535850" y="205597"/>
            <a:ext cx="8229600" cy="2278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pt-BR" sz="4400" b="1" i="0" u="none" strike="noStrike" cap="none" baseline="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Conceitos e Definições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endParaRPr sz="4400" b="1" i="0" u="none" strike="noStrike" cap="none" baseline="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35850" y="1531150"/>
            <a:ext cx="83510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715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mineração de opiniões opera sobre porções de texto de quaisquer tamanho e formato, tais como:</a:t>
            </a:r>
          </a:p>
          <a:p>
            <a:pPr marL="10287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Páginas </a:t>
            </a:r>
            <a:r>
              <a:rPr lang="pt-BR" sz="2000" b="0" i="1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</a:p>
          <a:p>
            <a:pPr marL="10287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1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Posts</a:t>
            </a:r>
          </a:p>
          <a:p>
            <a:pPr marL="10287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Comentários </a:t>
            </a:r>
          </a:p>
          <a:p>
            <a:pPr marL="10287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1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Tweets</a:t>
            </a:r>
          </a:p>
          <a:p>
            <a:pPr marL="1028700" marR="0" lvl="1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ct val="100000"/>
              <a:buFont typeface="Arial"/>
              <a:buChar char="–"/>
            </a:pPr>
            <a:r>
              <a:rPr lang="pt-BR" sz="2000" b="0" i="0" u="none" strike="noStrike" cap="none" baseline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Revisões de produto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pt-BR"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 opinião é composta de pelo menos dois elementos chave: um alvo e um sentimento sobre este alvo.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sldNum" idx="12"/>
          </p:nvPr>
        </p:nvSpPr>
        <p:spPr>
          <a:xfrm>
            <a:off x="6631850" y="6287300"/>
            <a:ext cx="2133598" cy="3650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pt-BR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pt-BR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8300" y="6094055"/>
            <a:ext cx="1500698" cy="75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5335</Words>
  <Application>Microsoft Office PowerPoint</Application>
  <PresentationFormat>Apresentação na tela (4:3)</PresentationFormat>
  <Paragraphs>575</Paragraphs>
  <Slides>65</Slides>
  <Notes>65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6" baseType="lpstr">
      <vt:lpstr>Tema do Office</vt:lpstr>
      <vt:lpstr>ANÁLISE DE SENTIMENTOS  IN1152 - RECUPERAÇÃO INTELIGENTE DE INFORMAÇÃO</vt:lpstr>
      <vt:lpstr>Roteiro</vt:lpstr>
      <vt:lpstr>Análise de Sentimento</vt:lpstr>
      <vt:lpstr>Introdução</vt:lpstr>
      <vt:lpstr>Introdução</vt:lpstr>
      <vt:lpstr>O processo de Mineração de Textos</vt:lpstr>
      <vt:lpstr> Conceitos e Aplicações</vt:lpstr>
      <vt:lpstr>Aplicações</vt:lpstr>
      <vt:lpstr>Conceitos e Definições </vt:lpstr>
      <vt:lpstr>Conceitos e Definições </vt:lpstr>
      <vt:lpstr>Conceitos e Definições </vt:lpstr>
      <vt:lpstr>Conceitos e Definições </vt:lpstr>
      <vt:lpstr>Níveis de Análise Textual</vt:lpstr>
      <vt:lpstr>Tipos de Opiniões e Análise Linguística</vt:lpstr>
      <vt:lpstr>Roteiro</vt:lpstr>
      <vt:lpstr>Etapas da Análise de Sentimento</vt:lpstr>
      <vt:lpstr>Etapas da Analise de Sentimento</vt:lpstr>
      <vt:lpstr>Identificação</vt:lpstr>
      <vt:lpstr>Classificação da Polaridade</vt:lpstr>
      <vt:lpstr>Classificação da Polaridade</vt:lpstr>
      <vt:lpstr>Sumarização</vt:lpstr>
      <vt:lpstr>Sumarização</vt:lpstr>
      <vt:lpstr>Sumarização</vt:lpstr>
      <vt:lpstr>Roteiro</vt:lpstr>
      <vt:lpstr>Abordagens de Classificação de Polaridade</vt:lpstr>
      <vt:lpstr>Abordagem Baseada em Léxicos opinativos </vt:lpstr>
      <vt:lpstr>Abordagem Baseada em Léxicos opinativos</vt:lpstr>
      <vt:lpstr>Abordagem Baseada em Léxicos opinativos</vt:lpstr>
      <vt:lpstr>Abordagem Baseada em Léxicos opinativos</vt:lpstr>
      <vt:lpstr>Abordagem Baseada em Léxicos opinativos</vt:lpstr>
      <vt:lpstr>Abordagem baseada em Aprendizagem de Máquina</vt:lpstr>
      <vt:lpstr>Abordagem baseada em Aprendizagem de Máquina</vt:lpstr>
      <vt:lpstr>Abordagem baseada em Aprendizagem de Máquina</vt:lpstr>
      <vt:lpstr>Abordagem baseada em Aprendizagem de Máquina</vt:lpstr>
      <vt:lpstr>Abordagem baseada em Aprendizagem de Máquina</vt:lpstr>
      <vt:lpstr>Abordagem baseada em Aprendizagem de Máquina</vt:lpstr>
      <vt:lpstr>Abordagem Estatística</vt:lpstr>
      <vt:lpstr>Abordagem Estatística</vt:lpstr>
      <vt:lpstr>Abordagem Estatística</vt:lpstr>
      <vt:lpstr>Abordagem Estatística</vt:lpstr>
      <vt:lpstr>Abordagem Semântica</vt:lpstr>
      <vt:lpstr>Abordagem Semântica</vt:lpstr>
      <vt:lpstr>Roteiro</vt:lpstr>
      <vt:lpstr>Análise de Sentimentos e suas Fontes de Dados</vt:lpstr>
      <vt:lpstr>Análise de Sentimentos e suas Fontes de Dados</vt:lpstr>
      <vt:lpstr>Revisão de Produtos</vt:lpstr>
      <vt:lpstr>Revisão de Produtos</vt:lpstr>
      <vt:lpstr>Análise de Sentimento em Nível de Documento</vt:lpstr>
      <vt:lpstr> Análise de Sentimento em Nível de Documento </vt:lpstr>
      <vt:lpstr>Análise de Sentimento em Nível de Aspecto de Documentos</vt:lpstr>
      <vt:lpstr>Análise de Sentimentos em Notícias e Blogs</vt:lpstr>
      <vt:lpstr>Desafios a serem enfrentados...</vt:lpstr>
      <vt:lpstr>Monitoramento de entidades em jornais e blogs</vt:lpstr>
      <vt:lpstr>Análise de sentimentos em notícias</vt:lpstr>
      <vt:lpstr>Mídia Social</vt:lpstr>
      <vt:lpstr>Mídia Social</vt:lpstr>
      <vt:lpstr>Previsão de indicadores de rentabilidade de filmes</vt:lpstr>
      <vt:lpstr>Previsão do comportamento da bolsa de valores</vt:lpstr>
      <vt:lpstr>Roteiro</vt:lpstr>
      <vt:lpstr>Conclusões</vt:lpstr>
      <vt:lpstr>Referências</vt:lpstr>
      <vt:lpstr>Referências</vt:lpstr>
      <vt:lpstr>Referências</vt:lpstr>
      <vt:lpstr>Referências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SENTIMENTOS  IN1152 - RECUPERAÇÃO INTELIGENTE DE INFORMAÇÃO</dc:title>
  <dc:creator>Flávio</dc:creator>
  <cp:lastModifiedBy>Flávio Neves</cp:lastModifiedBy>
  <cp:revision>1</cp:revision>
  <dcterms:modified xsi:type="dcterms:W3CDTF">2015-12-05T14:34:18Z</dcterms:modified>
</cp:coreProperties>
</file>