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86" r:id="rId4"/>
    <p:sldId id="287" r:id="rId5"/>
    <p:sldId id="288" r:id="rId6"/>
    <p:sldId id="289" r:id="rId7"/>
    <p:sldId id="290" r:id="rId8"/>
    <p:sldId id="291" r:id="rId9"/>
    <p:sldId id="279" r:id="rId10"/>
    <p:sldId id="297" r:id="rId11"/>
    <p:sldId id="280" r:id="rId12"/>
    <p:sldId id="281" r:id="rId13"/>
    <p:sldId id="282" r:id="rId14"/>
    <p:sldId id="283" r:id="rId15"/>
    <p:sldId id="284" r:id="rId16"/>
    <p:sldId id="285" r:id="rId17"/>
    <p:sldId id="292" r:id="rId18"/>
    <p:sldId id="295" r:id="rId19"/>
    <p:sldId id="293" r:id="rId20"/>
    <p:sldId id="294" r:id="rId21"/>
    <p:sldId id="298" r:id="rId22"/>
    <p:sldId id="299" r:id="rId23"/>
    <p:sldId id="304" r:id="rId24"/>
    <p:sldId id="305" r:id="rId25"/>
    <p:sldId id="306" r:id="rId26"/>
    <p:sldId id="307" r:id="rId27"/>
    <p:sldId id="29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2.recife.pe.gov.br/sites/default/files/plano_municipal_de_saude_2015_revisado_menor.pdf" TargetMode="External"/><Relationship Id="rId3" Type="http://schemas.openxmlformats.org/officeDocument/2006/relationships/hyperlink" Target="http://www.sbis.org.br/certificacao/Cartilha_SBIS_CFM_Prontuario_Eletronico_fev_2012.pdf" TargetMode="External"/><Relationship Id="rId7" Type="http://schemas.openxmlformats.org/officeDocument/2006/relationships/hyperlink" Target="http://transparencia.recife.pe.gov.br/codigos/web/estaticos/estaticos.php?nat=SAU#filho" TargetMode="External"/><Relationship Id="rId2" Type="http://schemas.openxmlformats.org/officeDocument/2006/relationships/hyperlink" Target="https://pt.wikipedia.org/wiki/Recif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abnet.datasus.gov.br/tabdata/cadernos/pe.htm" TargetMode="External"/><Relationship Id="rId11" Type="http://schemas.openxmlformats.org/officeDocument/2006/relationships/image" Target="../media/image2.jpeg"/><Relationship Id="rId5" Type="http://schemas.openxmlformats.org/officeDocument/2006/relationships/hyperlink" Target="http://dados.recife.pe.gov.br/dataset/rede-de-atencao-a-saude-no-recife/resource/d05f6ffa-304b-4a28-bd03-1ffb26cbf866?view_id=dd0c11b8-7484-465a-b1da-e6a11f8159e1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esaudemarketing.com.br/artigos/entenda-como-funciona-o-prontuario-eletronico-do-paciente/#:~:text=O%20PEP%2C%20ou%20Prontu%C3%A1rio%20Eletr%C3%B4nico,%2C%20exames%2C%20condutas%20e%20tratamentos" TargetMode="External"/><Relationship Id="rId9" Type="http://schemas.openxmlformats.org/officeDocument/2006/relationships/hyperlink" Target="http://cnes2.datasus.gov.br/Listar_Mantidas.asp?VCnpj=10565000000192&amp;VEstado=26&amp;VNome=PREFEITURA%20DA%20CIDADE%20DO%20RECIF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D1C8-4C4F-4990-981F-F3BB9469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940644"/>
            <a:ext cx="7739270" cy="193508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Atividade Prática               Observatório de Projetos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41459-EFFF-40A4-87DB-F371EDAC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" y="4869026"/>
            <a:ext cx="8017565" cy="914400"/>
          </a:xfrm>
        </p:spPr>
        <p:txBody>
          <a:bodyPr>
            <a:noAutofit/>
          </a:bodyPr>
          <a:lstStyle/>
          <a:p>
            <a:r>
              <a:rPr lang="pt-BR" sz="1800" b="1" dirty="0"/>
              <a:t>Disciplina: ANÁLISE PREDITIVA</a:t>
            </a:r>
          </a:p>
          <a:p>
            <a:r>
              <a:rPr lang="pt-BR" sz="1800" b="1" dirty="0"/>
              <a:t>Professor: CLOVES ROCHA.                                                  Recife – Dezembro - 2020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B64013AA-B637-44B1-9BAE-7892D7847FF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332859" y="5290533"/>
            <a:ext cx="2798002" cy="718936"/>
          </a:xfrm>
          <a:prstGeom prst="rect">
            <a:avLst/>
          </a:prstGeom>
          <a:ln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5EBC02-9AAA-4D50-8EB4-9FA8CFBBB7B0}"/>
              </a:ext>
            </a:extLst>
          </p:cNvPr>
          <p:cNvSpPr txBox="1"/>
          <p:nvPr/>
        </p:nvSpPr>
        <p:spPr>
          <a:xfrm>
            <a:off x="9332859" y="3523768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06D8B5-B73B-4267-B554-0021E2A7215D}"/>
              </a:ext>
            </a:extLst>
          </p:cNvPr>
          <p:cNvSpPr txBox="1"/>
          <p:nvPr/>
        </p:nvSpPr>
        <p:spPr>
          <a:xfrm>
            <a:off x="781878" y="3429000"/>
            <a:ext cx="8176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Problema: A falta de um Prontuário Único do Paciente em toda a Rede Municipal de Saúde da cidade do Recife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227F2E86-A3FE-4AAA-BCCF-4E82BC77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75" y="759775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8" y="1364972"/>
            <a:ext cx="8030818" cy="46912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seguir serão descritos dados coletados no site do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Departamento de Informática do Sistema Único de Saúde (DATASUS)</a:t>
            </a:r>
            <a:r>
              <a:rPr lang="pt-BR" sz="16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através dos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Cadernos de Informações de Saúde de Pernambuco.</a:t>
            </a:r>
          </a:p>
          <a:p>
            <a:pPr marL="0" indent="0">
              <a:buNone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Departamento de Informática do Sistema Único de Saúde (DATASUS) surgiu em 1991 com a criação da Fundação Nacional de Saúde (Funasa).</a:t>
            </a:r>
          </a:p>
          <a:p>
            <a:pPr marL="0" indent="0">
              <a:buNone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Na época, a Fundação passou a exercer a função de controle e processamento das contas referentes à saúde que antes era da Empresa de Tecnologia e Informações da Previdência Social (DATAPREV). Foi então formalizada a criação e as competências do DATASUS, que tem como responsabilidade prover os órgãos do SUS de sistemas de informação e suporte de informática, necessários ao processo de planejamento, operação e controle.</a:t>
            </a:r>
          </a:p>
          <a:p>
            <a:pPr marL="0" indent="0">
              <a:buNone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Em quase 25 anos de atuação, o DATASUS já desenvolveu mais de 200 sistemas que auxiliam diretamente o Ministério da Saúde no processo de construção e fortalecimento do SUS.</a:t>
            </a:r>
          </a:p>
          <a:p>
            <a:pPr marL="0" indent="0">
              <a:buNone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observação que se faz necessária é referente às datas dos dados a serem expostos e que embasaram este trabalho, pois, o DATASUS disponibiliza informações oficiais atualizadas até o ano de 2009.</a:t>
            </a:r>
          </a:p>
          <a:p>
            <a:pPr marL="0" indent="0">
              <a:buNone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Sendo assim, o recorte deste projeto no que toca os temas 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orçamento com saúde pública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demografia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profssionais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/equipe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i="1" dirty="0">
                <a:latin typeface="Calibri" panose="020F0502020204030204" pitchFamily="34" charset="0"/>
                <a:cs typeface="Calibri" panose="020F0502020204030204" pitchFamily="34" charset="0"/>
              </a:rPr>
              <a:t>finanças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foram abordados com este recorte temporal limitado.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578087" y="611470"/>
            <a:ext cx="803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OBSERVAÇÃO SOBRE DADOS COLETADOS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73FBA295-2B5D-4755-B4FA-22D250F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1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1A4097-2703-4FED-B995-94FEC3CD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0" y="1877060"/>
            <a:ext cx="8743950" cy="32956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ORÇAMENTO COM SAÚDE PÚBLICA</a:t>
            </a:r>
          </a:p>
        </p:txBody>
      </p:sp>
    </p:spTree>
    <p:extLst>
      <p:ext uri="{BB962C8B-B14F-4D97-AF65-F5344CB8AC3E}">
        <p14:creationId xmlns:p14="http://schemas.microsoft.com/office/powerpoint/2010/main" val="386732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DEMOGRAFIA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9A2BE4-F085-42A9-B752-B1A043B53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753" y="2173198"/>
            <a:ext cx="7110369" cy="30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86761" y="678214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PROFISSIONAIS / EQUIPE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3FA571-A1D6-4932-8F8B-2FA0818D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623" y="1251816"/>
            <a:ext cx="7729377" cy="50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2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FINANÇAS - 1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F05823-CD6B-46A3-B802-5D6C2E0C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89" y="2252875"/>
            <a:ext cx="876411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4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FINANÇAS - 2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A4006-807B-4136-B34E-C25607A8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22" y="2082598"/>
            <a:ext cx="8653670" cy="28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ASSISTÊNCIA HOSPITALAR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800757-11AF-4F58-B5A1-25DA3D75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817" y="1757574"/>
            <a:ext cx="8759687" cy="42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693996" y="559065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MAPA DE LOCALIZAÇÃO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73C6F6-CF6C-46E7-ADD1-D42A54703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93" y="1266951"/>
            <a:ext cx="6942972" cy="48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680745" y="558462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MAPA DE CALOR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C7E987-D64F-4620-8C42-8CC6EA23D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3508" y="1236822"/>
            <a:ext cx="7000509" cy="48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66447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ÁRVORE DE DECISÃO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881FB5B-48C9-44AE-9567-40E998551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47" y="1450160"/>
            <a:ext cx="8239062" cy="420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6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261" y="1139688"/>
            <a:ext cx="7792644" cy="510684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cidade do Recife, capital do Estado de Pernambuco, também conhecida como “Veneza Brasileira”, “</a:t>
            </a:r>
            <a:r>
              <a:rPr lang="pt-BR" sz="2200" dirty="0" err="1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Manguetown</a:t>
            </a: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e “Capital dos Naufrágios”, fundada em 12 de março de 1537, atualmente com uma população de 1.645.727 habitantes, através da Secretaria de Saúde da Prefeitura é Mantenedor(a) das 295 unidades que compõem a Rede Municipal de Saúde, com base nos dados coletados do CNES – Cadastro Nacional de Estabelecimentos de Saúde, em Dezembro/2020.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projeto tem por objetivo propor caminhos para otimização do funcionamento das 213 unidades municipais de saúde que prestam serviços ambulatoriais na Cidade do Recife.</a:t>
            </a: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dos problemas existentes para o pleno funcionamento da rede municipal de sa</a:t>
            </a: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úde é a falta de unidade no registro e compartilhamento das informações coletadas nos atendimentos realizados ao público.</a:t>
            </a: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Logo, a democratização e inclusão do Prontuário Eletrônico do Paciente – PEP como uma rotina sistematizada </a:t>
            </a: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pt-BR" sz="22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potencial para a melhoria da qualidade e agilidade no atendimento</a:t>
            </a: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assertividade  e segurança na emissão de diagnósticos e dinamização dos custos anuais.</a:t>
            </a:r>
            <a:endParaRPr lang="pt-BR" sz="2200" b="0" i="0" dirty="0">
              <a:solidFill>
                <a:srgbClr val="55555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611470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73FBA295-2B5D-4755-B4FA-22D250F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1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6CAFA3F-98B7-4D74-AE78-5EB900B2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8" y="1577009"/>
            <a:ext cx="8030818" cy="48450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Este observatório propõe a utilização do indicador de desempenho SMART como ferramenta trabalho, tendo em vista este método ampara todas as fases do projeto, do planejamento à aplicação prática dos objetivos definidos.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Através dos indicadores SMART há condições de organização de fluxo de trabalho e de entrega, o que dará ao gestor municipal uma ampla visão sobre os níveis de dificuldades estruturais, planejamento tecnológico e aplicação de hardware, software e treinamento para toda a rede.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prazo geral para realização de todas as etapas deste indicador é de doze meses, havendo o gerenciamento do tempo de acordo com a necessidade de cada objetivo.</a:t>
            </a:r>
          </a:p>
          <a:p>
            <a:pPr marL="0" indent="0" algn="just">
              <a:buNone/>
            </a:pP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endParaRPr lang="pt-BR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4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7EA182-2B40-4B95-924A-676353DF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1" y="1173584"/>
            <a:ext cx="11717497" cy="49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47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42FFFA-9C0F-4AC4-B13F-88FDA45A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8" y="1190050"/>
            <a:ext cx="11743315" cy="476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31FE0D-8163-47B4-8741-05D6EFB9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4" y="1401417"/>
            <a:ext cx="11667292" cy="40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1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FAC570-3295-4835-8B18-C62D1DCE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1836250"/>
            <a:ext cx="11741426" cy="32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B8AC01-A17C-4F99-B3B6-D4F7D2FE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2" y="1948276"/>
            <a:ext cx="11570304" cy="296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1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598218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INDICADORES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D2E0A4-46CE-42E9-A9FC-DA047755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635321"/>
            <a:ext cx="11578259" cy="34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13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690982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PROPOSTAS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ECEA12-7B42-444E-841B-529BB3AE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8" y="1577009"/>
            <a:ext cx="8030818" cy="48450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Em construção para as próximas etapas do trabalho.</a:t>
            </a:r>
            <a:endParaRPr lang="pt-BR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7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509" y="1557892"/>
            <a:ext cx="7699881" cy="50151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https://pt.wikipedia.org/wiki/Recife</a:t>
            </a:r>
            <a:endParaRPr lang="pt-BR" sz="23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</a:t>
            </a: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http://www.sbis.org.br/certificacao/Cartilha_SBIS_CFM_Prontuario_Eletronico_fev_2012.pdf</a:t>
            </a:r>
            <a:endParaRPr lang="pt-BR" sz="2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3- 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https://esaudemarketing.com.br/artigos/entenda-como-funciona-o-</a:t>
            </a:r>
            <a:r>
              <a:rPr lang="pt-BR" sz="23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prontuario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sz="23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eletronico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-do-paciente/#:~:text=O%20PEP%2C%20ou%20Prontu%C3%A1rio%20Eletr%C3%B4nico,%2C%20exames%2C%20condutas%20e%20tratamentos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4- 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http://dados.recife.pe.gov.br/dataset/rede-de-atencao-a-saude-no-recife/resource/d05f6ffa-304b-4a28-bd03-1ffb26cbf866?view_id=dd0c11b8-7484-465a-b1da-e6a11f8159e1</a:t>
            </a:r>
            <a:endParaRPr lang="pt-BR" sz="23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5- </a:t>
            </a: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http://tabnet.datasus.gov.br/tabdata/cadernos/pe.htm</a:t>
            </a:r>
            <a:endParaRPr lang="pt-BR" sz="23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23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http://transparencia.recife.pe.gov.br/codigos/web/estaticos/estaticos.php?nat=SAU#filho</a:t>
            </a:r>
            <a:endParaRPr lang="pt-BR" sz="23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23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http://www2.recife.pe.gov.br/sites/default/files/plano_municipal_de_saude_2015_revisado_menor.pdf</a:t>
            </a:r>
            <a:endParaRPr lang="pt-BR" sz="23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3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pt-BR" sz="23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sz="2300" u="sng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http://cnes2.datasus.gov.br/Listar_Mantidas.asp?VCnpj=10565000000192&amp;VEstado=26&amp;VNome=PREFEITURA%20DA%20CIDADE%20DO%20RECIFE</a:t>
            </a:r>
            <a:endParaRPr lang="pt-BR" sz="23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10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FONTES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25503959-56C2-4C55-8EA4-1C50E00A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8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124" y="1687132"/>
            <a:ext cx="2955234" cy="44003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Agradecemos a todos pela atenção e participação!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"Sorte é o que acontece quando a preparação encontra a oportunidade." (Elmer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Letterman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B8341164-E4A5-482B-8EA3-4EACA24339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26" y="1921333"/>
            <a:ext cx="4230563" cy="416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530500AD-29B2-4A5F-9CFF-6C66DE8A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cas de passeios em Recife | Zarpo Mag">
            <a:extLst>
              <a:ext uri="{FF2B5EF4-FFF2-40B4-BE49-F238E27FC236}">
                <a16:creationId xmlns:a16="http://schemas.microsoft.com/office/drawing/2014/main" id="{2D880B69-A7E3-4E06-A06E-312AAF83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026" y="3207421"/>
            <a:ext cx="2546097" cy="14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2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740732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REDE MUNICIPAL DE SAÚDE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E7EED5-1144-4B69-81CA-90E49C7DD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976" y="1544082"/>
            <a:ext cx="8215871" cy="46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770494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REDE AMBULATORIAL DE SAÚDE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9B7D1B-AAF9-47C0-A33F-F97AF5731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86" y="1608043"/>
            <a:ext cx="8233614" cy="39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8" y="1139688"/>
            <a:ext cx="8030818" cy="51068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PEP, ou Prontuário Eletrônico do Paciente, é uma ferramenta usada para registrar, armazenar e disponibilizar a todo o momento informações sobre consultas, exames, condutas e tratamentos aos profissionais da Rede Estadual de saúde.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estrutura de um prontuário, independente de ser eletrônico ou em papel, deve seguir as orientações e determinações da Resolução CFM Nº 1638/2002 que define prontuário médico e torna obrigatória a criação da Comissão de Revisão de Prontuários nas instituições de saúde.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informação do prontuário em papel está disponível somente a um profissional ao mesmo tempo, possui baixa mobilidade e está sujeito a ilegibilidade, ambiguidade, perda frequente da informação, multiplicidade de pastas, dificuldade de pesquisa coletiva, falta de padronização, dificuldade de acesso, fragilidade do papel e a sua guarda requer amplos espaços nos serviços de arquivamento. </a:t>
            </a:r>
          </a:p>
          <a:p>
            <a:pPr marL="0" indent="0" algn="just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PEP possui alta disponibilidade e atualização das informações em tempo real, onde e quando o médico precisar; os resultados de exames, laboratoriais ou de imagem, possuem a mesma disponibilidade para consulta. Todos os dados armazenados têm maior legibilidade, acurácia e exatidão. Com as ferramentas que acompanham o PEP, tais como sistemas de alerta e de apoio à decisão, a possibilidade de erro é reduzida, trazendo assim maior segurança ao paciente.</a:t>
            </a:r>
            <a:endParaRPr lang="pt-BR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578087" y="611470"/>
            <a:ext cx="803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PEP - PRONTUÁRIO ELETRÔNICO DO PACIENTE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73FBA295-2B5D-4755-B4FA-22D250F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3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88" y="1139688"/>
            <a:ext cx="8030818" cy="5106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PEP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é mais seguro do que o prontuário em papel e as informações podem ser compartilhadas automaticamente com outros profissionais e instituições que estão cuidando do paciente, possibilitando dessa forma a continuidade da atenção integral à saúde. </a:t>
            </a:r>
          </a:p>
          <a:p>
            <a:pPr marL="0" indent="0" algn="just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Outros benefícios do PEP estão ligados à pesquisa clínica, adesão aos protocolos clínicos e assistenciais, além de usos secundários da informação para fins epidemiológicos e estatísticos. </a:t>
            </a:r>
          </a:p>
          <a:p>
            <a:pPr marL="0" indent="0" algn="just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 a evolução da tecnologia, especialmente da Internet, a possibilidade de compartilhar as informações de saúde tornou-se viável, e, naturalmente o PEP, antes de uso exclusivo e interno da instituição de saúde, evoluiu para o conceito de um Registro Eletrônico de Saúde (RES). </a:t>
            </a:r>
          </a:p>
          <a:p>
            <a:pPr marL="0" indent="0" algn="just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Este possui em seu núcleo conceitual o compartilhamento de informações sobre a saúde de um ou mais indivíduos,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inter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multi-instituição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dentro de uma região (município, estado ou país), ou ainda, entre um grupo de hospitais. Possibilidade essa que motivou a criação deste Observatório.</a:t>
            </a:r>
            <a:endParaRPr lang="pt-BR" dirty="0">
              <a:solidFill>
                <a:srgbClr val="55555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578087" y="611470"/>
            <a:ext cx="803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PEP - PRONTUÁRIO ELETRÔNICO DO PACIENTE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73FBA295-2B5D-4755-B4FA-22D250F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5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938" y="1196245"/>
            <a:ext cx="8225116" cy="5231060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1" i="0" cap="all" dirty="0">
                <a:solidFill>
                  <a:srgbClr val="365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PRATICIDADE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0" i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 possível diminuir o tempo gasto em sua formulação e, assim, aumentar a atenção do médico aos pacientes.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pt-BR" sz="3300" b="0" i="0" dirty="0">
              <a:solidFill>
                <a:srgbClr val="80808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1" i="0" cap="all" dirty="0">
                <a:solidFill>
                  <a:srgbClr val="365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INTEGRAÇÃO DOS DADOS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0" i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Há integração de todas as informações referentes ao mesmo paciente, pois é possível incluir dados como o cadastro, prescrições, agenda on-line, controle nos atrasos e faltas do paciente, cobranças, além de resultados de exames e demais detalhes. Também, pode-se visualizar a análise de todos os profissionais, o que ajuda na avaliação dos pacientes de forma integral.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pt-BR" sz="3300" b="0" i="0" dirty="0">
              <a:solidFill>
                <a:srgbClr val="80808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1" i="0" cap="all" dirty="0">
                <a:solidFill>
                  <a:srgbClr val="365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SEGURANÇA DAS INFORMAÇÕES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0" i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necessidade do uso da Certificação Digital garante a segurança de rastreamento dos acessos ao sistema. Outra vantagem é a possibilidade de armazenamento dos dados em nuvem.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pt-BR" sz="3300" b="0" i="0" dirty="0">
              <a:solidFill>
                <a:srgbClr val="80808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1" i="0" cap="all" dirty="0">
                <a:solidFill>
                  <a:srgbClr val="36506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REDUÇÃO DE CUSTOS E ESPAÇO FÍSICO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3300" b="0" i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prontuário eletrônico possibilita a diminuição dos custos com papéis, impressões, canetas e demais materiais. Além de outros custos gerados pela má gestão – seja da informaç</a:t>
            </a:r>
            <a:r>
              <a:rPr lang="pt-BR" sz="3300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ão, seja dos procedimentos -</a:t>
            </a:r>
            <a:r>
              <a:rPr lang="pt-BR" sz="3300" b="0" i="0" dirty="0">
                <a:solidFill>
                  <a:srgbClr val="808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como medicamentos e exames. Outra vantagem é a economia de espaço físico.</a:t>
            </a:r>
          </a:p>
          <a:p>
            <a:pPr marL="0" indent="0" algn="l">
              <a:buNone/>
            </a:pPr>
            <a:endParaRPr lang="pt-BR" b="0" i="0" dirty="0">
              <a:solidFill>
                <a:srgbClr val="808080"/>
              </a:solidFill>
              <a:effectLst/>
              <a:latin typeface="Exo 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458819" y="611470"/>
            <a:ext cx="803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PEP – BENEFÍCIOS DA ADOÇÃO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73FBA295-2B5D-4755-B4FA-22D250F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27600" y="598821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METODOLOGIA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A9E04CEC-6D78-4255-AB89-54675A9E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092982E-D9FA-4C4C-81B2-B529F992B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83" y="1876629"/>
            <a:ext cx="8217137" cy="35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4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OBJETIVO GERAL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FB126D-3D97-42AD-8BBB-688440CFAE76}"/>
              </a:ext>
            </a:extLst>
          </p:cNvPr>
          <p:cNvSpPr txBox="1"/>
          <p:nvPr/>
        </p:nvSpPr>
        <p:spPr>
          <a:xfrm>
            <a:off x="3773509" y="3150425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F0CCAF1-B07D-4138-949E-EE22C463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140" y="4017340"/>
            <a:ext cx="7792644" cy="20538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1- Coletar dados de indicadores de Saúde do Recife;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rawline"/>
              </a:rPr>
              <a:t>2- Analisar os dados coletados;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3- Observar causas diretas e indiretas para que haja problemática na implementação do PEP;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rawline"/>
              </a:rPr>
              <a:t>4- Desenvolver Dashboards direcionados ao embasamento para implementação do PEP</a:t>
            </a:r>
            <a:endParaRPr lang="pt-BR" b="0" i="0" dirty="0">
              <a:solidFill>
                <a:srgbClr val="555555"/>
              </a:solidFill>
              <a:effectLst/>
              <a:latin typeface="rawline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E09C080-C2ED-44EB-91A4-2CCAE39CF494}"/>
              </a:ext>
            </a:extLst>
          </p:cNvPr>
          <p:cNvSpPr txBox="1">
            <a:spLocks/>
          </p:cNvSpPr>
          <p:nvPr/>
        </p:nvSpPr>
        <p:spPr>
          <a:xfrm>
            <a:off x="3839769" y="850006"/>
            <a:ext cx="7792644" cy="2053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r>
              <a:rPr lang="pt-BR" dirty="0">
                <a:solidFill>
                  <a:srgbClr val="555555"/>
                </a:solidFill>
                <a:latin typeface="rawline"/>
              </a:rPr>
              <a:t>Prover os indicadores do segmento de saúde com foco na democratização do PEP no Município do Recife.</a:t>
            </a:r>
          </a:p>
        </p:txBody>
      </p:sp>
    </p:spTree>
    <p:extLst>
      <p:ext uri="{BB962C8B-B14F-4D97-AF65-F5344CB8AC3E}">
        <p14:creationId xmlns:p14="http://schemas.microsoft.com/office/powerpoint/2010/main" val="797073304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2343</TotalTime>
  <Words>1851</Words>
  <Application>Microsoft Office PowerPoint</Application>
  <PresentationFormat>Widescreen</PresentationFormat>
  <Paragraphs>229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Calibri</vt:lpstr>
      <vt:lpstr>Corbel</vt:lpstr>
      <vt:lpstr>Exo 2</vt:lpstr>
      <vt:lpstr>rawline</vt:lpstr>
      <vt:lpstr>Wingdings 2</vt:lpstr>
      <vt:lpstr>Quadro</vt:lpstr>
      <vt:lpstr>Atividade Prática               Observatório de Projetos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</dc:title>
  <dc:creator>Yan</dc:creator>
  <cp:lastModifiedBy>harry 1</cp:lastModifiedBy>
  <cp:revision>92</cp:revision>
  <dcterms:created xsi:type="dcterms:W3CDTF">2020-10-31T18:58:44Z</dcterms:created>
  <dcterms:modified xsi:type="dcterms:W3CDTF">2020-12-19T20:18:48Z</dcterms:modified>
</cp:coreProperties>
</file>