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294" r:id="rId8"/>
    <p:sldId id="295" r:id="rId9"/>
    <p:sldId id="325" r:id="rId10"/>
    <p:sldId id="326" r:id="rId11"/>
    <p:sldId id="327" r:id="rId12"/>
    <p:sldId id="328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CD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033" autoAdjust="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c&#233;a-Notebook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c&#233;a-Notebook\AppData\Roaming\Microsoft\Excel\Book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c&#233;a-Notebook\Documents\P&#243;s%20graduacao\2&#186;%20Semestre%20-2020\Intelig&#234;ncia%20Anal&#237;tica\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Sheet2!$A$9:$A$14</c:f>
              <c:strCache>
                <c:ptCount val="6"/>
                <c:pt idx="0">
                  <c:v>Atropelamento</c:v>
                </c:pt>
                <c:pt idx="1">
                  <c:v>Pedestres</c:v>
                </c:pt>
                <c:pt idx="2">
                  <c:v>Motociclistas</c:v>
                </c:pt>
                <c:pt idx="3">
                  <c:v>Motoristas e Passageiros</c:v>
                </c:pt>
                <c:pt idx="4">
                  <c:v>Ciclistas</c:v>
                </c:pt>
                <c:pt idx="5">
                  <c:v>Total</c:v>
                </c:pt>
              </c:strCache>
            </c:strRef>
          </c:cat>
          <c:val>
            <c:numRef>
              <c:f>Sheet2!$B$9:$B$14</c:f>
              <c:numCache>
                <c:formatCode>General</c:formatCode>
                <c:ptCount val="6"/>
                <c:pt idx="0">
                  <c:v>1500</c:v>
                </c:pt>
                <c:pt idx="1">
                  <c:v>1611</c:v>
                </c:pt>
                <c:pt idx="2">
                  <c:v>1000</c:v>
                </c:pt>
                <c:pt idx="3">
                  <c:v>800</c:v>
                </c:pt>
                <c:pt idx="4">
                  <c:v>749</c:v>
                </c:pt>
                <c:pt idx="5" formatCode="0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1-4528-935E-477A615B803E}"/>
            </c:ext>
          </c:extLst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Sheet2!$A$9:$A$14</c:f>
              <c:strCache>
                <c:ptCount val="6"/>
                <c:pt idx="0">
                  <c:v>Atropelamento</c:v>
                </c:pt>
                <c:pt idx="1">
                  <c:v>Pedestres</c:v>
                </c:pt>
                <c:pt idx="2">
                  <c:v>Motociclistas</c:v>
                </c:pt>
                <c:pt idx="3">
                  <c:v>Motoristas e Passageiros</c:v>
                </c:pt>
                <c:pt idx="4">
                  <c:v>Ciclistas</c:v>
                </c:pt>
                <c:pt idx="5">
                  <c:v>Total</c:v>
                </c:pt>
              </c:strCache>
            </c:strRef>
          </c:cat>
          <c:val>
            <c:numRef>
              <c:f>Sheet2!$C$9:$C$14</c:f>
              <c:numCache>
                <c:formatCode>General</c:formatCode>
                <c:ptCount val="6"/>
                <c:pt idx="0">
                  <c:v>1400</c:v>
                </c:pt>
                <c:pt idx="1">
                  <c:v>1461</c:v>
                </c:pt>
                <c:pt idx="2">
                  <c:v>800</c:v>
                </c:pt>
                <c:pt idx="3">
                  <c:v>1358</c:v>
                </c:pt>
                <c:pt idx="4">
                  <c:v>449</c:v>
                </c:pt>
                <c:pt idx="5" formatCode="0">
                  <c:v>5468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1-4528-935E-477A615B803E}"/>
            </c:ext>
          </c:extLst>
        </c:ser>
        <c:ser>
          <c:idx val="2"/>
          <c:order val="2"/>
          <c:tx>
            <c:strRef>
              <c:f>Sheet2!$D$8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Sheet2!$A$9:$A$14</c:f>
              <c:strCache>
                <c:ptCount val="6"/>
                <c:pt idx="0">
                  <c:v>Atropelamento</c:v>
                </c:pt>
                <c:pt idx="1">
                  <c:v>Pedestres</c:v>
                </c:pt>
                <c:pt idx="2">
                  <c:v>Motociclistas</c:v>
                </c:pt>
                <c:pt idx="3">
                  <c:v>Motoristas e Passageiros</c:v>
                </c:pt>
                <c:pt idx="4">
                  <c:v>Ciclistas</c:v>
                </c:pt>
                <c:pt idx="5">
                  <c:v>Total</c:v>
                </c:pt>
              </c:strCache>
            </c:strRef>
          </c:cat>
          <c:val>
            <c:numRef>
              <c:f>Sheet2!$D$9:$D$14</c:f>
              <c:numCache>
                <c:formatCode>General</c:formatCode>
                <c:ptCount val="6"/>
                <c:pt idx="0">
                  <c:v>1200</c:v>
                </c:pt>
                <c:pt idx="1">
                  <c:v>700</c:v>
                </c:pt>
                <c:pt idx="2">
                  <c:v>1000</c:v>
                </c:pt>
                <c:pt idx="3">
                  <c:v>1543</c:v>
                </c:pt>
                <c:pt idx="4">
                  <c:v>1000</c:v>
                </c:pt>
                <c:pt idx="5" formatCode="0">
                  <c:v>5443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71-4528-935E-477A615B8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1152703"/>
        <c:axId val="1391119423"/>
      </c:barChart>
      <c:catAx>
        <c:axId val="139115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1119423"/>
        <c:crosses val="autoZero"/>
        <c:auto val="1"/>
        <c:lblAlgn val="ctr"/>
        <c:lblOffset val="100"/>
        <c:noMultiLvlLbl val="0"/>
      </c:catAx>
      <c:valAx>
        <c:axId val="1391119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115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07748523069196E-2"/>
          <c:y val="6.3516388837951215E-2"/>
          <c:w val="0.30093278316587957"/>
          <c:h val="0.10782441729708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Sheet2!$A$25:$A$29</c:f>
              <c:strCache>
                <c:ptCount val="5"/>
                <c:pt idx="0">
                  <c:v>Multas por Avanço de Semáforo (22h30min às 06h00min) 
</c:v>
                </c:pt>
                <c:pt idx="1">
                  <c:v>Embriaguez </c:v>
                </c:pt>
                <c:pt idx="2">
                  <c:v>Excesso de Velocidade </c:v>
                </c:pt>
                <c:pt idx="3">
                  <c:v>Falta de Atenção </c:v>
                </c:pt>
                <c:pt idx="4">
                  <c:v>Ultrapassagem </c:v>
                </c:pt>
              </c:strCache>
            </c:strRef>
          </c:cat>
          <c:val>
            <c:numRef>
              <c:f>Sheet2!$B$25:$B$29</c:f>
              <c:numCache>
                <c:formatCode>General</c:formatCode>
                <c:ptCount val="5"/>
                <c:pt idx="0">
                  <c:v>2736</c:v>
                </c:pt>
                <c:pt idx="1">
                  <c:v>11882</c:v>
                </c:pt>
                <c:pt idx="2">
                  <c:v>7169</c:v>
                </c:pt>
                <c:pt idx="3">
                  <c:v>883</c:v>
                </c:pt>
                <c:pt idx="4">
                  <c:v>7276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7-4A9B-A6AC-AD8FD02401C9}"/>
            </c:ext>
          </c:extLst>
        </c:ser>
        <c:ser>
          <c:idx val="1"/>
          <c:order val="1"/>
          <c:tx>
            <c:strRef>
              <c:f>Sheet2!$C$24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Sheet2!$A$25:$A$29</c:f>
              <c:strCache>
                <c:ptCount val="5"/>
                <c:pt idx="0">
                  <c:v>Multas por Avanço de Semáforo (22h30min às 06h00min) 
</c:v>
                </c:pt>
                <c:pt idx="1">
                  <c:v>Embriaguez </c:v>
                </c:pt>
                <c:pt idx="2">
                  <c:v>Excesso de Velocidade </c:v>
                </c:pt>
                <c:pt idx="3">
                  <c:v>Falta de Atenção </c:v>
                </c:pt>
                <c:pt idx="4">
                  <c:v>Ultrapassagem </c:v>
                </c:pt>
              </c:strCache>
            </c:strRef>
          </c:cat>
          <c:val>
            <c:numRef>
              <c:f>Sheet2!$C$25:$C$29</c:f>
              <c:numCache>
                <c:formatCode>General</c:formatCode>
                <c:ptCount val="5"/>
                <c:pt idx="0">
                  <c:v>15000</c:v>
                </c:pt>
                <c:pt idx="1">
                  <c:v>9558</c:v>
                </c:pt>
                <c:pt idx="2">
                  <c:v>5467</c:v>
                </c:pt>
                <c:pt idx="3">
                  <c:v>845</c:v>
                </c:pt>
                <c:pt idx="4">
                  <c:v>5462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D7-4A9B-A6AC-AD8FD02401C9}"/>
            </c:ext>
          </c:extLst>
        </c:ser>
        <c:ser>
          <c:idx val="2"/>
          <c:order val="2"/>
          <c:tx>
            <c:strRef>
              <c:f>Sheet2!$D$24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Sheet2!$A$25:$A$29</c:f>
              <c:strCache>
                <c:ptCount val="5"/>
                <c:pt idx="0">
                  <c:v>Multas por Avanço de Semáforo (22h30min às 06h00min) 
</c:v>
                </c:pt>
                <c:pt idx="1">
                  <c:v>Embriaguez </c:v>
                </c:pt>
                <c:pt idx="2">
                  <c:v>Excesso de Velocidade </c:v>
                </c:pt>
                <c:pt idx="3">
                  <c:v>Falta de Atenção </c:v>
                </c:pt>
                <c:pt idx="4">
                  <c:v>Ultrapassagem </c:v>
                </c:pt>
              </c:strCache>
            </c:strRef>
          </c:cat>
          <c:val>
            <c:numRef>
              <c:f>Sheet2!$D$25:$D$29</c:f>
              <c:numCache>
                <c:formatCode>General</c:formatCode>
                <c:ptCount val="5"/>
                <c:pt idx="0">
                  <c:v>5102</c:v>
                </c:pt>
                <c:pt idx="1">
                  <c:v>12523</c:v>
                </c:pt>
                <c:pt idx="2">
                  <c:v>5437</c:v>
                </c:pt>
                <c:pt idx="3">
                  <c:v>791</c:v>
                </c:pt>
                <c:pt idx="4">
                  <c:v>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D7-4A9B-A6AC-AD8FD0240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017775"/>
        <c:axId val="1447018607"/>
      </c:barChart>
      <c:catAx>
        <c:axId val="144701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47018607"/>
        <c:crosses val="autoZero"/>
        <c:auto val="1"/>
        <c:lblAlgn val="ctr"/>
        <c:lblOffset val="100"/>
        <c:noMultiLvlLbl val="0"/>
      </c:catAx>
      <c:valAx>
        <c:axId val="144701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701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Sheet2!$A$34</c:f>
              <c:strCache>
                <c:ptCount val="1"/>
                <c:pt idx="0">
                  <c:v>Feminino</c:v>
                </c:pt>
              </c:strCache>
            </c:strRef>
          </c:tx>
          <c:spPr>
            <a:solidFill>
              <a:srgbClr val="F42CD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Sheet2!$B$33:$D$33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Sheet2!$B$34:$D$34</c:f>
              <c:numCache>
                <c:formatCode>0%</c:formatCode>
                <c:ptCount val="3"/>
                <c:pt idx="0" formatCode="0.00%">
                  <c:v>6.4000000000000001E-2</c:v>
                </c:pt>
                <c:pt idx="1">
                  <c:v>0.17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6-4777-892B-75EAF8C39E37}"/>
            </c:ext>
          </c:extLst>
        </c:ser>
        <c:ser>
          <c:idx val="1"/>
          <c:order val="1"/>
          <c:tx>
            <c:strRef>
              <c:f>Sheet2!$A$35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Sheet2!$B$33:$D$33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Sheet2!$B$35:$D$35</c:f>
              <c:numCache>
                <c:formatCode>0%</c:formatCode>
                <c:ptCount val="3"/>
                <c:pt idx="0" formatCode="0.00%">
                  <c:v>0.93100000000000005</c:v>
                </c:pt>
                <c:pt idx="1">
                  <c:v>0.83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6-4777-892B-75EAF8C39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000719"/>
        <c:axId val="1446991983"/>
      </c:barChart>
      <c:catAx>
        <c:axId val="14470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46991983"/>
        <c:crosses val="autoZero"/>
        <c:auto val="1"/>
        <c:lblAlgn val="ctr"/>
        <c:lblOffset val="100"/>
        <c:noMultiLvlLbl val="0"/>
      </c:catAx>
      <c:valAx>
        <c:axId val="14469919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4700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11/26/2020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fm.org.br/images/stories/pdf/acidentes%20de%20trnsito%20-%20valores%20corrigidos%20ipca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4802" y="564885"/>
            <a:ext cx="6990200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59" y="1261315"/>
            <a:ext cx="5535885" cy="1695637"/>
          </a:xfrm>
        </p:spPr>
        <p:txBody>
          <a:bodyPr/>
          <a:lstStyle/>
          <a:p>
            <a:pPr algn="ctr"/>
            <a: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Atividade Prática </a:t>
            </a:r>
            <a:r>
              <a:rPr lang="pt-BR" sz="4800" dirty="0">
                <a:latin typeface="Advent Pro Light"/>
                <a:ea typeface="Advent Pro Light"/>
                <a:cs typeface="Advent Pro Light"/>
                <a:sym typeface="Advent Pro Light"/>
              </a:rPr>
              <a:t>1</a:t>
            </a:r>
            <a:r>
              <a:rPr lang="pt-BR" sz="4800" b="0" i="0" u="none" strike="noStrike" cap="none" dirty="0">
                <a:latin typeface="Advent Pro Light"/>
                <a:ea typeface="Advent Pro Light"/>
                <a:cs typeface="Advent Pro Light"/>
                <a:sym typeface="Advent Pro Light"/>
              </a:rPr>
              <a:t> AP</a:t>
            </a:r>
            <a:r>
              <a:rPr lang="pt-BR" sz="4800" dirty="0">
                <a:latin typeface="Advent Pro Light"/>
                <a:ea typeface="Advent Pro Light"/>
                <a:cs typeface="Advent Pro Light"/>
                <a:sym typeface="Advent Pro Light"/>
              </a:rPr>
              <a:t>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4794" y="2899627"/>
            <a:ext cx="5110214" cy="852290"/>
          </a:xfrm>
        </p:spPr>
        <p:txBody>
          <a:bodyPr/>
          <a:lstStyle/>
          <a:p>
            <a:pPr algn="ctr"/>
            <a:r>
              <a:rPr lang="en-US" dirty="0" err="1"/>
              <a:t>Disciplina</a:t>
            </a:r>
            <a:r>
              <a:rPr lang="en-US" dirty="0"/>
              <a:t>: </a:t>
            </a:r>
            <a:r>
              <a:rPr lang="en-US" dirty="0" err="1"/>
              <a:t>Inteligência</a:t>
            </a:r>
            <a:r>
              <a:rPr lang="en-US" dirty="0"/>
              <a:t> </a:t>
            </a:r>
            <a:r>
              <a:rPr lang="en-US" dirty="0" err="1"/>
              <a:t>Analítica</a:t>
            </a:r>
            <a:endParaRPr lang="en-US" dirty="0"/>
          </a:p>
          <a:p>
            <a:pPr algn="ctr"/>
            <a:r>
              <a:rPr lang="en-US" dirty="0"/>
              <a:t>Professor: Cloves Rocha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868506"/>
            <a:ext cx="4141309" cy="1342290"/>
          </a:xfrm>
        </p:spPr>
        <p:txBody>
          <a:bodyPr/>
          <a:lstStyle/>
          <a:p>
            <a:r>
              <a:rPr lang="en-US" dirty="0" err="1"/>
              <a:t>Novembro</a:t>
            </a:r>
            <a:r>
              <a:rPr lang="en-US" dirty="0"/>
              <a:t> 2020</a:t>
            </a:r>
          </a:p>
          <a:p>
            <a:r>
              <a:rPr lang="en-US" dirty="0"/>
              <a:t>Grupo: </a:t>
            </a:r>
            <a:r>
              <a:rPr lang="en-US" dirty="0" err="1"/>
              <a:t>Mircéa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6151" y="4071791"/>
            <a:ext cx="2139696" cy="344312"/>
          </a:xfrm>
        </p:spPr>
        <p:txBody>
          <a:bodyPr/>
          <a:lstStyle/>
          <a:p>
            <a:r>
              <a:rPr lang="en-US" dirty="0" err="1"/>
              <a:t>Mircéa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6151" y="4416103"/>
            <a:ext cx="2139696" cy="344312"/>
          </a:xfrm>
        </p:spPr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579B5FF0-C81F-4682-BD83-93B49A8CB66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46" b="146"/>
          <a:stretch>
            <a:fillRect/>
          </a:stretch>
        </p:blipFill>
        <p:spPr>
          <a:xfrm>
            <a:off x="4722507" y="1703700"/>
            <a:ext cx="2746985" cy="2368091"/>
          </a:xfr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1" y="260887"/>
            <a:ext cx="10722303" cy="597917"/>
          </a:xfrm>
        </p:spPr>
        <p:txBody>
          <a:bodyPr/>
          <a:lstStyle/>
          <a:p>
            <a: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5 causas de acidentes graves </a:t>
            </a: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na cidade de São Paulo</a:t>
            </a: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lang="pt-BR" sz="4800" b="0" i="0" u="none" strike="noStrike" cap="none" dirty="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492024"/>
            <a:ext cx="4275138" cy="3560763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Avanço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Semáforo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Embriaguez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Excesso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Velocidade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tillium Web"/>
              </a:rPr>
              <a:t>Falta de </a:t>
            </a:r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Atenção</a:t>
            </a:r>
            <a:r>
              <a:rPr lang="en-US" sz="2400" dirty="0">
                <a:solidFill>
                  <a:srgbClr val="000000"/>
                </a:solidFill>
                <a:latin typeface="Titillium Web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tillium Web"/>
              </a:rPr>
              <a:t>Ultrapassagem</a:t>
            </a:r>
            <a:endParaRPr lang="en-US" sz="2400" dirty="0">
              <a:solidFill>
                <a:srgbClr val="000000"/>
              </a:solidFill>
              <a:latin typeface="Titillium Web"/>
            </a:endParaRP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ADB2E0D-A42A-43A4-9B49-5AC2561D45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605" r="20605"/>
          <a:stretch>
            <a:fillRect/>
          </a:stretch>
        </p:blipFill>
        <p:spPr>
          <a:xfrm>
            <a:off x="6862787" y="1526061"/>
            <a:ext cx="4668814" cy="4490072"/>
          </a:xfrm>
        </p:spPr>
      </p:pic>
      <p:pic>
        <p:nvPicPr>
          <p:cNvPr id="6" name="Google Shape;542;p63">
            <a:extLst>
              <a:ext uri="{FF2B5EF4-FFF2-40B4-BE49-F238E27FC236}">
                <a16:creationId xmlns:a16="http://schemas.microsoft.com/office/drawing/2014/main" id="{CA56D5C4-814B-49B4-B98A-628A22F2C6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6608" y="164882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6024179" cy="4134517"/>
          </a:xfrm>
        </p:spPr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  <a:latin typeface="Trebuchet MS" panose="020B0603020202020204" pitchFamily="34" charset="0"/>
              </a:rPr>
              <a:t>Os acidentes de trânsito, na maioria das vezes, são causados por falta de atenção dos motoristas. Entre as principais causas está a imprudência, como dirigir em alta velocidade, alcoolizado ou falando no celular. </a:t>
            </a:r>
            <a:r>
              <a:rPr lang="pt-BR" i="0" dirty="0">
                <a:solidFill>
                  <a:schemeClr val="tx1"/>
                </a:solidFill>
                <a:latin typeface="Trebuchet MS" panose="020B0603020202020204" pitchFamily="34" charset="0"/>
              </a:rPr>
              <a:t>A velocidade pode ser um fator determinante para causar um acidente e até afetar outras pessoas que não estejam no carro.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rebuchet MS" panose="020B0603020202020204" pitchFamily="34" charset="0"/>
              </a:rPr>
              <a:t>Pedestres e outros veículos que não estão envolvidos podem acabar se comprometendo pela imprudência do motorista que está em alta velocidade.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AC830E1-441F-45EC-B618-F7D99E37BA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707" r="26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13" y="649856"/>
            <a:ext cx="11445766" cy="877915"/>
          </a:xfrm>
        </p:spPr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4800" b="1" i="0" baseline="0" dirty="0">
                <a:effectLst/>
              </a:rPr>
              <a:t>Gráfico Evolutivo de Tipos de </a:t>
            </a:r>
            <a:br>
              <a:rPr lang="pt-BR" sz="4800" b="1" i="0" baseline="0" dirty="0">
                <a:effectLst/>
              </a:rPr>
            </a:br>
            <a:r>
              <a:rPr lang="pt-BR" sz="4800" b="1" i="0" baseline="0" dirty="0">
                <a:effectLst/>
              </a:rPr>
              <a:t>Acidentes </a:t>
            </a:r>
            <a:br>
              <a:rPr lang="pt-BR" sz="4800" b="1" i="0" baseline="0" dirty="0">
                <a:effectLst/>
              </a:rPr>
            </a:br>
            <a:r>
              <a:rPr lang="pt-BR" sz="4800" b="1" i="0" baseline="0" dirty="0">
                <a:effectLst/>
              </a:rPr>
              <a:t>de Trânsito em SP </a:t>
            </a:r>
            <a:endParaRPr lang="pt-BR" sz="4800" dirty="0">
              <a:effectLst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77DF86-419F-471D-9617-A2E0AF964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956076"/>
              </p:ext>
            </p:extLst>
          </p:nvPr>
        </p:nvGraphicFramePr>
        <p:xfrm>
          <a:off x="0" y="2057399"/>
          <a:ext cx="11981793" cy="412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Google Shape;542;p63">
            <a:extLst>
              <a:ext uri="{FF2B5EF4-FFF2-40B4-BE49-F238E27FC236}">
                <a16:creationId xmlns:a16="http://schemas.microsoft.com/office/drawing/2014/main" id="{654041DE-A6F9-4492-AA16-290E07B067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9219" y="120228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242391"/>
            <a:ext cx="10515600" cy="700115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Causa de </a:t>
            </a:r>
            <a:r>
              <a:rPr lang="en-US" dirty="0" err="1"/>
              <a:t>Acidentes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8E8C2A-A8BD-45E2-9295-7C18164F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62448"/>
              </p:ext>
            </p:extLst>
          </p:nvPr>
        </p:nvGraphicFramePr>
        <p:xfrm>
          <a:off x="838200" y="880975"/>
          <a:ext cx="9247788" cy="589757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1194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31194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31194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31194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75895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97258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Multas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por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Avanço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Semáforo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(22h30min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às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06h00min)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2.736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1.500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5.102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5895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Embriaguez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11.882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9.558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12.523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09041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Excesso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Velocidade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7.169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5.467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5.437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58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Falta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Atenção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883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845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95601"/>
                  </a:ext>
                </a:extLst>
              </a:tr>
              <a:tr h="676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Ultrapassagem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7.276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5.462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4.424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25919"/>
                  </a:ext>
                </a:extLst>
              </a:tr>
              <a:tr h="1189654">
                <a:tc gridSpan="4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Multas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por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Avanço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Semáforo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(22h30min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às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06h00min) *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39654"/>
                  </a:ext>
                </a:extLst>
              </a:tr>
            </a:tbl>
          </a:graphicData>
        </a:graphic>
      </p:graphicFrame>
      <p:pic>
        <p:nvPicPr>
          <p:cNvPr id="6" name="Google Shape;542;p63">
            <a:extLst>
              <a:ext uri="{FF2B5EF4-FFF2-40B4-BE49-F238E27FC236}">
                <a16:creationId xmlns:a16="http://schemas.microsoft.com/office/drawing/2014/main" id="{96E370BA-BEDF-4703-876C-DE98107967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0246" y="79455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0" y="94593"/>
            <a:ext cx="10515600" cy="1340069"/>
          </a:xfrm>
        </p:spPr>
        <p:txBody>
          <a:bodyPr/>
          <a:lstStyle/>
          <a:p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Gráfico</a:t>
            </a:r>
            <a:r>
              <a:rPr lang="en-US" dirty="0"/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Evolutivo</a:t>
            </a:r>
            <a:r>
              <a:rPr lang="en-US" dirty="0"/>
              <a:t>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Tipos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 Causa de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Acidentes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E85BB4-B162-46A6-AB9D-D8557346E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17618"/>
              </p:ext>
            </p:extLst>
          </p:nvPr>
        </p:nvGraphicFramePr>
        <p:xfrm>
          <a:off x="725213" y="1434662"/>
          <a:ext cx="10878207" cy="480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Google Shape;542;p63">
            <a:extLst>
              <a:ext uri="{FF2B5EF4-FFF2-40B4-BE49-F238E27FC236}">
                <a16:creationId xmlns:a16="http://schemas.microsoft.com/office/drawing/2014/main" id="{C6F81453-84CB-4568-AEFF-A0F6460BE0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6608" y="134949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24"/>
            <a:ext cx="10515600" cy="700115"/>
          </a:xfrm>
        </p:spPr>
        <p:txBody>
          <a:bodyPr/>
          <a:lstStyle/>
          <a:p>
            <a:r>
              <a:rPr lang="en-US" dirty="0" err="1"/>
              <a:t>Acidentes</a:t>
            </a:r>
            <a:r>
              <a:rPr lang="en-US" dirty="0"/>
              <a:t> por </a:t>
            </a:r>
            <a:r>
              <a:rPr lang="en-US" dirty="0" err="1"/>
              <a:t>Gênero</a:t>
            </a:r>
            <a:endParaRPr lang="en-US" dirty="0"/>
          </a:p>
        </p:txBody>
      </p:sp>
      <p:pic>
        <p:nvPicPr>
          <p:cNvPr id="8" name="Google Shape;542;p63">
            <a:extLst>
              <a:ext uri="{FF2B5EF4-FFF2-40B4-BE49-F238E27FC236}">
                <a16:creationId xmlns:a16="http://schemas.microsoft.com/office/drawing/2014/main" id="{7CFF628C-6CB9-4D0F-B483-7F98F8DBCF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79219" y="0"/>
            <a:ext cx="2512781" cy="12997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6E9538-DEF3-427C-BCE2-B9CBE2AAD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16413"/>
              </p:ext>
            </p:extLst>
          </p:nvPr>
        </p:nvGraphicFramePr>
        <p:xfrm>
          <a:off x="1008993" y="2057400"/>
          <a:ext cx="9900745" cy="4201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82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24"/>
            <a:ext cx="10515600" cy="70011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Custos</a:t>
            </a:r>
            <a:r>
              <a:rPr lang="en-US" dirty="0"/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Hospitalares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0AAA0-ADD6-40A7-94FB-7840832A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1" y="2224580"/>
            <a:ext cx="1477084" cy="155914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BF9874-D4AA-493B-B4CE-AE71B942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5562"/>
              </p:ext>
            </p:extLst>
          </p:nvPr>
        </p:nvGraphicFramePr>
        <p:xfrm>
          <a:off x="2047765" y="1559150"/>
          <a:ext cx="9461061" cy="27606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35049">
                  <a:extLst>
                    <a:ext uri="{9D8B030D-6E8A-4147-A177-3AD203B41FA5}">
                      <a16:colId xmlns:a16="http://schemas.microsoft.com/office/drawing/2014/main" val="344216497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03454219"/>
                    </a:ext>
                  </a:extLst>
                </a:gridCol>
                <a:gridCol w="2412124">
                  <a:extLst>
                    <a:ext uri="{9D8B030D-6E8A-4147-A177-3AD203B41FA5}">
                      <a16:colId xmlns:a16="http://schemas.microsoft.com/office/drawing/2014/main" val="3159729165"/>
                    </a:ext>
                  </a:extLst>
                </a:gridCol>
                <a:gridCol w="2427888">
                  <a:extLst>
                    <a:ext uri="{9D8B030D-6E8A-4147-A177-3AD203B41FA5}">
                      <a16:colId xmlns:a16="http://schemas.microsoft.com/office/drawing/2014/main" val="1631852999"/>
                    </a:ext>
                  </a:extLst>
                </a:gridCol>
              </a:tblGrid>
              <a:tr h="91801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Acidente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23609"/>
                  </a:ext>
                </a:extLst>
              </a:tr>
              <a:tr h="184258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Pedestre,Ciclista, Motociclista, Automóvel, ônibus e Veículos de 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R$66.956.682,58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R$57.021.907,70               R$759.109.440,73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72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342C2E-B180-40E0-90C4-BE2EE3A7DAC6}"/>
              </a:ext>
            </a:extLst>
          </p:cNvPr>
          <p:cNvSpPr txBox="1"/>
          <p:nvPr/>
        </p:nvSpPr>
        <p:spPr>
          <a:xfrm>
            <a:off x="2221186" y="5060732"/>
            <a:ext cx="84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Custo médio por Internação no SUS : R$ 3.876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Fontes: </a:t>
            </a:r>
            <a:r>
              <a:rPr lang="pt-BR" sz="1600" dirty="0">
                <a:hlinkClick r:id="rId3"/>
              </a:rPr>
              <a:t>https://portal.cfm.org.br/images/stories/pdf/acidentes%20de%20trnsito%20-%20valores%20corrigidos%20ipca.pdf</a:t>
            </a:r>
            <a:endParaRPr lang="pt-BR" sz="1600" dirty="0"/>
          </a:p>
        </p:txBody>
      </p:sp>
      <p:pic>
        <p:nvPicPr>
          <p:cNvPr id="9" name="Google Shape;542;p63">
            <a:extLst>
              <a:ext uri="{FF2B5EF4-FFF2-40B4-BE49-F238E27FC236}">
                <a16:creationId xmlns:a16="http://schemas.microsoft.com/office/drawing/2014/main" id="{8239A70D-E8C9-4A57-9512-C070492D93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6608" y="168312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80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24"/>
            <a:ext cx="10515600" cy="70011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Vias</a:t>
            </a:r>
            <a:r>
              <a:rPr lang="en-US" dirty="0"/>
              <a:t>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Com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Acidentes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BFB75-871F-46ED-B8BE-BC8D85BC1873}"/>
              </a:ext>
            </a:extLst>
          </p:cNvPr>
          <p:cNvSpPr txBox="1"/>
          <p:nvPr/>
        </p:nvSpPr>
        <p:spPr>
          <a:xfrm>
            <a:off x="2380593" y="1590996"/>
            <a:ext cx="94284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pt-BR" sz="2800" dirty="0"/>
              <a:t>Marginal Pinheiros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pt-BR" sz="2800" dirty="0"/>
              <a:t>Marginal Tietê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pt-BR" sz="2800" dirty="0"/>
              <a:t>Rodovias dos Bandeirantes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pt-BR" sz="2800" dirty="0"/>
              <a:t>Rodovia RaposoTavares</a:t>
            </a:r>
          </a:p>
          <a:p>
            <a:endParaRPr lang="pt-BR" sz="28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pt-BR" sz="2800" dirty="0"/>
              <a:t>Marginal Tietê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C6F46A-BD30-4819-93CA-10E3E877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" y="2274838"/>
            <a:ext cx="2194928" cy="1627128"/>
          </a:xfrm>
          <a:prstGeom prst="rect">
            <a:avLst/>
          </a:prstGeom>
        </p:spPr>
      </p:pic>
      <p:pic>
        <p:nvPicPr>
          <p:cNvPr id="6" name="Google Shape;542;p63">
            <a:extLst>
              <a:ext uri="{FF2B5EF4-FFF2-40B4-BE49-F238E27FC236}">
                <a16:creationId xmlns:a16="http://schemas.microsoft.com/office/drawing/2014/main" id="{FEE0B7D1-DD0A-4438-905D-AB010BF0C3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9688" y="291283"/>
            <a:ext cx="2512781" cy="129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7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1414</TotalTime>
  <Words>283</Words>
  <Application>Microsoft Office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Advent Pro Light</vt:lpstr>
      <vt:lpstr>Arial</vt:lpstr>
      <vt:lpstr>Calibri</vt:lpstr>
      <vt:lpstr>Calibri Light</vt:lpstr>
      <vt:lpstr>Corbel</vt:lpstr>
      <vt:lpstr>Titillium Web</vt:lpstr>
      <vt:lpstr>Trebuchet MS</vt:lpstr>
      <vt:lpstr>Wingdings</vt:lpstr>
      <vt:lpstr>Office Theme</vt:lpstr>
      <vt:lpstr>Atividade Prática 1 AP1</vt:lpstr>
      <vt:lpstr>5 causas de acidentes graves  na cidade de São Paulo  </vt:lpstr>
      <vt:lpstr>Introdução</vt:lpstr>
      <vt:lpstr>Gráfico Evolutivo de Tipos de  Acidentes  de Trânsito em SP </vt:lpstr>
      <vt:lpstr>Tipos de Causa de Acidentes</vt:lpstr>
      <vt:lpstr>Gráfico Evolutivo de Tipos  de Causa de Acidentes</vt:lpstr>
      <vt:lpstr>Acidentes por Gênero</vt:lpstr>
      <vt:lpstr>Custos Hospitalares</vt:lpstr>
      <vt:lpstr>Vias Com Mais Acidentes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1 AP1</dc:title>
  <dc:creator>Mircéa-Notebook</dc:creator>
  <cp:lastModifiedBy>Mircéa-Notebook</cp:lastModifiedBy>
  <cp:revision>15</cp:revision>
  <dcterms:created xsi:type="dcterms:W3CDTF">2020-11-25T05:20:06Z</dcterms:created>
  <dcterms:modified xsi:type="dcterms:W3CDTF">2020-11-26T18:17:13Z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