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4" r:id="rId5"/>
    <p:sldId id="302" r:id="rId6"/>
    <p:sldId id="332" r:id="rId7"/>
    <p:sldId id="341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43" r:id="rId16"/>
    <p:sldId id="344" r:id="rId17"/>
    <p:sldId id="345" r:id="rId18"/>
    <p:sldId id="342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CD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5033" autoAdjust="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[Book2]Sheet2!PivotTable1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Sheet2!$B$4:$B$7</c:f>
              <c:numCache>
                <c:formatCode>0%</c:formatCode>
                <c:ptCount val="3"/>
                <c:pt idx="0">
                  <c:v>0.12</c:v>
                </c:pt>
                <c:pt idx="1">
                  <c:v>0.22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5-4B2A-BDEF-DA352A3A3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2871823"/>
        <c:axId val="1872874735"/>
      </c:barChart>
      <c:catAx>
        <c:axId val="187287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72874735"/>
        <c:crosses val="autoZero"/>
        <c:auto val="1"/>
        <c:lblAlgn val="ctr"/>
        <c:lblOffset val="100"/>
        <c:noMultiLvlLbl val="0"/>
      </c:catAx>
      <c:valAx>
        <c:axId val="187287473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87287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52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33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786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20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20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98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40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027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84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80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92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03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64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11/27/2020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Celular_pope.web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justsmile.blogs.sapo.pt/as-compras-online-estragaram-me-490813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www.pexels.com/photo/atm-atm-card-card-credit-card-371066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atricinhaesperta.com.br/saude/onde-estao-os-virus" TargetMode="Externa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recantodasletras.com.br/cronicas/6591314" TargetMode="Externa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64802" y="564885"/>
            <a:ext cx="6990200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59" y="1261315"/>
            <a:ext cx="5535885" cy="1695637"/>
          </a:xfrm>
        </p:spPr>
        <p:txBody>
          <a:bodyPr/>
          <a:lstStyle/>
          <a:p>
            <a:pPr algn="ctr"/>
            <a:r>
              <a:rPr lang="pt-BR" sz="4800" b="0" i="0" u="none" strike="noStrike" cap="none" dirty="0">
                <a:latin typeface="Advent Pro Light"/>
                <a:ea typeface="Advent Pro Light"/>
                <a:cs typeface="Advent Pro Light"/>
                <a:sym typeface="Advent Pro Light"/>
              </a:rPr>
              <a:t>Atividade Prática </a:t>
            </a:r>
            <a:r>
              <a:rPr lang="pt-BR" b="0" i="0" u="none" strike="noStrike" cap="none" dirty="0">
                <a:latin typeface="Advent Pro Light"/>
                <a:ea typeface="Advent Pro Light"/>
                <a:cs typeface="Advent Pro Light"/>
                <a:sym typeface="Advent Pro Light"/>
              </a:rPr>
              <a:t>3</a:t>
            </a:r>
            <a:r>
              <a:rPr lang="pt-BR" sz="4800" b="0" i="0" u="none" strike="noStrike" cap="none" dirty="0">
                <a:latin typeface="Advent Pro Light"/>
                <a:ea typeface="Advent Pro Light"/>
                <a:cs typeface="Advent Pro Light"/>
                <a:sym typeface="Advent Pro Light"/>
              </a:rPr>
              <a:t> AP</a:t>
            </a:r>
            <a:r>
              <a:rPr lang="pt-BR" sz="4800" b="0" dirty="0">
                <a:latin typeface="Advent Pro Light"/>
                <a:ea typeface="Advent Pro Light"/>
                <a:cs typeface="Advent Pro Light"/>
                <a:sym typeface="Advent Pro Light"/>
              </a:rPr>
              <a:t>3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4794" y="2899627"/>
            <a:ext cx="5110214" cy="852290"/>
          </a:xfrm>
        </p:spPr>
        <p:txBody>
          <a:bodyPr/>
          <a:lstStyle/>
          <a:p>
            <a:pPr algn="ctr"/>
            <a:r>
              <a:rPr lang="en-US" dirty="0" err="1"/>
              <a:t>Disciplina</a:t>
            </a:r>
            <a:r>
              <a:rPr lang="en-US" dirty="0"/>
              <a:t>: </a:t>
            </a:r>
            <a:r>
              <a:rPr lang="en-US" dirty="0" err="1"/>
              <a:t>Inteligência</a:t>
            </a:r>
            <a:r>
              <a:rPr lang="en-US" dirty="0"/>
              <a:t> </a:t>
            </a:r>
            <a:r>
              <a:rPr lang="en-US" dirty="0" err="1"/>
              <a:t>Analítica</a:t>
            </a:r>
            <a:endParaRPr lang="en-US" dirty="0"/>
          </a:p>
          <a:p>
            <a:pPr algn="ctr"/>
            <a:r>
              <a:rPr lang="en-US" dirty="0"/>
              <a:t>Professor: Cloves Rocha</a:t>
            </a:r>
          </a:p>
          <a:p>
            <a:pPr algn="ctr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3868506"/>
            <a:ext cx="4141309" cy="1342290"/>
          </a:xfrm>
        </p:spPr>
        <p:txBody>
          <a:bodyPr/>
          <a:lstStyle/>
          <a:p>
            <a:r>
              <a:rPr lang="en-US" dirty="0" err="1"/>
              <a:t>Novembro</a:t>
            </a:r>
            <a:r>
              <a:rPr lang="en-US" dirty="0"/>
              <a:t> 2020</a:t>
            </a:r>
          </a:p>
          <a:p>
            <a:r>
              <a:rPr lang="en-US" dirty="0"/>
              <a:t>Grupo: </a:t>
            </a:r>
            <a:r>
              <a:rPr lang="en-US" dirty="0" err="1"/>
              <a:t>Mircéa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dirty="0">
                <a:latin typeface="Titillium Web"/>
              </a:rPr>
              <a:t>Gera novos canais de contato</a:t>
            </a: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257" y="2983111"/>
            <a:ext cx="7656321" cy="2661040"/>
          </a:xfrm>
        </p:spPr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open sans"/>
              </a:rPr>
              <a:t>Até então, não era difícil encontrar empresas que sequer possuíam um email de contato para assuntos relacionados a proteção de informações sensíveis. Com a chegada da LGPD, toda e qualquer companhia precisa fornecer um canal de comunicação para que os titulares exerçam seus direitos. Ponto final.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</p:spTree>
    <p:extLst>
      <p:ext uri="{BB962C8B-B14F-4D97-AF65-F5344CB8AC3E}">
        <p14:creationId xmlns:p14="http://schemas.microsoft.com/office/powerpoint/2010/main" val="31296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dirty="0">
                <a:latin typeface="Titillium Web"/>
                <a:sym typeface="Titillium Web"/>
              </a:rPr>
            </a:br>
            <a:r>
              <a:rPr lang="pt-BR" sz="3200" dirty="0">
                <a:latin typeface="Titillium Web"/>
              </a:rPr>
              <a:t>Titulares serão avisados caso seus dados </a:t>
            </a:r>
            <a:br>
              <a:rPr lang="pt-BR" sz="3200" dirty="0">
                <a:latin typeface="Titillium Web"/>
              </a:rPr>
            </a:br>
            <a:r>
              <a:rPr lang="pt-BR" sz="3200" dirty="0">
                <a:latin typeface="Titillium Web"/>
              </a:rPr>
              <a:t>deixem o país</a:t>
            </a:r>
            <a:br>
              <a:rPr lang="pt-BR" sz="8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257" y="3222891"/>
            <a:ext cx="7656321" cy="2661040"/>
          </a:xfrm>
        </p:spPr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open sans"/>
              </a:rPr>
              <a:t>Se algum aplicativo, serviço ou plataforma compartilhar seus dados com alguma outra entidade estrangeira, você precisa ser notificado imediatamente. Essa troca de informações com outros países é permitida, desde que seja feita de forma segura.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</p:spTree>
    <p:extLst>
      <p:ext uri="{BB962C8B-B14F-4D97-AF65-F5344CB8AC3E}">
        <p14:creationId xmlns:p14="http://schemas.microsoft.com/office/powerpoint/2010/main" val="18600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28" y="271689"/>
            <a:ext cx="9271875" cy="93308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Compras E-Commerce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dirty="0">
                <a:latin typeface="Titillium Web"/>
                <a:sym typeface="Titillium Web"/>
              </a:rPr>
            </a:br>
            <a:br>
              <a:rPr lang="pt-BR" sz="8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73061B-F808-4E1E-81C6-8A4EE6AD5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6117" y="1386729"/>
            <a:ext cx="1818181" cy="102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2FD29-A6E3-4620-B2EA-84AFD65B42E8}"/>
              </a:ext>
            </a:extLst>
          </p:cNvPr>
          <p:cNvSpPr txBox="1"/>
          <p:nvPr/>
        </p:nvSpPr>
        <p:spPr>
          <a:xfrm>
            <a:off x="2609878" y="1675421"/>
            <a:ext cx="699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74% dos brasileiros fazem Compras online;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AFF5FA-80DD-41DE-8411-3133EE797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6116" y="2877859"/>
            <a:ext cx="1818181" cy="15483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832BD2-BFF4-46F6-9819-6876FA782E56}"/>
              </a:ext>
            </a:extLst>
          </p:cNvPr>
          <p:cNvSpPr txBox="1"/>
          <p:nvPr/>
        </p:nvSpPr>
        <p:spPr>
          <a:xfrm>
            <a:off x="2524297" y="3429000"/>
            <a:ext cx="6999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80% dos brasileiros preferem compras pelo Smarthone devido a praticidade;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D80F1D-31C2-452F-BC10-3EC833E46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0398" y="4978784"/>
            <a:ext cx="1863899" cy="13786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47C86-83BD-4EE1-B2E7-750E9EEB8832}"/>
              </a:ext>
            </a:extLst>
          </p:cNvPr>
          <p:cNvSpPr txBox="1"/>
          <p:nvPr/>
        </p:nvSpPr>
        <p:spPr>
          <a:xfrm>
            <a:off x="2524297" y="5191068"/>
            <a:ext cx="6999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cada 10 compras no E-Commerce 7 sao pagas por Cartão de Crédito.</a:t>
            </a:r>
          </a:p>
        </p:txBody>
      </p:sp>
    </p:spTree>
    <p:extLst>
      <p:ext uri="{BB962C8B-B14F-4D97-AF65-F5344CB8AC3E}">
        <p14:creationId xmlns:p14="http://schemas.microsoft.com/office/powerpoint/2010/main" val="86576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dirty="0">
                <a:latin typeface="Titillium Web"/>
                <a:sym typeface="Titillium Web"/>
              </a:rPr>
            </a:br>
            <a:br>
              <a:rPr lang="pt-BR" sz="8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47C86-83BD-4EE1-B2E7-750E9EEB8832}"/>
              </a:ext>
            </a:extLst>
          </p:cNvPr>
          <p:cNvSpPr txBox="1"/>
          <p:nvPr/>
        </p:nvSpPr>
        <p:spPr>
          <a:xfrm>
            <a:off x="1861206" y="4714818"/>
            <a:ext cx="6999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Faturamento Esperado para 2020 cerca de 90 Bilhões!!!!</a:t>
            </a:r>
            <a:endParaRPr lang="pt-BR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8621B7-226B-433A-9C92-6F2E28F89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22435" y="1096416"/>
            <a:ext cx="5183572" cy="3514286"/>
          </a:xfrm>
          <a:prstGeom prst="rect">
            <a:avLst/>
          </a:prstGeom>
        </p:spPr>
      </p:pic>
      <p:sp>
        <p:nvSpPr>
          <p:cNvPr id="17" name="Title 8">
            <a:extLst>
              <a:ext uri="{FF2B5EF4-FFF2-40B4-BE49-F238E27FC236}">
                <a16:creationId xmlns:a16="http://schemas.microsoft.com/office/drawing/2014/main" id="{A76C93EB-9DB2-4761-AA0A-A6C93C73F5D8}"/>
              </a:ext>
            </a:extLst>
          </p:cNvPr>
          <p:cNvSpPr txBox="1">
            <a:spLocks/>
          </p:cNvSpPr>
          <p:nvPr/>
        </p:nvSpPr>
        <p:spPr>
          <a:xfrm>
            <a:off x="905333" y="271689"/>
            <a:ext cx="9271875" cy="933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3200" b="0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Compras E-Commerce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dirty="0">
                <a:latin typeface="Titillium Web"/>
                <a:sym typeface="Titillium Web"/>
              </a:rPr>
            </a:br>
            <a:br>
              <a:rPr lang="pt-BR" sz="800" dirty="0">
                <a:solidFill>
                  <a:srgbClr val="222222"/>
                </a:solidFill>
                <a:latin typeface="open sans"/>
              </a:rPr>
            </a:br>
            <a:br>
              <a:rPr lang="pt-BR" sz="1100" dirty="0">
                <a:solidFill>
                  <a:srgbClr val="222222"/>
                </a:solidFill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dirty="0">
                <a:solidFill>
                  <a:srgbClr val="222222"/>
                </a:solidFill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b="0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dirty="0">
                <a:latin typeface="Titillium Web"/>
                <a:sym typeface="Titillium Web"/>
              </a:rPr>
            </a:br>
            <a:br>
              <a:rPr lang="pt-BR" sz="8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47C86-83BD-4EE1-B2E7-750E9EEB8832}"/>
              </a:ext>
            </a:extLst>
          </p:cNvPr>
          <p:cNvSpPr txBox="1"/>
          <p:nvPr/>
        </p:nvSpPr>
        <p:spPr>
          <a:xfrm>
            <a:off x="536027" y="4958375"/>
            <a:ext cx="908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dirty="0">
                <a:solidFill>
                  <a:srgbClr val="000000"/>
                </a:solidFill>
                <a:latin typeface="Titillium Web"/>
              </a:rPr>
              <a:t>84% das empresas não estão prontas para proteger </a:t>
            </a:r>
            <a:r>
              <a:rPr lang="pt-BR" sz="3600">
                <a:solidFill>
                  <a:srgbClr val="000000"/>
                </a:solidFill>
                <a:latin typeface="Titillium Web"/>
              </a:rPr>
              <a:t>dados pessoais.</a:t>
            </a:r>
            <a:endParaRPr lang="pt-BR" sz="3600" dirty="0">
              <a:solidFill>
                <a:srgbClr val="000000"/>
              </a:solidFill>
              <a:latin typeface="Titillium Web"/>
            </a:endParaRP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A76C93EB-9DB2-4761-AA0A-A6C93C73F5D8}"/>
              </a:ext>
            </a:extLst>
          </p:cNvPr>
          <p:cNvSpPr txBox="1">
            <a:spLocks/>
          </p:cNvSpPr>
          <p:nvPr/>
        </p:nvSpPr>
        <p:spPr>
          <a:xfrm>
            <a:off x="905333" y="271689"/>
            <a:ext cx="9271875" cy="933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3200" b="0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LGPD no E-Commerce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dirty="0">
                <a:latin typeface="Titillium Web"/>
                <a:sym typeface="Titillium Web"/>
              </a:rPr>
            </a:br>
            <a:br>
              <a:rPr lang="pt-BR" sz="800" dirty="0">
                <a:solidFill>
                  <a:srgbClr val="222222"/>
                </a:solidFill>
                <a:latin typeface="open sans"/>
              </a:rPr>
            </a:br>
            <a:br>
              <a:rPr lang="pt-BR" sz="1100" dirty="0">
                <a:solidFill>
                  <a:srgbClr val="222222"/>
                </a:solidFill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dirty="0">
                <a:solidFill>
                  <a:srgbClr val="222222"/>
                </a:solidFill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b="0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F6A76-6404-49D0-85D8-5C738CEF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26648" y="1086281"/>
            <a:ext cx="5028239" cy="3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9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Indicadores de Vendas E-Commerce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8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82FD6CE-BB65-451F-9323-0BD0EAED1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575919"/>
              </p:ext>
            </p:extLst>
          </p:nvPr>
        </p:nvGraphicFramePr>
        <p:xfrm>
          <a:off x="706117" y="1762819"/>
          <a:ext cx="9478230" cy="4138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F10A24-E40B-4BBD-B17C-E4ED90D2F49B}"/>
              </a:ext>
            </a:extLst>
          </p:cNvPr>
          <p:cNvSpPr txBox="1"/>
          <p:nvPr/>
        </p:nvSpPr>
        <p:spPr>
          <a:xfrm>
            <a:off x="5361151" y="6117021"/>
            <a:ext cx="482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</a:t>
            </a:r>
            <a:r>
              <a:rPr lang="pt-BR" dirty="0">
                <a:solidFill>
                  <a:srgbClr val="FF0000"/>
                </a:solidFill>
              </a:rPr>
              <a:t>Aumento de 40% em Março após o COVID-19</a:t>
            </a:r>
          </a:p>
        </p:txBody>
      </p:sp>
    </p:spTree>
    <p:extLst>
      <p:ext uri="{BB962C8B-B14F-4D97-AF65-F5344CB8AC3E}">
        <p14:creationId xmlns:p14="http://schemas.microsoft.com/office/powerpoint/2010/main" val="224336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6151" y="4071791"/>
            <a:ext cx="2139696" cy="344312"/>
          </a:xfrm>
        </p:spPr>
        <p:txBody>
          <a:bodyPr/>
          <a:lstStyle/>
          <a:p>
            <a:r>
              <a:rPr lang="en-US" dirty="0" err="1"/>
              <a:t>Mircéa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6151" y="4416103"/>
            <a:ext cx="2139696" cy="344312"/>
          </a:xfrm>
        </p:spPr>
        <p:txBody>
          <a:bodyPr/>
          <a:lstStyle/>
          <a:p>
            <a:r>
              <a:rPr lang="en-US" dirty="0"/>
              <a:t>Sales Manager</a:t>
            </a: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579B5FF0-C81F-4682-BD83-93B49A8CB66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46" b="146"/>
          <a:stretch>
            <a:fillRect/>
          </a:stretch>
        </p:blipFill>
        <p:spPr>
          <a:xfrm>
            <a:off x="4722507" y="1703700"/>
            <a:ext cx="2746985" cy="2368091"/>
          </a:xfr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24234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8" y="2163208"/>
            <a:ext cx="6465616" cy="41114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Lei Geral de Proteção de Dados Pessoais, Lei nº 13.709/2018, é a legislação brasileira que regula as atividades de tratamento de dados pessoais e que também altera os artigos 7º e 16 do Marco Civil da Internet.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Mudanças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Comportamentais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7316571" y="1396750"/>
            <a:ext cx="4698268" cy="4518398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24234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8" y="1579884"/>
            <a:ext cx="7143533" cy="4221826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Relações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Comerciais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e de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Consumo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;</a:t>
            </a:r>
          </a:p>
          <a:p>
            <a:pPr algn="l"/>
            <a:r>
              <a:rPr lang="pt-BR" sz="2400" dirty="0">
                <a:solidFill>
                  <a:srgbClr val="000000"/>
                </a:solidFill>
                <a:latin typeface="Titillium Web"/>
              </a:rPr>
              <a:t>Sujeição a multas e penalidades;</a:t>
            </a:r>
          </a:p>
          <a:p>
            <a:r>
              <a:rPr lang="pt-BR" sz="2400" dirty="0">
                <a:solidFill>
                  <a:srgbClr val="000000"/>
                </a:solidFill>
                <a:latin typeface="Titillium Web"/>
              </a:rPr>
              <a:t>Restrição dos requisitos para o tratamento de dados;</a:t>
            </a:r>
          </a:p>
          <a:p>
            <a:pPr fontAlgn="base"/>
            <a:r>
              <a:rPr lang="pt-BR" sz="2400" dirty="0">
                <a:solidFill>
                  <a:srgbClr val="000000"/>
                </a:solidFill>
                <a:latin typeface="Titillium Web"/>
              </a:rPr>
              <a:t>Cria a obrigação de relatórios de proteção de dados;</a:t>
            </a:r>
          </a:p>
          <a:p>
            <a:pPr fontAlgn="base"/>
            <a:r>
              <a:rPr lang="pt-BR" sz="2400" dirty="0">
                <a:solidFill>
                  <a:srgbClr val="000000"/>
                </a:solidFill>
                <a:latin typeface="Titillium Web"/>
              </a:rPr>
              <a:t>Cria a obrigação de resposta ágil às solicitações dos titulares;</a:t>
            </a:r>
          </a:p>
          <a:p>
            <a:pPr fontAlgn="base"/>
            <a:endParaRPr lang="pt-BR" sz="2400" dirty="0">
              <a:solidFill>
                <a:srgbClr val="000000"/>
              </a:solidFill>
              <a:latin typeface="Titillium Web"/>
            </a:endParaRPr>
          </a:p>
          <a:p>
            <a:pPr fontAlgn="base"/>
            <a:endParaRPr lang="pt-BR" sz="2400" dirty="0">
              <a:solidFill>
                <a:srgbClr val="000000"/>
              </a:solidFill>
              <a:latin typeface="Titillium Web"/>
            </a:endParaRPr>
          </a:p>
          <a:p>
            <a:pPr algn="l" fontAlgn="base"/>
            <a:endParaRPr lang="pt-BR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Mudanças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Comportamentais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261131" y="2305148"/>
            <a:ext cx="3753708" cy="3610000"/>
          </a:xfrm>
        </p:spPr>
      </p:pic>
    </p:spTree>
    <p:extLst>
      <p:ext uri="{BB962C8B-B14F-4D97-AF65-F5344CB8AC3E}">
        <p14:creationId xmlns:p14="http://schemas.microsoft.com/office/powerpoint/2010/main" val="1836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24234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8" y="1863664"/>
            <a:ext cx="7143533" cy="4221826"/>
          </a:xfrm>
        </p:spPr>
        <p:txBody>
          <a:bodyPr/>
          <a:lstStyle/>
          <a:p>
            <a:pPr fontAlgn="base"/>
            <a:r>
              <a:rPr lang="pt-BR" sz="2400" dirty="0">
                <a:solidFill>
                  <a:srgbClr val="000000"/>
                </a:solidFill>
                <a:latin typeface="Titillium Web"/>
              </a:rPr>
              <a:t>Gera novos canais de contato;</a:t>
            </a:r>
          </a:p>
          <a:p>
            <a:pPr fontAlgn="base"/>
            <a:r>
              <a:rPr lang="pt-BR" sz="2400" dirty="0">
                <a:solidFill>
                  <a:srgbClr val="000000"/>
                </a:solidFill>
                <a:latin typeface="Titillium Web"/>
              </a:rPr>
              <a:t>Titulares serão avisados caso seus dados deixem o país.</a:t>
            </a:r>
          </a:p>
          <a:p>
            <a:pPr marL="0" indent="0" fontAlgn="base">
              <a:buNone/>
            </a:pPr>
            <a:endParaRPr lang="pt-BR" sz="2400" dirty="0">
              <a:solidFill>
                <a:srgbClr val="000000"/>
              </a:solidFill>
              <a:latin typeface="Titillium Web"/>
            </a:endParaRPr>
          </a:p>
          <a:p>
            <a:pPr fontAlgn="base"/>
            <a:endParaRPr lang="pt-BR" sz="2400" dirty="0">
              <a:solidFill>
                <a:srgbClr val="000000"/>
              </a:solidFill>
              <a:latin typeface="Titillium Web"/>
            </a:endParaRPr>
          </a:p>
          <a:p>
            <a:pPr fontAlgn="base"/>
            <a:endParaRPr lang="pt-BR" sz="2400" dirty="0">
              <a:solidFill>
                <a:srgbClr val="000000"/>
              </a:solidFill>
              <a:latin typeface="Titillium Web"/>
            </a:endParaRPr>
          </a:p>
          <a:p>
            <a:pPr algn="l" fontAlgn="base"/>
            <a:endParaRPr lang="pt-BR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Mudanças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Comportamentais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261131" y="2305148"/>
            <a:ext cx="3753708" cy="3610000"/>
          </a:xfrm>
        </p:spPr>
      </p:pic>
    </p:spTree>
    <p:extLst>
      <p:ext uri="{BB962C8B-B14F-4D97-AF65-F5344CB8AC3E}">
        <p14:creationId xmlns:p14="http://schemas.microsoft.com/office/powerpoint/2010/main" val="339793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  <a:t>Relações Comerciais</a:t>
            </a: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256" y="2620408"/>
            <a:ext cx="7656321" cy="4111468"/>
          </a:xfrm>
        </p:spPr>
        <p:txBody>
          <a:bodyPr/>
          <a:lstStyle/>
          <a:p>
            <a:r>
              <a:rPr lang="pt-BR" sz="2000" b="0" i="0" dirty="0">
                <a:solidFill>
                  <a:srgbClr val="222222"/>
                </a:solidFill>
                <a:effectLst/>
                <a:latin typeface="open sans"/>
              </a:rPr>
              <a:t>A LGPD terá grande impacto nas relações comerciais e de consumo, principalmente diante da tendência de tratamento de dados pessoais de consumidores com a finalidade de traçar seu perfil. Para empresas com bases de dados já consolidadas, poderá haver necessidade de se buscar o reconsentimento. Em caso negativo, é possível que seu uso seja questionado,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Mudanças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Comportamentais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</p:spTree>
    <p:extLst>
      <p:ext uri="{BB962C8B-B14F-4D97-AF65-F5344CB8AC3E}">
        <p14:creationId xmlns:p14="http://schemas.microsoft.com/office/powerpoint/2010/main" val="5535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dirty="0">
                <a:latin typeface="Titillium Web"/>
              </a:rPr>
              <a:t>Sujeição a multas e penalidades</a:t>
            </a:r>
            <a:br>
              <a:rPr lang="pt-BR" sz="1100" b="0" i="0" dirty="0">
                <a:solidFill>
                  <a:srgbClr val="677294"/>
                </a:solidFill>
                <a:effectLst/>
                <a:latin typeface="Poppi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256" y="2620408"/>
            <a:ext cx="7656321" cy="4111468"/>
          </a:xfrm>
        </p:spPr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A LDPG prevê duras sanções para casos de infração, como: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Advertência com prazo para medidas corretivas;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Multas, que podem chegar a R$ 50 milhões;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Publicização da infração.</a:t>
            </a: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Mudanças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Comportamentais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</p:spTree>
    <p:extLst>
      <p:ext uri="{BB962C8B-B14F-4D97-AF65-F5344CB8AC3E}">
        <p14:creationId xmlns:p14="http://schemas.microsoft.com/office/powerpoint/2010/main" val="424262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dirty="0">
                <a:latin typeface="Titillium Web"/>
              </a:rPr>
              <a:t>Restrição dos requisitos para o tratamento de dados</a:t>
            </a: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8" y="2380592"/>
            <a:ext cx="7656321" cy="411146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Antes, as empresas coletavam dados e depois analisavam como usá-los. Agora precisam atender aos requisitos estabelecidos no artigo 7º. Alguns casos permitidos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Mediante explícito consentimento do titular;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A pedido do titular dos dados, para a execução de contrato ou de procedimentos contratuais;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itillium Web"/>
              </a:rPr>
              <a:t>Para o exercício de direitos em processo judicial, administrativo ou arbitral.</a:t>
            </a:r>
          </a:p>
          <a:p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Mudanças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Comportamentais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</p:spTree>
    <p:extLst>
      <p:ext uri="{BB962C8B-B14F-4D97-AF65-F5344CB8AC3E}">
        <p14:creationId xmlns:p14="http://schemas.microsoft.com/office/powerpoint/2010/main" val="221411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dirty="0">
                <a:latin typeface="Titillium Web"/>
              </a:rPr>
              <a:t>Cria a obrigação de relatórios de proteção de dados</a:t>
            </a: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256" y="2620408"/>
            <a:ext cx="7656321" cy="4111468"/>
          </a:xfrm>
        </p:spPr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open sans"/>
              </a:rPr>
              <a:t>Não basta mais dizer que “somos seguros” — a LGPD exige que todas as medidas, estratégias e processos adotados para garantir a proteção dos dados dos titulares seja devidamente documentado pelas empresas. Esses relatórios também servem como um termo de responsabilidade no caso de um incidente cibernético.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Mudanças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Comportamentais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</p:spTree>
    <p:extLst>
      <p:ext uri="{BB962C8B-B14F-4D97-AF65-F5344CB8AC3E}">
        <p14:creationId xmlns:p14="http://schemas.microsoft.com/office/powerpoint/2010/main" val="4063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689"/>
            <a:ext cx="10722303" cy="1491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Principais </a:t>
            </a: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impactos do 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  <a:t>LGPD (Lei Geral de Proteção de Dados)</a:t>
            </a: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3200" b="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3200" dirty="0">
                <a:latin typeface="Titillium Web"/>
              </a:rPr>
              <a:t>Cria a obrigação de resposta ágil às solicitações dos titulares</a:t>
            </a:r>
            <a:br>
              <a:rPr lang="pt-BR" sz="3200" dirty="0">
                <a:latin typeface="Titillium Web"/>
              </a:rPr>
            </a:br>
            <a:br>
              <a:rPr lang="pt-BR" sz="1100" b="1" i="0" dirty="0">
                <a:solidFill>
                  <a:srgbClr val="222222"/>
                </a:solidFill>
                <a:effectLst/>
                <a:latin typeface="open sans"/>
              </a:rPr>
            </a:br>
            <a:br>
              <a:rPr lang="pt-BR" sz="3200" dirty="0">
                <a:solidFill>
                  <a:srgbClr val="000000"/>
                </a:solidFill>
                <a:latin typeface="Titillium Web"/>
              </a:rPr>
            </a:br>
            <a:br>
              <a:rPr lang="pt-BR" sz="3200" dirty="0"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257" y="3222891"/>
            <a:ext cx="7656321" cy="2661040"/>
          </a:xfrm>
        </p:spPr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open sans"/>
              </a:rPr>
              <a:t>Algum titular solicitou a retificação ou exclusão de seus dados? Ele deve ser respondido em até 15 dias úteis. Novamente, é por conta da necessidade desse atendimento ágil que um DPO se tornou essencial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tillium Web"/>
              </a:rPr>
              <a:t>.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 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tillium Web"/>
              </a:rPr>
              <a:t>	  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9B064-4FA1-4E85-9C33-55251CE27712}"/>
              </a:ext>
            </a:extLst>
          </p:cNvPr>
          <p:cNvSpPr txBox="1"/>
          <p:nvPr/>
        </p:nvSpPr>
        <p:spPr>
          <a:xfrm>
            <a:off x="660398" y="28535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0152E-7C77-4B1B-835D-9F5AB76545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91" r="8391"/>
          <a:stretch>
            <a:fillRect/>
          </a:stretch>
        </p:blipFill>
        <p:spPr>
          <a:xfrm>
            <a:off x="8339578" y="2380592"/>
            <a:ext cx="3675260" cy="3534555"/>
          </a:xfrm>
        </p:spPr>
      </p:pic>
    </p:spTree>
    <p:extLst>
      <p:ext uri="{BB962C8B-B14F-4D97-AF65-F5344CB8AC3E}">
        <p14:creationId xmlns:p14="http://schemas.microsoft.com/office/powerpoint/2010/main" val="249597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4025</TotalTime>
  <Words>917</Words>
  <Application>Microsoft Office PowerPoint</Application>
  <PresentationFormat>Widescreen</PresentationFormat>
  <Paragraphs>138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Advent Pro Light</vt:lpstr>
      <vt:lpstr>Arial</vt:lpstr>
      <vt:lpstr>Calibri</vt:lpstr>
      <vt:lpstr>Calibri Light</vt:lpstr>
      <vt:lpstr>Corbel</vt:lpstr>
      <vt:lpstr>open sans</vt:lpstr>
      <vt:lpstr>Poppins</vt:lpstr>
      <vt:lpstr>Titillium Web</vt:lpstr>
      <vt:lpstr>Wingdings</vt:lpstr>
      <vt:lpstr>Office Theme</vt:lpstr>
      <vt:lpstr>Atividade Prática 3 AP3</vt:lpstr>
      <vt:lpstr> LGPD (Lei Geral de Proteção de Dados) </vt:lpstr>
      <vt:lpstr>Principais impactos do  LGPD (Lei Geral de Proteção de Dados) </vt:lpstr>
      <vt:lpstr>Principais impactos do  LGPD (Lei Geral de Proteção de Dados) </vt:lpstr>
      <vt:lpstr>Principais impactos do  LGPD (Lei Geral de Proteção de Dados)  Relações Comerciais  </vt:lpstr>
      <vt:lpstr>Principais impactos do  LGPD (Lei Geral de Proteção de Dados)  Sujeição a multas e penalidades    </vt:lpstr>
      <vt:lpstr>Principais impactos do  LGPD (Lei Geral de Proteção de Dados)  Restrição dos requisitos para o tratamento de dados     </vt:lpstr>
      <vt:lpstr>Principais impactos do  LGPD (Lei Geral de Proteção de Dados)  Cria a obrigação de relatórios de proteção de dados     </vt:lpstr>
      <vt:lpstr>Principais impactos do  LGPD (Lei Geral de Proteção de Dados)  Cria a obrigação de resposta ágil às solicitações dos titulares     </vt:lpstr>
      <vt:lpstr>Principais impactos do  LGPD (Lei Geral de Proteção de Dados)  Gera novos canais de contato      </vt:lpstr>
      <vt:lpstr>Principais impactos do  LGPD (Lei Geral de Proteção de Dados)  Titulares serão avisados caso seus dados  deixem o país       </vt:lpstr>
      <vt:lpstr>Compras E-Commerce         </vt:lpstr>
      <vt:lpstr>         </vt:lpstr>
      <vt:lpstr>         </vt:lpstr>
      <vt:lpstr>Indicadores de Vendas E-Commerce         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1 AP1</dc:title>
  <dc:creator>Mircéa-Notebook</dc:creator>
  <cp:lastModifiedBy>Mircéa-Notebook</cp:lastModifiedBy>
  <cp:revision>27</cp:revision>
  <dcterms:created xsi:type="dcterms:W3CDTF">2020-11-25T05:20:06Z</dcterms:created>
  <dcterms:modified xsi:type="dcterms:W3CDTF">2020-11-27T22:42:28Z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