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0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3" d="100"/>
          <a:sy n="113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03" y="4034926"/>
            <a:ext cx="3796340" cy="78263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Impactos da Escala 6x1 na População Brasileira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1D5C126-3405-4D6E-8208-09738B1C4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513" y="4817564"/>
            <a:ext cx="6361977" cy="1276365"/>
          </a:xfrm>
        </p:spPr>
        <p:txBody>
          <a:bodyPr/>
          <a:lstStyle/>
          <a:p>
            <a:r>
              <a:rPr lang="pt-BR" dirty="0"/>
              <a:t>Unidade Curricular: PLN</a:t>
            </a:r>
          </a:p>
          <a:p>
            <a:r>
              <a:rPr lang="pt-BR" dirty="0" err="1"/>
              <a:t>Profº</a:t>
            </a:r>
            <a:r>
              <a:rPr lang="pt-BR" dirty="0"/>
              <a:t> </a:t>
            </a:r>
            <a:r>
              <a:rPr lang="pt-BR" dirty="0" err="1"/>
              <a:t>Cloves</a:t>
            </a:r>
            <a:r>
              <a:rPr lang="pt-BR" dirty="0"/>
              <a:t> Rocha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31B459E7-F0F1-4F12-BA90-B0D691DB3722}"/>
              </a:ext>
            </a:extLst>
          </p:cNvPr>
          <p:cNvSpPr txBox="1">
            <a:spLocks/>
          </p:cNvSpPr>
          <p:nvPr/>
        </p:nvSpPr>
        <p:spPr>
          <a:xfrm>
            <a:off x="750023" y="5949573"/>
            <a:ext cx="6361977" cy="56600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pt-BR" sz="1400" b="1" i="0" kern="1200" dirty="0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Equipe: </a:t>
            </a:r>
            <a:br>
              <a:rPr lang="pt-BR" sz="1200" b="0" i="0" kern="1200" dirty="0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pt-BR" sz="1200" b="0" i="0" kern="1200" dirty="0" err="1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Adryelle</a:t>
            </a:r>
            <a:r>
              <a:rPr lang="pt-BR" sz="1200" b="0" i="0" kern="1200" dirty="0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Pryscilla</a:t>
            </a:r>
            <a:r>
              <a:rPr lang="pt-BR" sz="1200" b="0" i="0" kern="1200" dirty="0">
                <a:solidFill>
                  <a:srgbClr val="8C8C8C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pt-BR" sz="1200" dirty="0" err="1">
                <a:solidFill>
                  <a:srgbClr val="8C8C8C"/>
                </a:solidFill>
                <a:latin typeface="Calibri" panose="020F0502020204030204" pitchFamily="34" charset="0"/>
              </a:rPr>
              <a:t>Ednys</a:t>
            </a:r>
            <a:r>
              <a:rPr lang="pt-BR" sz="1200" dirty="0">
                <a:solidFill>
                  <a:srgbClr val="8C8C8C"/>
                </a:solidFill>
                <a:latin typeface="Calibri" panose="020F0502020204030204" pitchFamily="34" charset="0"/>
              </a:rPr>
              <a:t> Dias, </a:t>
            </a:r>
            <a:r>
              <a:rPr lang="pt-BR" sz="1200" dirty="0">
                <a:solidFill>
                  <a:srgbClr val="8C8C8C"/>
                </a:solidFill>
                <a:effectLst/>
                <a:latin typeface="Calibri" panose="020F0502020204030204" pitchFamily="34" charset="0"/>
              </a:rPr>
              <a:t>Janis Jo</a:t>
            </a:r>
            <a:r>
              <a:rPr lang="pt-BR" sz="1200" dirty="0">
                <a:solidFill>
                  <a:srgbClr val="8C8C8C"/>
                </a:solidFill>
                <a:latin typeface="Calibri" panose="020F0502020204030204" pitchFamily="34" charset="0"/>
              </a:rPr>
              <a:t>plin, Max Cézar, </a:t>
            </a:r>
            <a:r>
              <a:rPr lang="pt-BR" sz="1200" dirty="0">
                <a:solidFill>
                  <a:srgbClr val="8C8C8C"/>
                </a:solidFill>
                <a:effectLst/>
                <a:latin typeface="Calibri" panose="020F0502020204030204" pitchFamily="34" charset="0"/>
              </a:rPr>
              <a:t>Patrícia Cavalcanti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AB7FE6-4203-4D1D-B893-A42A4ED2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5" y="1768764"/>
            <a:ext cx="3978564" cy="39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Impactos da Escala 6x1 na População Brasileira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448732" y="3256357"/>
            <a:ext cx="636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Uma análise de sentimentos com Processamento de Linguagem Natural sobre a PEC 8/25.</a:t>
            </a:r>
          </a:p>
          <a:p>
            <a:pPr algn="ctr"/>
            <a:r>
              <a:rPr lang="pt-BR" sz="2400" dirty="0"/>
              <a:t>Explorando opiniões sociais em vídeos do YouTube.</a:t>
            </a:r>
          </a:p>
        </p:txBody>
      </p:sp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nado repete renovação alta, mas com políticos experientes — Senado  Notícias">
            <a:extLst>
              <a:ext uri="{FF2B5EF4-FFF2-40B4-BE49-F238E27FC236}">
                <a16:creationId xmlns:a16="http://schemas.microsoft.com/office/drawing/2014/main" id="{B2F5EFA8-7507-4E41-8973-0269B6E2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2150533"/>
            <a:ext cx="4675385" cy="30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27CBE9-C77D-4C90-9F03-DD874599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0BD2AEA-5B67-408D-8B91-B7A5EF89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Contextualização da PEC 8/25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144FB7-153D-4929-83D7-5F3C013CD428}"/>
              </a:ext>
            </a:extLst>
          </p:cNvPr>
          <p:cNvSpPr txBox="1"/>
          <p:nvPr/>
        </p:nvSpPr>
        <p:spPr>
          <a:xfrm>
            <a:off x="905933" y="2551837"/>
            <a:ext cx="5977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 </a:t>
            </a:r>
            <a:r>
              <a:rPr lang="pt-BR" b="1" dirty="0"/>
              <a:t>PEC 8/25</a:t>
            </a:r>
            <a:r>
              <a:rPr lang="pt-BR" dirty="0"/>
              <a:t> propõe alterações na jornada de trabalho, ampliando a adoção da </a:t>
            </a:r>
            <a:r>
              <a:rPr lang="pt-BR" b="1" dirty="0"/>
              <a:t>escala 6x1;</a:t>
            </a:r>
          </a:p>
          <a:p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/>
              <a:t>A proposta gerou grande repercussão em plataformas como </a:t>
            </a:r>
            <a:r>
              <a:rPr lang="pt-BR" b="1" dirty="0"/>
              <a:t>YouTube</a:t>
            </a:r>
            <a:r>
              <a:rPr lang="pt-BR" dirty="0"/>
              <a:t> e redes sociais, especialmente nos comentários de vídeos informativos.</a:t>
            </a:r>
          </a:p>
        </p:txBody>
      </p:sp>
    </p:spTree>
    <p:extLst>
      <p:ext uri="{BB962C8B-B14F-4D97-AF65-F5344CB8AC3E}">
        <p14:creationId xmlns:p14="http://schemas.microsoft.com/office/powerpoint/2010/main" val="7526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E7110B7-F0DB-49B0-B2E2-5FEA29D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6F6211-B0A8-4B06-B4B1-CCDE2B1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Problemas Potenciais da Escala 6x1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29CACE-76B9-4476-9C12-D40A7F4E216C}"/>
              </a:ext>
            </a:extLst>
          </p:cNvPr>
          <p:cNvSpPr txBox="1"/>
          <p:nvPr/>
        </p:nvSpPr>
        <p:spPr>
          <a:xfrm>
            <a:off x="1295399" y="2753799"/>
            <a:ext cx="4639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Aumento do cansaço físico e mental.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Menos tempo para lazer e convívio familiar.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Maior incidência de doenças ocupacionais.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Prejuízo à produtividade sustentável.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BC2B59-D2E7-40F1-9B3D-56EE8F97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34" y="2003667"/>
            <a:ext cx="3725334" cy="35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3CFCAD-C143-4F6A-8808-E4D1ACED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D889BC-25AF-47A8-8B73-12A6D0CB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Abordagem com Processamento de Linguagem Natural</a:t>
            </a:r>
            <a:endParaRPr lang="pt-BR" dirty="0"/>
          </a:p>
        </p:txBody>
      </p:sp>
      <p:pic>
        <p:nvPicPr>
          <p:cNvPr id="4098" name="Picture 2" descr="Codigo Computador Imagens – Download Grátis no Freepik">
            <a:extLst>
              <a:ext uri="{FF2B5EF4-FFF2-40B4-BE49-F238E27FC236}">
                <a16:creationId xmlns:a16="http://schemas.microsoft.com/office/drawing/2014/main" id="{C51E3499-BC0A-4316-A683-A76A9E58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723" y="1972119"/>
            <a:ext cx="3977990" cy="3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9037194-FE99-4197-B066-81C4088F8D2E}"/>
              </a:ext>
            </a:extLst>
          </p:cNvPr>
          <p:cNvSpPr/>
          <p:nvPr/>
        </p:nvSpPr>
        <p:spPr>
          <a:xfrm>
            <a:off x="417452" y="2556320"/>
            <a:ext cx="3578971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Bibliotecas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NLTK - Pré-processamento (</a:t>
            </a:r>
            <a:r>
              <a:rPr lang="pt-BR" dirty="0" err="1">
                <a:solidFill>
                  <a:schemeClr val="bg1"/>
                </a:solidFill>
              </a:rPr>
              <a:t>stopwords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tokenização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TEXTBLOB - para sentimento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A9F8B1-8B07-425F-AF10-87A33AA7C566}"/>
              </a:ext>
            </a:extLst>
          </p:cNvPr>
          <p:cNvSpPr/>
          <p:nvPr/>
        </p:nvSpPr>
        <p:spPr>
          <a:xfrm>
            <a:off x="4013278" y="2556320"/>
            <a:ext cx="3578971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Visualizações Gráficas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WORDCLOUD e MATPLOTLIB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7DADE1-3CE5-452C-84BD-ADEF9ED05BEC}"/>
              </a:ext>
            </a:extLst>
          </p:cNvPr>
          <p:cNvSpPr/>
          <p:nvPr/>
        </p:nvSpPr>
        <p:spPr>
          <a:xfrm>
            <a:off x="417451" y="4175655"/>
            <a:ext cx="7174797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Limitações observadas nessas bibliotecas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solidFill>
                  <a:schemeClr val="bg1"/>
                </a:solidFill>
              </a:rPr>
              <a:t>Emojis</a:t>
            </a:r>
            <a:r>
              <a:rPr lang="pt-BR" dirty="0">
                <a:solidFill>
                  <a:schemeClr val="bg1"/>
                </a:solidFill>
              </a:rPr>
              <a:t> e ironias em comentários do YouTube resultaram em muitas </a:t>
            </a:r>
            <a:r>
              <a:rPr lang="pt-BR" b="1" dirty="0">
                <a:solidFill>
                  <a:schemeClr val="bg1"/>
                </a:solidFill>
              </a:rPr>
              <a:t>classificações Neutras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F68BA2-1697-4644-9ED8-3400357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6651DCD-A510-4F27-B131-327C6661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Resultados apresentados</a:t>
            </a: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D0B361-22B3-4E70-A8A1-EB137B22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8557"/>
            <a:ext cx="5172589" cy="38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80C47F2-DFD5-4A13-8ECB-659EE9DE7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r="7528" b="3374"/>
          <a:stretch/>
        </p:blipFill>
        <p:spPr bwMode="auto">
          <a:xfrm>
            <a:off x="5596468" y="2072419"/>
            <a:ext cx="5308600" cy="31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F44ACD-8977-4F17-9C74-BCD27BB0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E3C366-9564-4E73-8E8E-3FAB709B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Próximos Passos: Integração do VADER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1FDE46-DD20-4CEB-879D-A42850174B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748351"/>
            <a:ext cx="5382561" cy="4175669"/>
          </a:xfrm>
          <a:prstGeom prst="rect">
            <a:avLst/>
          </a:prstGeom>
        </p:spPr>
      </p:pic>
      <p:pic>
        <p:nvPicPr>
          <p:cNvPr id="6146" name="Picture 2" descr="Veja segredos escondidos na armadura clássica de Darth Vader">
            <a:extLst>
              <a:ext uri="{FF2B5EF4-FFF2-40B4-BE49-F238E27FC236}">
                <a16:creationId xmlns:a16="http://schemas.microsoft.com/office/drawing/2014/main" id="{66159402-43F6-4E3D-B0BA-0CE54D0F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6" y="2009899"/>
            <a:ext cx="4727575" cy="365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EDCB6E-A143-4BA8-BC0C-11B279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FF2999-1E38-4522-B3C2-25DAD16E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Conclusões e Expectativas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5BADDA9-3464-433E-B9B0-14F983CB82E8}"/>
              </a:ext>
            </a:extLst>
          </p:cNvPr>
          <p:cNvSpPr/>
          <p:nvPr/>
        </p:nvSpPr>
        <p:spPr>
          <a:xfrm>
            <a:off x="1168400" y="2146300"/>
            <a:ext cx="3886200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Expectativas: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Mais fiel após aprimoramento com VADER;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A79B03-5E0C-44EB-A1B4-A6912F173BB9}"/>
              </a:ext>
            </a:extLst>
          </p:cNvPr>
          <p:cNvSpPr/>
          <p:nvPr/>
        </p:nvSpPr>
        <p:spPr>
          <a:xfrm>
            <a:off x="5816251" y="2146300"/>
            <a:ext cx="4072467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Próximas Análises: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Monitorar efeitos após implementação da PEC;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9F45428-51BE-47AC-85E8-03774CC43682}"/>
              </a:ext>
            </a:extLst>
          </p:cNvPr>
          <p:cNvSpPr/>
          <p:nvPr/>
        </p:nvSpPr>
        <p:spPr>
          <a:xfrm>
            <a:off x="3191933" y="3962402"/>
            <a:ext cx="4072467" cy="1278466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Impactos Sociais: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Preocupações com saúde e bem-estar</a:t>
            </a:r>
          </a:p>
        </p:txBody>
      </p:sp>
    </p:spTree>
    <p:extLst>
      <p:ext uri="{BB962C8B-B14F-4D97-AF65-F5344CB8AC3E}">
        <p14:creationId xmlns:p14="http://schemas.microsoft.com/office/powerpoint/2010/main" val="28815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98A530-F015-6811-B766-8D174D879DFF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B3190A5-58ED-2EDE-BDC3-F4A2CECF79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7C6E2F-3F59-D5F2-7863-46EEE578A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253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55BCF627D9644D9A6C60FFDAD88FC2" ma:contentTypeVersion="14" ma:contentTypeDescription="Crie um novo documento." ma:contentTypeScope="" ma:versionID="80f2798479165c2ae2811becdc740fa3">
  <xsd:schema xmlns:xsd="http://www.w3.org/2001/XMLSchema" xmlns:xs="http://www.w3.org/2001/XMLSchema" xmlns:p="http://schemas.microsoft.com/office/2006/metadata/properties" xmlns:ns3="3278893f-11de-4c80-8d71-ba978d5379b4" xmlns:ns4="11167284-6e7a-4b55-a89d-9be8e04114ed" targetNamespace="http://schemas.microsoft.com/office/2006/metadata/properties" ma:root="true" ma:fieldsID="406469406a122418847df04763fc5646" ns3:_="" ns4:_="">
    <xsd:import namespace="3278893f-11de-4c80-8d71-ba978d5379b4"/>
    <xsd:import namespace="11167284-6e7a-4b55-a89d-9be8e04114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893f-11de-4c80-8d71-ba978d53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67284-6e7a-4b55-a89d-9be8e0411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F1267-6B9C-4A18-80E5-C8C8440A3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8893f-11de-4c80-8d71-ba978d5379b4"/>
    <ds:schemaRef ds:uri="11167284-6e7a-4b55-a89d-9be8e0411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224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Tema do Office</vt:lpstr>
      <vt:lpstr>Impactos da Escala 6x1 na População Brasileira</vt:lpstr>
      <vt:lpstr>Impactos da Escala 6x1 na População Brasileira</vt:lpstr>
      <vt:lpstr>Contextualização da PEC 8/25</vt:lpstr>
      <vt:lpstr>Problemas Potenciais da Escala 6x1</vt:lpstr>
      <vt:lpstr>Abordagem com Processamento de Linguagem Natural</vt:lpstr>
      <vt:lpstr>Resultados apresentados</vt:lpstr>
      <vt:lpstr>Próximos Passos: Integração do VADER</vt:lpstr>
      <vt:lpstr>Conclusões e Expectativas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2022-10-31T12:17:15Z</dcterms:created>
  <dcterms:modified xsi:type="dcterms:W3CDTF">2025-05-03T17:13:23Z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0x0101001655BCF627D9644D9A6C60FFDAD88FC2</vt:lpwstr>
  </property>
</Properties>
</file>