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6" r:id="rId5"/>
    <p:sldId id="308" r:id="rId6"/>
    <p:sldId id="310" r:id="rId7"/>
    <p:sldId id="318" r:id="rId8"/>
    <p:sldId id="312" r:id="rId9"/>
    <p:sldId id="311" r:id="rId10"/>
    <p:sldId id="313" r:id="rId11"/>
    <p:sldId id="317" r:id="rId12"/>
    <p:sldId id="314" r:id="rId13"/>
    <p:sldId id="315" r:id="rId14"/>
    <p:sldId id="316" r:id="rId15"/>
    <p:sldId id="320" r:id="rId16"/>
    <p:sldId id="319" r:id="rId1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08" autoAdjust="0"/>
  </p:normalViewPr>
  <p:slideViewPr>
    <p:cSldViewPr snapToGrid="0" showGuides="1">
      <p:cViewPr varScale="1">
        <p:scale>
          <a:sx n="55" d="100"/>
          <a:sy n="55" d="100"/>
        </p:scale>
        <p:origin x="1060" y="26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44B6F9-3517-44D5-ACB9-83D0E20F76C9}" type="datetime1">
              <a:rPr lang="pt-BR" smtClean="0"/>
              <a:t>03/05/2025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022FEE5-93F6-4794-9247-D82E88608B7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E14CB-A5BF-417F-96C4-87CE8F9550A6}" type="datetime1">
              <a:rPr lang="pt-BR" smtClean="0"/>
              <a:pPr/>
              <a:t>03/05/2025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5939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ço Reservado para Texto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0022" y="5096662"/>
            <a:ext cx="4103989" cy="949829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Mês</a:t>
            </a:r>
            <a:br>
              <a:rPr lang="pt-BR" noProof="0" dirty="0"/>
            </a:br>
            <a:r>
              <a:rPr lang="pt-BR" noProof="0" dirty="0"/>
              <a:t>20AA</a:t>
            </a:r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2" name="Elemento gráfico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1" name="Espaço Reservado para Imagem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9A61BDC-5B56-4FD2-9535-AF0CEFCB0C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8039"/>
          <a:stretch/>
        </p:blipFill>
        <p:spPr>
          <a:xfrm>
            <a:off x="828988" y="726049"/>
            <a:ext cx="2777931" cy="2944319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613C494-55A6-444B-BD85-9DA003F6E1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023" y="4034926"/>
            <a:ext cx="3796340" cy="782638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t-BR" noProof="0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328455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53" name="Elemento gráfico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Espaço Reservado para Texto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8" name="Espaço Reservado para Tabela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tabela</a:t>
            </a:r>
            <a:endParaRPr lang="pt-BR" noProof="0" dirty="0"/>
          </a:p>
        </p:txBody>
      </p:sp>
      <p:grpSp>
        <p:nvGrpSpPr>
          <p:cNvPr id="45" name="Elemento gráfico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51" name="Forma Livre: Forma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pt-BR" noProof="0" dirty="0"/>
              <a:t>SLIDE DE TABELA</a:t>
            </a:r>
          </a:p>
        </p:txBody>
      </p:sp>
      <p:sp>
        <p:nvSpPr>
          <p:cNvPr id="3" name="Elemento gráfico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33300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A0FC6E57-31AB-4197-BD6F-7D9156EA4C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spaço Reservado para Imagem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5" name="Forma Livre: Forma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5" name="Elemento gráfico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IMAGEM GRANDE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1" name="Espaço Reservado para Texto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40281" y="5949552"/>
            <a:ext cx="7366026" cy="463134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pic>
        <p:nvPicPr>
          <p:cNvPr id="22" name="Elemento gráfico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6144169A-7A47-4D5B-AB91-852C2EDC29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o 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6" name="Elemento gráfico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8" name="Espaço Reservado para Mídia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mídia</a:t>
            </a:r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20" name="Espaço Reservado para Texto 26">
            <a:extLst>
              <a:ext uri="{FF2B5EF4-FFF2-40B4-BE49-F238E27FC236}">
                <a16:creationId xmlns:a16="http://schemas.microsoft.com/office/drawing/2014/main" id="{36126205-35F0-47AC-A6C7-8B1BFD0737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40281" y="5949552"/>
            <a:ext cx="7366026" cy="463134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5F1675C0-5CD4-4AE5-AC7E-B33CF61979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agrade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Imagem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dirty="0"/>
              <a:t>OBRIGADO!</a:t>
            </a: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9" name="Espaço Reservado para Texto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 rtlCol="0"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August </a:t>
            </a:r>
            <a:r>
              <a:rPr lang="pt-BR" noProof="0" dirty="0" err="1"/>
              <a:t>Bergqvist</a:t>
            </a:r>
            <a:endParaRPr lang="pt-BR" noProof="0" dirty="0"/>
          </a:p>
        </p:txBody>
      </p:sp>
      <p:sp>
        <p:nvSpPr>
          <p:cNvPr id="20" name="Espaço Reservado para Texto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Telefone:</a:t>
            </a:r>
          </a:p>
        </p:txBody>
      </p:sp>
      <p:sp>
        <p:nvSpPr>
          <p:cNvPr id="21" name="Espaço Reservado para Texto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678 555-0128</a:t>
            </a:r>
          </a:p>
        </p:txBody>
      </p:sp>
      <p:sp>
        <p:nvSpPr>
          <p:cNvPr id="22" name="Espaço Reservado para Texto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 err="1"/>
              <a:t>Email</a:t>
            </a:r>
            <a:r>
              <a:rPr lang="pt-BR" noProof="0" dirty="0"/>
              <a:t>:</a:t>
            </a:r>
          </a:p>
        </p:txBody>
      </p:sp>
      <p:sp>
        <p:nvSpPr>
          <p:cNvPr id="23" name="Espaço Reservado para Texto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BERGQVIST@EXAMPLE.COM</a:t>
            </a:r>
          </a:p>
        </p:txBody>
      </p:sp>
      <p:sp>
        <p:nvSpPr>
          <p:cNvPr id="3" name="Elemento gráfico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88000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C1C45F1-B63F-4073-97F3-8332EC7D13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7149" y="2418461"/>
            <a:ext cx="2763383" cy="89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, Conteúd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Imagem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5" name="Elemento gráfico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dirty="0"/>
              <a:t>LAYOUT DE TEXTO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6" name="Espaço Reservado para Texto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 rtlCol="0"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7" name="Espaço Reservado para Texto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lemento gráfico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6" y="1726672"/>
            <a:ext cx="4464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70CEB63-9CA8-48DF-BE7C-9BD0F55308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spaço Reservado para Imagem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6" name="Elemento gráfico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dirty="0"/>
              <a:t>LAYOUT DE TEXTO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8" name="Espaço Reservado para Texto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240508"/>
            <a:ext cx="4548187" cy="2356899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8" name="Espaço Reservado para Texto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 rtlCol="0"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lemento gráfico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1" y="2045662"/>
            <a:ext cx="4500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0DD9C757-0AB9-4F69-B097-D967380163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20" name="Elemento gráfico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3" name="Espaço Reservado para Conteúdo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4" name="Espaço Reservado para Conteúdo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DD83C42-8547-4CBE-A3EC-48D6F1A6DF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20" name="Elemento gráfico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9" name="Espaço reservado para conteúdo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1" name="Espaço Reservado para Texto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conteúdo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6920EFF1-0C86-4A5C-A339-0686273410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ço Reservado para Imagem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5" name="Elemento gráfico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pt-BR" noProof="0" dirty="0"/>
              <a:t>SLIDE DIVISOR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24" name="Elemento gráfico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366000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F213AA8-5D84-4733-9C33-A631ADB3A9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5" name="Elemento gráfico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pt-BR" noProof="0" dirty="0"/>
              <a:t>SLIDE DIVISOR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24" name="Elemento gráfico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65272045-BCC5-46C0-9936-DA12E8480A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18" name="Elemento gráfico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9" name="Título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4F4838F-D8FC-4C18-8E5E-023AEAE475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com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rtlCol="0" anchor="b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pt-BR" noProof="0" dirty="0"/>
              <a:t>COMPARAÇÃO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11311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DA SEÇÃO 1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Espaço Reservado para Texto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lemento gráfico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973985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DA SEÇÃO 2</a:t>
            </a:r>
          </a:p>
        </p:txBody>
      </p:sp>
      <p:sp>
        <p:nvSpPr>
          <p:cNvPr id="28" name="Espaço Reservado para Texto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0" name="Espaço Reservado para Texto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pic>
        <p:nvPicPr>
          <p:cNvPr id="21" name="Imagem 20">
            <a:extLst>
              <a:ext uri="{FF2B5EF4-FFF2-40B4-BE49-F238E27FC236}">
                <a16:creationId xmlns:a16="http://schemas.microsoft.com/office/drawing/2014/main" id="{B11915B2-D0C3-4351-812C-3FE7F33C80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603046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50" r:id="rId2"/>
    <p:sldLayoutId id="2147483660" r:id="rId3"/>
    <p:sldLayoutId id="2147483671" r:id="rId4"/>
    <p:sldLayoutId id="2147483670" r:id="rId5"/>
    <p:sldLayoutId id="2147483649" r:id="rId6"/>
    <p:sldLayoutId id="2147483668" r:id="rId7"/>
    <p:sldLayoutId id="2147483664" r:id="rId8"/>
    <p:sldLayoutId id="2147483651" r:id="rId9"/>
    <p:sldLayoutId id="2147483662" r:id="rId10"/>
    <p:sldLayoutId id="2147483652" r:id="rId11"/>
    <p:sldLayoutId id="2147483663" r:id="rId12"/>
    <p:sldLayoutId id="2147483665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ge.gov.br/estatisticas/sociais/educacao/9134-pesquisa-nacional-de-saude-do-escolar.html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C7E91212-48F4-478C-A0BB-181C6BF8B12B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/>
          <a:srcRect l="9805" r="9805"/>
          <a:stretch>
            <a:fillRect/>
          </a:stretch>
        </p:blipFill>
        <p:spPr/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A654E981-A057-4311-A522-3F0BB6D1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Criatividade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C1D5C126-3405-4D6E-8208-09738B1C408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50023" y="4999744"/>
            <a:ext cx="4103989" cy="1276365"/>
          </a:xfrm>
        </p:spPr>
        <p:txBody>
          <a:bodyPr/>
          <a:lstStyle/>
          <a:p>
            <a:r>
              <a:rPr lang="pt-BR" dirty="0"/>
              <a:t>Processamento de Linguagem Natural</a:t>
            </a:r>
          </a:p>
          <a:p>
            <a:r>
              <a:rPr lang="pt-BR" dirty="0" err="1"/>
              <a:t>Profº</a:t>
            </a:r>
            <a:r>
              <a:rPr lang="pt-BR" dirty="0"/>
              <a:t>: </a:t>
            </a:r>
            <a:r>
              <a:rPr lang="pt-BR" dirty="0" err="1"/>
              <a:t>Cloves</a:t>
            </a:r>
            <a:r>
              <a:rPr lang="pt-BR" dirty="0"/>
              <a:t> Rocha</a:t>
            </a:r>
          </a:p>
        </p:txBody>
      </p:sp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EED2E-D2A7-2069-E56B-3DA9A7D2D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508AFE4-C858-9329-5E1A-06AC83ECED4B}"/>
              </a:ext>
            </a:extLst>
          </p:cNvPr>
          <p:cNvSpPr/>
          <p:nvPr/>
        </p:nvSpPr>
        <p:spPr>
          <a:xfrm>
            <a:off x="838200" y="1310624"/>
            <a:ext cx="6366164" cy="55974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187537-C462-F3DB-2A8D-9951AB28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10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01CB6B5-E472-790C-96E0-C52D75B97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4996"/>
            <a:ext cx="9050518" cy="945498"/>
          </a:xfrm>
        </p:spPr>
        <p:txBody>
          <a:bodyPr>
            <a:noAutofit/>
          </a:bodyPr>
          <a:lstStyle/>
          <a:p>
            <a:pPr algn="ctr"/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Consumo de Bebidas Alcóolicas dos Jovens Brasileiros (do 9° ano do Ensino Fundamental)</a:t>
            </a:r>
          </a:p>
        </p:txBody>
      </p:sp>
      <p:pic>
        <p:nvPicPr>
          <p:cNvPr id="7" name="Imagem 6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AF5D37C5-2991-65D4-20DC-368A644F7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33" y="2256121"/>
            <a:ext cx="5323816" cy="3077275"/>
          </a:xfrm>
          <a:prstGeom prst="rect">
            <a:avLst/>
          </a:prstGeom>
        </p:spPr>
      </p:pic>
      <p:pic>
        <p:nvPicPr>
          <p:cNvPr id="9" name="Imagem 8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DA473ECD-C8CB-F4BC-1336-BA85CF255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698" y="2228412"/>
            <a:ext cx="5035112" cy="310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43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6F463-3C38-90C3-8AAC-C030FE1AD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DEB5461-D524-F16B-3A07-ACA2CFE0B5CD}"/>
              </a:ext>
            </a:extLst>
          </p:cNvPr>
          <p:cNvSpPr/>
          <p:nvPr/>
        </p:nvSpPr>
        <p:spPr>
          <a:xfrm>
            <a:off x="838200" y="1310624"/>
            <a:ext cx="6366164" cy="55974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1B92C9A-48E3-BD28-1DFB-C0B08834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11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C7EB07F-19C9-90A1-CCE0-B3CFC1A2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4996"/>
            <a:ext cx="9050518" cy="945498"/>
          </a:xfrm>
        </p:spPr>
        <p:txBody>
          <a:bodyPr>
            <a:noAutofit/>
          </a:bodyPr>
          <a:lstStyle/>
          <a:p>
            <a:pPr algn="ctr"/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Consumo de Bebidas Alcóolicas dos Jovens Brasileiros (do 9° ano do Ensino Fundamental)</a:t>
            </a:r>
          </a:p>
        </p:txBody>
      </p:sp>
      <p:pic>
        <p:nvPicPr>
          <p:cNvPr id="6" name="Imagem 5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86E117DF-B514-257E-6C67-F9B36CC33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218" y="2134253"/>
            <a:ext cx="5262630" cy="3161398"/>
          </a:xfrm>
          <a:prstGeom prst="rect">
            <a:avLst/>
          </a:prstGeom>
        </p:spPr>
      </p:pic>
      <p:pic>
        <p:nvPicPr>
          <p:cNvPr id="10" name="Imagem 9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216D160B-E85D-2A88-D564-61720260C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65" y="2134253"/>
            <a:ext cx="5194804" cy="312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77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8A90D-6AA1-E28B-93BA-DED2A3347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74E09AF-28ED-D247-E78E-961861CA2AE6}"/>
              </a:ext>
            </a:extLst>
          </p:cNvPr>
          <p:cNvSpPr/>
          <p:nvPr/>
        </p:nvSpPr>
        <p:spPr>
          <a:xfrm>
            <a:off x="838200" y="1310624"/>
            <a:ext cx="6366164" cy="55974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B2FA38D-2085-B467-660C-5CC12E84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12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B53A5D5-660F-4182-C35A-F1A1BCEAE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4996"/>
            <a:ext cx="9050518" cy="945498"/>
          </a:xfrm>
        </p:spPr>
        <p:txBody>
          <a:bodyPr>
            <a:noAutofit/>
          </a:bodyPr>
          <a:lstStyle/>
          <a:p>
            <a:pPr algn="ctr"/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Consumo de Bebidas Alcóolicas dos Jovens Brasileiros (do 9° ano do Ensino Fundamental)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C94A643-4F65-A929-46DE-74DA1578B3F4}"/>
              </a:ext>
            </a:extLst>
          </p:cNvPr>
          <p:cNvSpPr txBox="1"/>
          <p:nvPr/>
        </p:nvSpPr>
        <p:spPr>
          <a:xfrm>
            <a:off x="1169043" y="2071868"/>
            <a:ext cx="9549114" cy="336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Consequências do consumo de bebidas alcóolicas por jovens:</a:t>
            </a:r>
          </a:p>
          <a:p>
            <a:pPr>
              <a:lnSpc>
                <a:spcPct val="150000"/>
              </a:lnSpc>
            </a:pPr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Consequência no desenvolvimento cerebral;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Problemas escolares e de desempenho;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Maior risco de dependência;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Comportamento de risco;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Problemas de saúde física e mental;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Impacto social e familiar.</a:t>
            </a:r>
          </a:p>
        </p:txBody>
      </p:sp>
    </p:spTree>
    <p:extLst>
      <p:ext uri="{BB962C8B-B14F-4D97-AF65-F5344CB8AC3E}">
        <p14:creationId xmlns:p14="http://schemas.microsoft.com/office/powerpoint/2010/main" val="1089840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A015B-06BC-2167-4776-2848BA73E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CBD7D69-E5FB-C845-0417-9BC9038AD4F1}"/>
              </a:ext>
            </a:extLst>
          </p:cNvPr>
          <p:cNvSpPr/>
          <p:nvPr/>
        </p:nvSpPr>
        <p:spPr>
          <a:xfrm>
            <a:off x="838200" y="1310624"/>
            <a:ext cx="3581400" cy="55974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pt-BR" dirty="0"/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D8023F40-9FF4-280E-7D43-4689128AFCF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643A600-2F83-6C0C-3771-5A5D41634A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4462926"/>
            <a:ext cx="4367531" cy="524711"/>
          </a:xfrm>
        </p:spPr>
        <p:txBody>
          <a:bodyPr/>
          <a:lstStyle/>
          <a:p>
            <a:r>
              <a:rPr lang="pt-BR" dirty="0"/>
              <a:t>Contato: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4953413D-EDE7-D3A9-1898-D41BB1C5470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pt-BR" b="0" dirty="0"/>
              <a:t>E-mail: 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3589C70-1C4C-454C-FB3C-E907F7B091E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030913"/>
            <a:ext cx="549275" cy="365125"/>
          </a:xfrm>
        </p:spPr>
        <p:txBody>
          <a:bodyPr/>
          <a:lstStyle/>
          <a:p>
            <a:pPr rtl="0"/>
            <a:fld id="{D495E168-DA5E-4888-8D8A-92B118324C14}" type="slidenum">
              <a:rPr lang="pt-BR" noProof="0" smtClean="0"/>
              <a:t>13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7940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3B914CE-AD45-5F3A-BD23-39E8ADEA6B80}"/>
              </a:ext>
            </a:extLst>
          </p:cNvPr>
          <p:cNvSpPr/>
          <p:nvPr/>
        </p:nvSpPr>
        <p:spPr>
          <a:xfrm>
            <a:off x="838200" y="1310624"/>
            <a:ext cx="6366164" cy="55974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C580C00-26A8-4372-20DA-0D7EC08B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2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272244E-A55C-54FD-F362-C68DD051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3466"/>
            <a:ext cx="9050518" cy="945498"/>
          </a:xfrm>
        </p:spPr>
        <p:txBody>
          <a:bodyPr>
            <a:noAutofit/>
          </a:bodyPr>
          <a:lstStyle/>
          <a:p>
            <a:pPr algn="ctr"/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Consumo de Bebidas Alcóolicas dos Jovens Brasileiros (do 9° ano do Ensino Fundamental)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64DDD54-F48C-A607-8BFD-25B058D79E84}"/>
              </a:ext>
            </a:extLst>
          </p:cNvPr>
          <p:cNvSpPr txBox="1"/>
          <p:nvPr/>
        </p:nvSpPr>
        <p:spPr>
          <a:xfrm>
            <a:off x="664580" y="4070048"/>
            <a:ext cx="76615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</a:rPr>
              <a:t>Equipe:</a:t>
            </a:r>
          </a:p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Euler Bruno</a:t>
            </a:r>
          </a:p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Hugo Guimarães</a:t>
            </a:r>
          </a:p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Tatiana Oliveira</a:t>
            </a:r>
          </a:p>
          <a:p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Uilka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Marques</a:t>
            </a:r>
          </a:p>
        </p:txBody>
      </p:sp>
      <p:pic>
        <p:nvPicPr>
          <p:cNvPr id="7" name="Imagem 6" descr="Imagem em preto e branco de mulher sorrindo&#10;&#10;O conteúdo gerado por IA pode estar incorreto.">
            <a:extLst>
              <a:ext uri="{FF2B5EF4-FFF2-40B4-BE49-F238E27FC236}">
                <a16:creationId xmlns:a16="http://schemas.microsoft.com/office/drawing/2014/main" id="{C0A14F21-28C4-1054-DC38-05A082961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798" y="2293740"/>
            <a:ext cx="5393356" cy="370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7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930D5-D82C-EA4E-F67A-AAEBB1E78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997FAD4-9909-36BD-3E3F-4609270AE2E1}"/>
              </a:ext>
            </a:extLst>
          </p:cNvPr>
          <p:cNvSpPr/>
          <p:nvPr/>
        </p:nvSpPr>
        <p:spPr>
          <a:xfrm>
            <a:off x="838200" y="1310624"/>
            <a:ext cx="6366164" cy="55974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79E0A6C-DBF0-3C99-F43F-071E4020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3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747530E-D00A-0C29-9404-30CD1FED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4996"/>
            <a:ext cx="9050518" cy="945498"/>
          </a:xfrm>
        </p:spPr>
        <p:txBody>
          <a:bodyPr>
            <a:noAutofit/>
          </a:bodyPr>
          <a:lstStyle/>
          <a:p>
            <a:pPr algn="ctr"/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Consumo de Bebidas Alcóolicas dos Jovens Brasileiros (do 9° ano do Ensino Fundamental)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016F4D1-9BBB-E6F9-17D1-DEB59DF285EC}"/>
              </a:ext>
            </a:extLst>
          </p:cNvPr>
          <p:cNvSpPr txBox="1"/>
          <p:nvPr/>
        </p:nvSpPr>
        <p:spPr>
          <a:xfrm>
            <a:off x="838199" y="2466434"/>
            <a:ext cx="981051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Base de dados: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Edições | IBGE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(Tema 8)</a:t>
            </a:r>
          </a:p>
          <a:p>
            <a:pPr algn="just"/>
            <a:endParaRPr lang="pt-BR" sz="1800" dirty="0">
              <a:solidFill>
                <a:srgbClr val="242424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2424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Percentual de escolares do 9º ano do Ensino Fundamental que tomaram um copo ou uma dose de bebida alcoólica alguma vez na vida, por sexo e dependência administrativa da escola, com indicação do intervalo de confiança de 95%, segundo os Municípios das Capitais - 2012/2019;</a:t>
            </a:r>
          </a:p>
          <a:p>
            <a:pPr algn="just"/>
            <a:endParaRPr lang="pt-BR" sz="1800" dirty="0">
              <a:solidFill>
                <a:srgbClr val="242424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2424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Percentual de escolares do 9º ano do Ensino Fundamental que ficaram bêbados(as) alguma vez na vida, por sexo e dependência administrativa da escola, com indicação do intervalo de confiança de 95%, segundo os Municípios das Capitais - 2009/2019</a:t>
            </a:r>
          </a:p>
          <a:p>
            <a:pPr algn="just" rtl="0">
              <a:buNone/>
            </a:pPr>
            <a:br>
              <a:rPr lang="pt-BR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pt-BR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buNone/>
            </a:pPr>
            <a:br>
              <a:rPr lang="pt-BR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pt-BR" sz="1800" dirty="0">
              <a:solidFill>
                <a:srgbClr val="242424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800" dirty="0">
              <a:solidFill>
                <a:srgbClr val="242424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 rtl="0">
              <a:buNone/>
            </a:pPr>
            <a:br>
              <a:rPr lang="pt-BR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pt-BR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buNone/>
            </a:pPr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95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11FBE-1DA1-1CFD-6A31-43D7746E4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F53417D-BA5F-A860-C7E2-E41CD11A8435}"/>
              </a:ext>
            </a:extLst>
          </p:cNvPr>
          <p:cNvSpPr/>
          <p:nvPr/>
        </p:nvSpPr>
        <p:spPr>
          <a:xfrm>
            <a:off x="838200" y="1310624"/>
            <a:ext cx="6366164" cy="55974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CD1CA02-A445-7F35-1328-041044F1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4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9D32F1A-E186-738C-BDA3-6CF8D9A14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4996"/>
            <a:ext cx="9050518" cy="945498"/>
          </a:xfrm>
        </p:spPr>
        <p:txBody>
          <a:bodyPr>
            <a:noAutofit/>
          </a:bodyPr>
          <a:lstStyle/>
          <a:p>
            <a:pPr algn="ctr"/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Consumo de Bebidas Alcóolicas dos Jovens Brasileiros (do 9° ano do Ensino Fundamental)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78C47A1-B2E6-F9F2-3C26-9208D59B6A2F}"/>
              </a:ext>
            </a:extLst>
          </p:cNvPr>
          <p:cNvSpPr txBox="1">
            <a:spLocks/>
          </p:cNvSpPr>
          <p:nvPr/>
        </p:nvSpPr>
        <p:spPr>
          <a:xfrm>
            <a:off x="527613" y="3274378"/>
            <a:ext cx="9050518" cy="9454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2AFC09C-949F-0EC3-17A5-FA2F4BF044F5}"/>
              </a:ext>
            </a:extLst>
          </p:cNvPr>
          <p:cNvSpPr txBox="1"/>
          <p:nvPr/>
        </p:nvSpPr>
        <p:spPr>
          <a:xfrm>
            <a:off x="1157468" y="2013995"/>
            <a:ext cx="92481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Os dados a seguir estão relacionados com a primeira experiência de crianças com o consumo de bebidas alcóolicas, no Brasil e na capital pernambucana;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Além de separar os dados de ordem nacional, também foram analisados os dados por tipo de instituição de ensino (pública e privada) e por sexo;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Observou-se que Recife está um pouco abaixo do consumo nacionais quanto a primeira experiência etílica dos jovens, sendo em média dois pontos percentuais abaixo da média nacional;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Os resultados encontrados mostram que as mulheres de escola pública são o maior número, quando o tópico é a primeira experiência com álcool.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9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11033-3C6B-B316-A41E-300D589BD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8A7938A-A4D8-EF5A-24B5-50E9F6A491A4}"/>
              </a:ext>
            </a:extLst>
          </p:cNvPr>
          <p:cNvSpPr/>
          <p:nvPr/>
        </p:nvSpPr>
        <p:spPr>
          <a:xfrm>
            <a:off x="838200" y="1310624"/>
            <a:ext cx="6366164" cy="55974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FC0D9CA-A046-40BE-C726-124300E86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5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C6D797A-B0EF-F671-11F1-B555D563F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4996"/>
            <a:ext cx="9050518" cy="945498"/>
          </a:xfrm>
        </p:spPr>
        <p:txBody>
          <a:bodyPr>
            <a:noAutofit/>
          </a:bodyPr>
          <a:lstStyle/>
          <a:p>
            <a:pPr algn="ctr"/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Consumo de Bebidas Alcóolicas dos Jovens Brasileiros (do 9° ano do Ensino Fundamental)</a:t>
            </a:r>
          </a:p>
        </p:txBody>
      </p:sp>
      <p:pic>
        <p:nvPicPr>
          <p:cNvPr id="6" name="Imagem 5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DB1A62C0-F617-6BEA-CE9B-4A5F18E92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696" y="1731464"/>
            <a:ext cx="7146302" cy="408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17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7CB98-B9DE-2072-2F6F-26387FE72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F00283F-FC66-1558-CB3D-D5AF1CAD7CA4}"/>
              </a:ext>
            </a:extLst>
          </p:cNvPr>
          <p:cNvSpPr/>
          <p:nvPr/>
        </p:nvSpPr>
        <p:spPr>
          <a:xfrm>
            <a:off x="838200" y="1310624"/>
            <a:ext cx="6366164" cy="55974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52B398F-1C6D-00CC-D389-6ECE86B6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6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81078EB-8E07-7496-2136-6B2714913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4996"/>
            <a:ext cx="9050518" cy="945498"/>
          </a:xfrm>
        </p:spPr>
        <p:txBody>
          <a:bodyPr>
            <a:noAutofit/>
          </a:bodyPr>
          <a:lstStyle/>
          <a:p>
            <a:pPr algn="ctr"/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Consumo de Bebidas Alcóolicas dos Jovens Brasileiros (do 9° ano do Ensino Fundamental)</a:t>
            </a:r>
          </a:p>
        </p:txBody>
      </p:sp>
      <p:pic>
        <p:nvPicPr>
          <p:cNvPr id="8" name="Imagem 7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251C0130-4FE9-1CBF-006C-656084F6F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22" y="2256122"/>
            <a:ext cx="5427312" cy="3260326"/>
          </a:xfrm>
          <a:prstGeom prst="rect">
            <a:avLst/>
          </a:prstGeom>
        </p:spPr>
      </p:pic>
      <p:pic>
        <p:nvPicPr>
          <p:cNvPr id="9" name="Imagem 8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A02FDC54-ED4D-7842-5DFE-54C3B88D7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967" y="2256122"/>
            <a:ext cx="5427311" cy="326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7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5672C-F89A-E6DB-9704-AD7B30078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F628BD5-7229-D9F4-CD50-2AF7C0CAEF4D}"/>
              </a:ext>
            </a:extLst>
          </p:cNvPr>
          <p:cNvSpPr/>
          <p:nvPr/>
        </p:nvSpPr>
        <p:spPr>
          <a:xfrm>
            <a:off x="838200" y="1310624"/>
            <a:ext cx="6366164" cy="55974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0656509-FA6E-5A19-13FA-90059916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7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7675401-3191-11CF-AB03-5ACA05903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4996"/>
            <a:ext cx="9050518" cy="945498"/>
          </a:xfrm>
        </p:spPr>
        <p:txBody>
          <a:bodyPr>
            <a:noAutofit/>
          </a:bodyPr>
          <a:lstStyle/>
          <a:p>
            <a:pPr algn="ctr"/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Consumo de Bebidas Alcóolicas dos Jovens Brasileiros (do 9° ano do Ensino Fundamental)</a:t>
            </a:r>
          </a:p>
        </p:txBody>
      </p:sp>
      <p:pic>
        <p:nvPicPr>
          <p:cNvPr id="10" name="Imagem 9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4029E8C5-49E1-FB6F-9F29-A6EAEBD8F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72" y="2164466"/>
            <a:ext cx="5356415" cy="3096118"/>
          </a:xfrm>
          <a:prstGeom prst="rect">
            <a:avLst/>
          </a:prstGeom>
        </p:spPr>
      </p:pic>
      <p:pic>
        <p:nvPicPr>
          <p:cNvPr id="12" name="Imagem 11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57EE1592-09D5-571A-533B-E6A273F3C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698" y="2155599"/>
            <a:ext cx="5035112" cy="310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E0022-EF1C-6D19-6527-BDF6E4DBD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2301CD8-620F-CF75-E097-3C99942101B4}"/>
              </a:ext>
            </a:extLst>
          </p:cNvPr>
          <p:cNvSpPr/>
          <p:nvPr/>
        </p:nvSpPr>
        <p:spPr>
          <a:xfrm>
            <a:off x="838200" y="1310624"/>
            <a:ext cx="6366164" cy="55974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F432289-F5B6-71A8-5223-E3EAE8A4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8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ECA9531-B6A4-094A-EAB9-3BBC53D4C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4996"/>
            <a:ext cx="9050518" cy="945498"/>
          </a:xfrm>
        </p:spPr>
        <p:txBody>
          <a:bodyPr>
            <a:noAutofit/>
          </a:bodyPr>
          <a:lstStyle/>
          <a:p>
            <a:pPr algn="ctr"/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Consumo de Bebidas Alcóolicas dos Jovens Brasileiros (do 9° ano do Ensino Fundamental)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26D9B31-783F-FB30-2CCA-A8F15C791261}"/>
              </a:ext>
            </a:extLst>
          </p:cNvPr>
          <p:cNvSpPr txBox="1"/>
          <p:nvPr/>
        </p:nvSpPr>
        <p:spPr>
          <a:xfrm>
            <a:off x="1157468" y="2013995"/>
            <a:ext cx="92481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Os dados a seguir estão relacionados ao primeiro episódio de embriaguez dos jovens no Brasil e na capital pernambucana;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Além de separar os dados de ordem nacional, também foram analisados os dados por tipo de instituição de ensino (pública e privada) e por sexo;</a:t>
            </a:r>
          </a:p>
          <a:p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Os resultados encontrados mostram que as mulheres de escola pública são o maior número, seguindo a mesma métrica dos dados da primeira embriaguez;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Observou-se que a aparição da embriaguez nas escolas públicas é consideravelmente maior que dentro das escolas particulares e isso se repete com os dados nacionais e da capital pernambucana;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047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7B735-7B60-A715-4B9D-BBD60E785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17E215C-5A39-90B9-2521-621EC1C0D64E}"/>
              </a:ext>
            </a:extLst>
          </p:cNvPr>
          <p:cNvSpPr/>
          <p:nvPr/>
        </p:nvSpPr>
        <p:spPr>
          <a:xfrm>
            <a:off x="838200" y="1310624"/>
            <a:ext cx="6366164" cy="55974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D931E47-738F-F7DE-4337-C62AF4C2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9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2409E7A-8BBF-1A48-F807-2CF715D2F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4996"/>
            <a:ext cx="9050518" cy="945498"/>
          </a:xfrm>
        </p:spPr>
        <p:txBody>
          <a:bodyPr>
            <a:noAutofit/>
          </a:bodyPr>
          <a:lstStyle/>
          <a:p>
            <a:pPr algn="ctr"/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Consumo de Bebidas Alcóolicas dos Jovens Brasileiros (do 9° ano do Ensino Fundamental)</a:t>
            </a:r>
          </a:p>
        </p:txBody>
      </p:sp>
      <p:pic>
        <p:nvPicPr>
          <p:cNvPr id="6" name="Imagem 5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05CB86BE-D561-1B8E-39FC-D72967B7B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098" y="1918685"/>
            <a:ext cx="7059350" cy="403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314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Senac 01 20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B8D"/>
      </a:accent1>
      <a:accent2>
        <a:srgbClr val="F6921E"/>
      </a:accent2>
      <a:accent3>
        <a:srgbClr val="8C8C8C"/>
      </a:accent3>
      <a:accent4>
        <a:srgbClr val="FFC000"/>
      </a:accent4>
      <a:accent5>
        <a:srgbClr val="4472C4"/>
      </a:accent5>
      <a:accent6>
        <a:srgbClr val="A7B3AC"/>
      </a:accent6>
      <a:hlink>
        <a:srgbClr val="0563C1"/>
      </a:hlink>
      <a:folHlink>
        <a:srgbClr val="954F72"/>
      </a:folHlink>
    </a:clrScheme>
    <a:fontScheme name="Personalizada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741254_TF55923798.potx" id="{56A03F81-E06D-4EB3-8EF4-FC08448B1313}" vid="{8A394E34-A15C-4178-9DB7-37651BAC733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4C4909673EAF542A71A81691C354B05" ma:contentTypeVersion="14" ma:contentTypeDescription="Crie um novo documento." ma:contentTypeScope="" ma:versionID="afa8d21061e11b92e24811c94a3dfbd6">
  <xsd:schema xmlns:xsd="http://www.w3.org/2001/XMLSchema" xmlns:xs="http://www.w3.org/2001/XMLSchema" xmlns:p="http://schemas.microsoft.com/office/2006/metadata/properties" xmlns:ns2="651ab05e-c50b-4053-af17-b3ee55bdf8c6" xmlns:ns3="6212a658-5ebb-4f69-abb9-09f93538da21" targetNamespace="http://schemas.microsoft.com/office/2006/metadata/properties" ma:root="true" ma:fieldsID="0bee70a1ab522e90b3d01d3ab5653bf4" ns2:_="" ns3:_="">
    <xsd:import namespace="651ab05e-c50b-4053-af17-b3ee55bdf8c6"/>
    <xsd:import namespace="6212a658-5ebb-4f69-abb9-09f93538da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1ab05e-c50b-4053-af17-b3ee55bdf8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Marcações de imagem" ma:readOnly="false" ma:fieldId="{5cf76f15-5ced-4ddc-b409-7134ff3c332f}" ma:taxonomyMulti="true" ma:sspId="6585a4dd-1a39-407d-a894-07677704566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12a658-5ebb-4f69-abb9-09f93538da2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65d9a124-d7b0-42cc-a202-ad966fb02790}" ma:internalName="TaxCatchAll" ma:showField="CatchAllData" ma:web="6212a658-5ebb-4f69-abb9-09f93538da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212a658-5ebb-4f69-abb9-09f93538da21" xsi:nil="true"/>
    <lcf76f155ced4ddcb4097134ff3c332f xmlns="651ab05e-c50b-4053-af17-b3ee55bdf8c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F64CD14-187C-495D-9E15-5789E0A02D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1ab05e-c50b-4053-af17-b3ee55bdf8c6"/>
    <ds:schemaRef ds:uri="6212a658-5ebb-4f69-abb9-09f93538da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024DF7-0783-4549-86B7-A48B29FBA9C2}">
  <ds:schemaRefs>
    <ds:schemaRef ds:uri="http://purl.org/dc/terms/"/>
    <ds:schemaRef ds:uri="11167284-6e7a-4b55-a89d-9be8e04114ed"/>
    <ds:schemaRef ds:uri="3278893f-11de-4c80-8d71-ba978d5379b4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  <ds:schemaRef ds:uri="6212a658-5ebb-4f69-abb9-09f93538da21"/>
    <ds:schemaRef ds:uri="651ab05e-c50b-4053-af17-b3ee55bdf8c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férias divertida</Template>
  <TotalTime>0</TotalTime>
  <Words>575</Words>
  <Application>Microsoft Office PowerPoint</Application>
  <PresentationFormat>Widescreen</PresentationFormat>
  <Paragraphs>65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Verdana</vt:lpstr>
      <vt:lpstr>Wingdings</vt:lpstr>
      <vt:lpstr>Tema do Office</vt:lpstr>
      <vt:lpstr>Criatividade</vt:lpstr>
      <vt:lpstr>Consumo de Bebidas Alcóolicas dos Jovens Brasileiros (do 9° ano do Ensino Fundamental)</vt:lpstr>
      <vt:lpstr>Consumo de Bebidas Alcóolicas dos Jovens Brasileiros (do 9° ano do Ensino Fundamental)</vt:lpstr>
      <vt:lpstr>Consumo de Bebidas Alcóolicas dos Jovens Brasileiros (do 9° ano do Ensino Fundamental)</vt:lpstr>
      <vt:lpstr>Consumo de Bebidas Alcóolicas dos Jovens Brasileiros (do 9° ano do Ensino Fundamental)</vt:lpstr>
      <vt:lpstr>Consumo de Bebidas Alcóolicas dos Jovens Brasileiros (do 9° ano do Ensino Fundamental)</vt:lpstr>
      <vt:lpstr>Consumo de Bebidas Alcóolicas dos Jovens Brasileiros (do 9° ano do Ensino Fundamental)</vt:lpstr>
      <vt:lpstr>Consumo de Bebidas Alcóolicas dos Jovens Brasileiros (do 9° ano do Ensino Fundamental)</vt:lpstr>
      <vt:lpstr>Consumo de Bebidas Alcóolicas dos Jovens Brasileiros (do 9° ano do Ensino Fundamental)</vt:lpstr>
      <vt:lpstr>Consumo de Bebidas Alcóolicas dos Jovens Brasileiros (do 9° ano do Ensino Fundamental)</vt:lpstr>
      <vt:lpstr>Consumo de Bebidas Alcóolicas dos Jovens Brasileiros (do 9° ano do Ensino Fundamental)</vt:lpstr>
      <vt:lpstr>Consumo de Bebidas Alcóolicas dos Jovens Brasileiros (do 9° ano do Ensino Fundamental)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2022-10-31T12:17:15Z</dcterms:created>
  <dcterms:modified xsi:type="dcterms:W3CDTF">2025-05-03T17:29:00Z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0x010100F4C4909673EAF542A71A81691C354B05</vt:lpwstr>
  </property>
</Properties>
</file>