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6" r:id="rId5"/>
    <p:sldId id="308" r:id="rId6"/>
    <p:sldId id="310" r:id="rId7"/>
    <p:sldId id="318" r:id="rId8"/>
    <p:sldId id="312" r:id="rId9"/>
    <p:sldId id="311" r:id="rId10"/>
    <p:sldId id="313" r:id="rId11"/>
    <p:sldId id="317" r:id="rId12"/>
    <p:sldId id="314" r:id="rId13"/>
    <p:sldId id="315" r:id="rId14"/>
    <p:sldId id="316" r:id="rId15"/>
    <p:sldId id="320" r:id="rId16"/>
    <p:sldId id="322" r:id="rId17"/>
    <p:sldId id="328" r:id="rId18"/>
    <p:sldId id="325" r:id="rId19"/>
    <p:sldId id="324" r:id="rId20"/>
    <p:sldId id="329" r:id="rId21"/>
    <p:sldId id="323" r:id="rId22"/>
    <p:sldId id="327" r:id="rId23"/>
    <p:sldId id="321" r:id="rId24"/>
    <p:sldId id="326" r:id="rId25"/>
    <p:sldId id="319" r:id="rId2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52" d="100"/>
          <a:sy n="52" d="100"/>
        </p:scale>
        <p:origin x="1120" y="2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03/05/2025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03/05/2025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022" y="5096662"/>
            <a:ext cx="4103989" cy="949829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61BDC-5B56-4FD2-9535-AF0CEFCB0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39"/>
          <a:stretch/>
        </p:blipFill>
        <p:spPr>
          <a:xfrm>
            <a:off x="828988" y="726049"/>
            <a:ext cx="2777931" cy="294431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613C494-55A6-444B-BD85-9DA003F6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023" y="4034926"/>
            <a:ext cx="3796340" cy="782638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 noProof="0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2845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FC6E57-31AB-4197-BD6F-7D9156EA4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144169A-7A47-4D5B-AB91-852C2EDC29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36126205-35F0-47AC-A6C7-8B1BFD0737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F1675C0-5CD4-4AE5-AC7E-B33CF6197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1C45F1-B63F-4073-97F3-8332EC7D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149" y="2418461"/>
            <a:ext cx="2763383" cy="8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0CEB63-9CA8-48DF-BE7C-9BD0F55308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240508"/>
            <a:ext cx="4548187" cy="2356899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DD9C757-0AB9-4F69-B097-D96738016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DD83C42-8547-4CBE-A3EC-48D6F1A6D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920EFF1-0C86-4A5C-A339-068627341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213AA8-5D84-4733-9C33-A631ADB3A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272045-BCC5-46C0-9936-DA12E8480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4F4838F-D8FC-4C18-8E5E-023AEAE47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B11915B2-D0C3-4351-812C-3FE7F33C8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603046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60" r:id="rId3"/>
    <p:sldLayoutId id="2147483671" r:id="rId4"/>
    <p:sldLayoutId id="2147483670" r:id="rId5"/>
    <p:sldLayoutId id="2147483649" r:id="rId6"/>
    <p:sldLayoutId id="2147483668" r:id="rId7"/>
    <p:sldLayoutId id="2147483664" r:id="rId8"/>
    <p:sldLayoutId id="2147483651" r:id="rId9"/>
    <p:sldLayoutId id="2147483662" r:id="rId10"/>
    <p:sldLayoutId id="2147483652" r:id="rId11"/>
    <p:sldLayoutId id="2147483663" r:id="rId12"/>
    <p:sldLayoutId id="214748366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planalto.gov.br/ccivil_03/LEIS/L8069.htm#art243.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lo.br/j/rbepid/a/GWtX7dgk8RMz85xJD4d3q5s/?utm_source=chatgpt.com" TargetMode="External"/><Relationship Id="rId2" Type="http://schemas.openxmlformats.org/officeDocument/2006/relationships/hyperlink" Target="https://periodicos.ufmg.br/index.php/reme/article/view/38495?utm_source=chatgpt.com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bp.com.br/" TargetMode="External"/><Relationship Id="rId2" Type="http://schemas.openxmlformats.org/officeDocument/2006/relationships/hyperlink" Target="https://www.cisa.org.br/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ibge.gov.br/estatisticas/sociais/educacao/9134-pesquisa-nacional-de-saude-do-escolar.html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7E91212-48F4-478C-A0BB-181C6BF8B12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9805" r="9805"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1D5C126-3405-4D6E-8208-09738B1C40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023" y="4999744"/>
            <a:ext cx="4103989" cy="1276365"/>
          </a:xfrm>
        </p:spPr>
        <p:txBody>
          <a:bodyPr/>
          <a:lstStyle/>
          <a:p>
            <a:r>
              <a:rPr lang="pt-BR" dirty="0"/>
              <a:t>Processamento de Linguagem Natural</a:t>
            </a:r>
          </a:p>
          <a:p>
            <a:r>
              <a:rPr lang="pt-BR" dirty="0" err="1"/>
              <a:t>Profº</a:t>
            </a:r>
            <a:r>
              <a:rPr lang="pt-BR" dirty="0"/>
              <a:t>: </a:t>
            </a:r>
            <a:r>
              <a:rPr lang="pt-BR" dirty="0" err="1"/>
              <a:t>Cloves</a:t>
            </a:r>
            <a:r>
              <a:rPr lang="pt-BR" dirty="0"/>
              <a:t> Rocha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EED2E-D2A7-2069-E56B-3DA9A7D2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0187537-C462-F3DB-2A8D-9951AB2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10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01CB6B5-E472-790C-96E0-C52D75B9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F5D37C5-2991-65D4-20DC-368A644F7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33" y="2256121"/>
            <a:ext cx="5323816" cy="3077275"/>
          </a:xfrm>
          <a:prstGeom prst="rect">
            <a:avLst/>
          </a:prstGeom>
        </p:spPr>
      </p:pic>
      <p:pic>
        <p:nvPicPr>
          <p:cNvPr id="9" name="Imagem 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A473ECD-C8CB-F4BC-1336-BA85CF255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98" y="2228412"/>
            <a:ext cx="5035112" cy="3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F463-3C38-90C3-8AAC-C030FE1AD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1B92C9A-48E3-BD28-1DFB-C0B08834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11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C7EB07F-19C9-90A1-CCE0-B3CFC1A2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86E117DF-B514-257E-6C67-F9B36CC3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218" y="2134253"/>
            <a:ext cx="5262630" cy="3161398"/>
          </a:xfrm>
          <a:prstGeom prst="rect">
            <a:avLst/>
          </a:prstGeom>
        </p:spPr>
      </p:pic>
      <p:pic>
        <p:nvPicPr>
          <p:cNvPr id="10" name="Imagem 9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216D160B-E85D-2A88-D564-61720260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65" y="2134253"/>
            <a:ext cx="5194804" cy="31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7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8A90D-6AA1-E28B-93BA-DED2A334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B2FA38D-2085-B467-660C-5CC12E84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53A5D5-660F-4182-C35A-F1A1BCEA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397"/>
            <a:ext cx="9050518" cy="1030146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94A643-4F65-A929-46DE-74DA1578B3F4}"/>
              </a:ext>
            </a:extLst>
          </p:cNvPr>
          <p:cNvSpPr txBox="1"/>
          <p:nvPr/>
        </p:nvSpPr>
        <p:spPr>
          <a:xfrm>
            <a:off x="1169043" y="1909818"/>
            <a:ext cx="6170871" cy="336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 algn="ctr">
              <a:buNone/>
              <a:defRPr b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 marL="185738" lvl="1" algn="just">
              <a:buFont typeface="Arial" panose="020B0604020202020204" pitchFamily="34" charset="0"/>
              <a:buChar char="•"/>
              <a:defRPr sz="160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2pPr>
          </a:lstStyle>
          <a:p>
            <a:pPr algn="just"/>
            <a:r>
              <a:rPr lang="pt-BR" dirty="0"/>
              <a:t>Consequências do consumo de bebidas alcoólicas por jovens:</a:t>
            </a:r>
          </a:p>
          <a:p>
            <a:pPr algn="just"/>
            <a:endParaRPr lang="pt-BR" b="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0" dirty="0"/>
              <a:t>Consequência no desenvolvimento cerebral;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0" dirty="0"/>
              <a:t>Problemas escolares e de desempenho;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0" dirty="0"/>
              <a:t>Maior risco de dependência;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0" dirty="0"/>
              <a:t>Comportamento de risco;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0" dirty="0"/>
              <a:t>Problemas de saúde física e mental;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b="0" dirty="0"/>
              <a:t>Impacto social e familiar.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6C3B90-817A-A708-1B94-707C171D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485" y="1804086"/>
            <a:ext cx="2484332" cy="442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4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63FA9-3875-80B1-36A8-96D55CD6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0C3A7AE-2086-5E2B-A813-3ACC8E86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13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3C832D6-1606-A016-3217-4BD7AAB7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71"/>
            <a:ext cx="9050518" cy="1262231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D643BC-E00B-10A0-2BF9-CE020E79545C}"/>
              </a:ext>
            </a:extLst>
          </p:cNvPr>
          <p:cNvSpPr txBox="1"/>
          <p:nvPr/>
        </p:nvSpPr>
        <p:spPr>
          <a:xfrm>
            <a:off x="1267600" y="2338025"/>
            <a:ext cx="3984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 algn="ctr">
              <a:buNone/>
              <a:defRPr b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 marL="185738" lvl="1" algn="just">
              <a:buFont typeface="Arial" panose="020B0604020202020204" pitchFamily="34" charset="0"/>
              <a:buChar char="•"/>
              <a:defRPr sz="160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2pPr>
          </a:lstStyle>
          <a:p>
            <a:endParaRPr lang="pt-BR" dirty="0"/>
          </a:p>
          <a:p>
            <a:pPr algn="just"/>
            <a:endParaRPr lang="pt-BR" b="0" dirty="0"/>
          </a:p>
          <a:p>
            <a:pPr algn="just"/>
            <a:r>
              <a:rPr lang="pt-BR" dirty="0"/>
              <a:t>Lei nº 8.069/1990 </a:t>
            </a:r>
            <a:r>
              <a:rPr lang="pt-BR" b="0" dirty="0"/>
              <a:t>– Estatuto da Criança e do Adolescente (ECA)</a:t>
            </a:r>
          </a:p>
          <a:p>
            <a:pPr algn="just"/>
            <a:r>
              <a:rPr lang="pt-BR" b="0" dirty="0"/>
              <a:t>Art. 81. É proibida a venda à criança ou ao adolescente de:</a:t>
            </a:r>
          </a:p>
          <a:p>
            <a:pPr algn="just"/>
            <a:r>
              <a:rPr lang="pt-BR" b="0" dirty="0"/>
              <a:t>INCISO II - bebidas alcoólicas;</a:t>
            </a:r>
          </a:p>
          <a:p>
            <a:pPr algn="just"/>
            <a:endParaRPr lang="pt-BR" b="0" dirty="0"/>
          </a:p>
          <a:p>
            <a:pPr algn="just"/>
            <a:endParaRPr lang="pt-BR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BA5428-69FB-F70C-1D48-7F2B5764B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862" y="2051972"/>
            <a:ext cx="5530769" cy="343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0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59DE3-025C-F854-3F69-913A6C49B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8C3D965-BB93-6067-D886-DF1ADCBB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14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6EA6D6-1266-CFB7-B799-F9F6CCD4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71"/>
            <a:ext cx="9050518" cy="1262231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98AAE5-2DD7-2B27-BB37-B4EC54C88FDF}"/>
              </a:ext>
            </a:extLst>
          </p:cNvPr>
          <p:cNvSpPr txBox="1"/>
          <p:nvPr/>
        </p:nvSpPr>
        <p:spPr>
          <a:xfrm>
            <a:off x="1169042" y="1805643"/>
            <a:ext cx="49269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 algn="ctr">
              <a:buNone/>
              <a:defRPr b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  <a:lvl2pPr marL="185738" lvl="1" algn="just">
              <a:buFont typeface="Arial" panose="020B0604020202020204" pitchFamily="34" charset="0"/>
              <a:buChar char="•"/>
              <a:defRPr sz="160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2pPr>
          </a:lstStyle>
          <a:p>
            <a:pPr algn="just"/>
            <a:r>
              <a:rPr lang="pt-BR" dirty="0"/>
              <a:t>ALTERAÇÃO DO ECA</a:t>
            </a:r>
          </a:p>
          <a:p>
            <a:pPr algn="just"/>
            <a:endParaRPr lang="pt-BR" dirty="0"/>
          </a:p>
          <a:p>
            <a:pPr algn="just"/>
            <a:r>
              <a:rPr lang="pt-BR" b="0" dirty="0"/>
              <a:t>Lei nº 13.106/2015</a:t>
            </a:r>
          </a:p>
          <a:p>
            <a:pPr algn="just"/>
            <a:r>
              <a:rPr lang="pt-BR" b="0" dirty="0"/>
              <a:t>“ </a:t>
            </a:r>
            <a:r>
              <a:rPr lang="pt-BR" b="0" dirty="0">
                <a:hlinkClick r:id="rId2"/>
              </a:rPr>
              <a:t>Art. 243. </a:t>
            </a:r>
            <a:r>
              <a:rPr lang="pt-BR" b="0" dirty="0"/>
              <a:t>Vender, fornecer, servir, ministrar ou entregar, ainda que gratuitamente, de qualquer forma, a criança ou a adolescente, bebida alcoólica ou, sem justa causa, outros produtos cujos componentes possam causar dependência física ou psíquica:</a:t>
            </a:r>
          </a:p>
          <a:p>
            <a:pPr algn="just"/>
            <a:r>
              <a:rPr lang="pt-BR" b="0" dirty="0"/>
              <a:t>Pena - detenção, de 2 (dois) a 4 (quatro) anos, e multa, se o fato não constitui crime mais grave.” (NR)</a:t>
            </a:r>
          </a:p>
          <a:p>
            <a:pPr algn="just"/>
            <a:endParaRPr lang="pt-BR" b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49C78C-3CD1-18CF-D06A-94F361FCD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127" y="2141066"/>
            <a:ext cx="4298231" cy="189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135BD2E-3E14-27DF-7B24-C0512170B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508" y="4202110"/>
            <a:ext cx="4152850" cy="166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841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0FDB-69F7-74DD-39B7-510CAAD24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9482CDC-3672-1BF7-D6A2-5F50D688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15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EAADB1E-7B3A-E8D3-D4C6-1FDA3DE7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71"/>
            <a:ext cx="9050518" cy="1262231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B11327-043A-F35F-C240-9723B0BF301A}"/>
              </a:ext>
            </a:extLst>
          </p:cNvPr>
          <p:cNvSpPr txBox="1"/>
          <p:nvPr/>
        </p:nvSpPr>
        <p:spPr>
          <a:xfrm>
            <a:off x="1169043" y="1805643"/>
            <a:ext cx="95491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BR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PROGRAMAS EDUCATIVOS E PREVENTIVOS</a:t>
            </a:r>
          </a:p>
          <a:p>
            <a:pPr algn="just">
              <a:buNone/>
            </a:pPr>
            <a:endParaRPr lang="pt-BR" sz="1400" b="1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algn="just">
              <a:buNone/>
            </a:pPr>
            <a:r>
              <a:rPr lang="pt-BR" sz="16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Programa Saúde na Escola (PSE)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Parceria entre o Ministério da Saúde e o da Educação.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Atua na prevenção do uso de álcool, tabaco e outras drogas dentro das escolas públicas.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Realiza atividades educativas com alunos, professores e famílias.</a:t>
            </a:r>
          </a:p>
          <a:p>
            <a:pPr marL="185738" lvl="1" algn="just"/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algn="just">
              <a:buNone/>
            </a:pPr>
            <a:r>
              <a:rPr lang="pt-BR" sz="16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Programa Nacional de Políticas sobre Drogas (SENAD - Ministério da Justiça)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Promove campanhas educativas como o "Famílias Fortes" e o "Jovem de Futuro", voltadas para prevenção do uso de substâncias.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Apoia ações de capacitação de professores, profissionais de saúde e agentes comunitários.</a:t>
            </a:r>
          </a:p>
          <a:p>
            <a:pPr algn="just"/>
            <a:endParaRPr lang="pt-B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27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0D90-56F6-00F0-04FC-FECD457C8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5835256-6E22-4218-B580-E78678B8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16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4D46CEB-AACD-697E-7EA8-EC9FFD75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71"/>
            <a:ext cx="9050518" cy="1262231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8E263E-71A7-C973-5F5F-136ABDE90EE4}"/>
              </a:ext>
            </a:extLst>
          </p:cNvPr>
          <p:cNvSpPr txBox="1"/>
          <p:nvPr/>
        </p:nvSpPr>
        <p:spPr>
          <a:xfrm>
            <a:off x="1169043" y="1682073"/>
            <a:ext cx="47992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FRAGILIDADES</a:t>
            </a:r>
          </a:p>
          <a:p>
            <a:pPr algn="just"/>
            <a:endParaRPr lang="pt-BR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algn="just">
              <a:buNone/>
            </a:pPr>
            <a:r>
              <a:rPr lang="pt-BR" sz="14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Fiscalização frágil e desigual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Apesar da lei, a venda de bebidas a menores ainda é comum em festas, bares e até supermercados.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A fiscalização depende de ações locais, e há grande desigualdade entre municípios e estados.</a:t>
            </a:r>
          </a:p>
          <a:p>
            <a:pPr algn="just">
              <a:buNone/>
            </a:pPr>
            <a:endParaRPr lang="pt-BR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algn="just">
              <a:buNone/>
            </a:pPr>
            <a:r>
              <a:rPr lang="pt-BR" sz="14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Publicidade de bebidas é tolerante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Bebidas alcoólicas de teor mais baixo (como cervejas) ainda têm publicidade muito presente em horários acessíveis a crianças e adolescentes.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A regulação é falha: empresas usam estratégias indiretas como marketing digital, influenciadores, memes e cultura jovem.</a:t>
            </a:r>
          </a:p>
          <a:p>
            <a:pPr algn="just">
              <a:buNone/>
            </a:pPr>
            <a:endParaRPr lang="pt-BR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algn="just"/>
            <a:endParaRPr lang="pt-BR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Texto&#10;&#10;O conteúdo gerado por IA pode estar incorreto.">
            <a:extLst>
              <a:ext uri="{FF2B5EF4-FFF2-40B4-BE49-F238E27FC236}">
                <a16:creationId xmlns:a16="http://schemas.microsoft.com/office/drawing/2014/main" id="{5FE5D927-B785-3E2A-2FEA-8C933E62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567" y="2155636"/>
            <a:ext cx="4290791" cy="303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0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FEE8-ECFC-C444-4E9D-5A142E9B5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BE817FE-59B1-A436-65AA-35B8A2C0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17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B90C352-1CC0-27DB-2830-A7CD3E3E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71"/>
            <a:ext cx="9050518" cy="1262231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DA4979-CE90-B9B0-5F1B-393457316B87}"/>
              </a:ext>
            </a:extLst>
          </p:cNvPr>
          <p:cNvSpPr txBox="1"/>
          <p:nvPr/>
        </p:nvSpPr>
        <p:spPr>
          <a:xfrm>
            <a:off x="1169043" y="1682073"/>
            <a:ext cx="38354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FRAGILIDADES</a:t>
            </a:r>
          </a:p>
          <a:p>
            <a:pPr algn="just"/>
            <a:endParaRPr lang="pt-BR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algn="just">
              <a:buNone/>
            </a:pPr>
            <a:r>
              <a:rPr lang="pt-BR" sz="14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Ausência de políticas específicas para grupos vulneráveis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Falta de ações voltadas para adolescentes em situação de rua, moradores de áreas com alto índice de violência ou com histórico familiar de alcoolismo.</a:t>
            </a:r>
          </a:p>
          <a:p>
            <a:pPr algn="just">
              <a:buNone/>
            </a:pPr>
            <a:endParaRPr lang="pt-BR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algn="just">
              <a:buNone/>
            </a:pPr>
            <a:r>
              <a:rPr lang="pt-BR" sz="14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Dependência de projetos temporários</a:t>
            </a:r>
          </a:p>
          <a:p>
            <a:pPr marL="185738" lvl="1" algn="just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Muitas ações preventivas (como oficinas, campanhas escolares) dependem de verbas pontuais ou parcerias, o que gera descontinuidade.</a:t>
            </a:r>
          </a:p>
          <a:p>
            <a:pPr algn="just"/>
            <a:endParaRPr lang="pt-BR" sz="14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Imagem 5" descr="Garrafa de bebida na mão&#10;&#10;O conteúdo gerado por IA pode estar incorreto.">
            <a:extLst>
              <a:ext uri="{FF2B5EF4-FFF2-40B4-BE49-F238E27FC236}">
                <a16:creationId xmlns:a16="http://schemas.microsoft.com/office/drawing/2014/main" id="{BED58887-F2C6-15C9-A2BD-84D9E191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730" y="2428352"/>
            <a:ext cx="4865028" cy="272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6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CBB83-C3E9-E7E8-030B-A0F87D808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1714FCF-7C1E-F05C-9C2C-62F692A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18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FA2BC32-FA9E-BA57-0785-550980FA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71"/>
            <a:ext cx="9050518" cy="1262231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389A09-0A3B-3D93-757C-E985D9978C2C}"/>
              </a:ext>
            </a:extLst>
          </p:cNvPr>
          <p:cNvSpPr txBox="1"/>
          <p:nvPr/>
        </p:nvSpPr>
        <p:spPr>
          <a:xfrm>
            <a:off x="1076446" y="1689903"/>
            <a:ext cx="954911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NÚMEROS ALARMANTES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34,6% 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dos adolescentes brasileiros experimentaram bebidas alcoólicas antes dos 13 anos. (Revista Mineira de Enfermagem – Consumo e exposição a bebidas alcoólicas entre adolescentes brasileiros -  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  <a:hlinkClick r:id="rId2" tooltip="https://periodicos.ufmg.br/index.php/reme/article/view/38495?utm_source=chatgpt.c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 de Periódicos UFMG+1SciELO Brasil+1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);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47% 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relataram ter sofrido embriaguez ao menos uma vez na vida. (Rev. bras. </a:t>
            </a:r>
            <a:r>
              <a:rPr lang="pt-BR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epidemiol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. 21 (</a:t>
            </a:r>
            <a:r>
              <a:rPr lang="pt-BR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suppl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1) • 2018 - Supervisão dos pais e o consumo de álcool por adolescentes brasileiros: análise dos dados da Pesquisa Nacional de Saúde do Escolar de 2015) - 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  <a:hlinkClick r:id="rId3" tooltip="https://www.scielo.br/j/rbepid/a/gwtx7dgk8rmz85xjd4d3q5s/?utm_source=chatgpt.c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SciELO Brasil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;</a:t>
            </a:r>
          </a:p>
          <a:p>
            <a:pPr algn="just"/>
            <a:endParaRPr lang="pt-BR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9,3% 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dos jovens declararam ter tido problemas devido ao uso de bebida alcoólica. (Rev. bras. </a:t>
            </a:r>
            <a:r>
              <a:rPr lang="pt-BR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epidemiol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. 21 (</a:t>
            </a:r>
            <a:r>
              <a:rPr lang="pt-BR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suppl</a:t>
            </a: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1) • 2018 - Supervisão dos pais e o consumo de álcool por adolescentes brasileiros: análise dos dados da Pesquisa Nacional de Saúde do Escolar de 2015) - SciELO Brasil.</a:t>
            </a:r>
          </a:p>
        </p:txBody>
      </p:sp>
    </p:spTree>
    <p:extLst>
      <p:ext uri="{BB962C8B-B14F-4D97-AF65-F5344CB8AC3E}">
        <p14:creationId xmlns:p14="http://schemas.microsoft.com/office/powerpoint/2010/main" val="160491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32091-06F7-ECB9-CB2F-94FFE861C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E3427FA-BFA5-9FA6-647D-B53A5E0E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19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1952EFF-B6A1-1482-A6F0-1200F239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71"/>
            <a:ext cx="9050518" cy="1262231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020D92-4C73-19F8-CF4B-D11967511507}"/>
              </a:ext>
            </a:extLst>
          </p:cNvPr>
          <p:cNvSpPr txBox="1"/>
          <p:nvPr/>
        </p:nvSpPr>
        <p:spPr>
          <a:xfrm>
            <a:off x="1076446" y="1615761"/>
            <a:ext cx="954911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CÓDIGO DE NUVEM DE PALAVRAS</a:t>
            </a:r>
          </a:p>
          <a:p>
            <a:pPr algn="just"/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Imagem 6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11BBFE0B-2D3E-6A28-4AFB-71A7D7193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72" y="2100645"/>
            <a:ext cx="8903547" cy="39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80C00-26A8-4372-20DA-0D7EC08B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272244E-A55C-54FD-F362-C68DD051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71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DDD54-F48C-A607-8BFD-25B058D79E84}"/>
              </a:ext>
            </a:extLst>
          </p:cNvPr>
          <p:cNvSpPr txBox="1"/>
          <p:nvPr/>
        </p:nvSpPr>
        <p:spPr>
          <a:xfrm>
            <a:off x="664580" y="4070048"/>
            <a:ext cx="76615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Equipe:</a:t>
            </a:r>
          </a:p>
          <a:p>
            <a:r>
              <a:rPr lang="pt-BR" sz="20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Euller Bruno</a:t>
            </a:r>
          </a:p>
          <a:p>
            <a:r>
              <a:rPr lang="pt-BR" sz="20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Hugo Guimarães</a:t>
            </a:r>
          </a:p>
          <a:p>
            <a:r>
              <a:rPr lang="pt-BR" sz="20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Tatiana Oliveira</a:t>
            </a:r>
          </a:p>
          <a:p>
            <a:r>
              <a:rPr lang="pt-BR" sz="2000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Uilka</a:t>
            </a:r>
            <a:r>
              <a:rPr lang="pt-BR" sz="20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Marques</a:t>
            </a:r>
          </a:p>
        </p:txBody>
      </p:sp>
      <p:pic>
        <p:nvPicPr>
          <p:cNvPr id="7" name="Imagem 6" descr="Imagem em preto e branco de mulher sorrindo&#10;&#10;O conteúdo gerado por IA pode estar incorreto.">
            <a:extLst>
              <a:ext uri="{FF2B5EF4-FFF2-40B4-BE49-F238E27FC236}">
                <a16:creationId xmlns:a16="http://schemas.microsoft.com/office/drawing/2014/main" id="{C0A14F21-28C4-1054-DC38-05A082961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798" y="2293740"/>
            <a:ext cx="5393356" cy="37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7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6D72-7B7E-B8AE-9FE6-F7E43901F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9726015-ECE9-6A52-C415-8BCD10AA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20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518BCF0-30F7-0366-28C8-889DF8B9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pic>
        <p:nvPicPr>
          <p:cNvPr id="7" name="Imagem 6" descr="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C4BC2D44-92B8-4022-FAC7-848A83BD5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81" y="1853514"/>
            <a:ext cx="8700600" cy="435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3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EB380-4A2D-DBBF-DB7E-786D657A9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67E38FD-2431-D7F9-1006-13E98376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21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617CE45-4A69-2FC0-CD43-949406A0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B99DC9-FACE-1B39-6FE4-20C362D9BD85}"/>
              </a:ext>
            </a:extLst>
          </p:cNvPr>
          <p:cNvSpPr txBox="1"/>
          <p:nvPr/>
        </p:nvSpPr>
        <p:spPr>
          <a:xfrm>
            <a:off x="1122744" y="1798844"/>
            <a:ext cx="954911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pt-BR" sz="20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FONTES CIENTÍFICAS E INSTITUCIONAIS</a:t>
            </a:r>
          </a:p>
          <a:p>
            <a:pPr>
              <a:buNone/>
            </a:pPr>
            <a:endParaRPr lang="pt-BR" sz="1600" b="1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16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Pesquisa Nacional de Saúde do Escolar (</a:t>
            </a:r>
            <a:r>
              <a:rPr lang="pt-BR" sz="1600" b="1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PeNSE</a:t>
            </a:r>
            <a:r>
              <a:rPr lang="pt-BR" sz="16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– IBGE</a:t>
            </a:r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Mostra dados preocupantes sobre o início precoce do consumo de álcool e suas correlações com outros comportamentos de risco.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600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PeNSE</a:t>
            </a: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2019 – IBGE</a:t>
            </a:r>
          </a:p>
          <a:p>
            <a:pPr>
              <a:buFont typeface="+mj-lt"/>
              <a:buAutoNum type="arabicPeriod"/>
            </a:pPr>
            <a:r>
              <a:rPr lang="pt-BR" sz="16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Centro de Informações sobre Saúde e Álcool (CISA)</a:t>
            </a:r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Entidade brasileira dedicada à pesquisa e divulgação de informações científicas sobre o uso de álcool.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 tooltip="https://www.cisa.org.b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CISA – Adolescência e Consumo de Álcool</a:t>
            </a:r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 tooltip="https://www.sbp.com.br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SBP – Álcool e adolescentes</a:t>
            </a:r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1600" b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Artigos científicos do SciELO Brasil</a:t>
            </a:r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Diversas publicações abordam o impacto do álcool sobre adolescentes em aspectos físicos, emocionais, sociais e educacionais.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Exemplo: “Uso de álcool entre adolescentes” – </a:t>
            </a:r>
            <a:r>
              <a:rPr lang="pt-BR" sz="1600" i="1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Revista Brasileira de Psiquiatria</a:t>
            </a:r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9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015B-06BC-2167-4776-2848BA73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CBD7D69-E5FB-C845-0417-9BC9038AD4F1}"/>
              </a:ext>
            </a:extLst>
          </p:cNvPr>
          <p:cNvSpPr/>
          <p:nvPr/>
        </p:nvSpPr>
        <p:spPr>
          <a:xfrm>
            <a:off x="838200" y="1310624"/>
            <a:ext cx="3581400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43A600-2F83-6C0C-3771-5A5D41634A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462926"/>
            <a:ext cx="4367531" cy="524711"/>
          </a:xfrm>
        </p:spPr>
        <p:txBody>
          <a:bodyPr/>
          <a:lstStyle/>
          <a:p>
            <a:r>
              <a:rPr lang="pt-BR" sz="4400" dirty="0">
                <a:latin typeface="Verdana" panose="020B0604030504040204" pitchFamily="34" charset="0"/>
                <a:ea typeface="Verdana" panose="020B0604030504040204" pitchFamily="34" charset="0"/>
              </a:rPr>
              <a:t>OBRIGADA!!!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3589C70-1C4C-454C-FB3C-E907F7B091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030913"/>
            <a:ext cx="549275" cy="365125"/>
          </a:xfrm>
        </p:spPr>
        <p:txBody>
          <a:bodyPr/>
          <a:lstStyle/>
          <a:p>
            <a:pPr rtl="0"/>
            <a:fld id="{D495E168-DA5E-4888-8D8A-92B118324C14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940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30D5-D82C-EA4E-F67A-AAEBB1E78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79E0A6C-DBF0-3C99-F43F-071E4020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747530E-D00A-0C29-9404-30CD1FED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016F4D1-9BBB-E6F9-17D1-DEB59DF285EC}"/>
              </a:ext>
            </a:extLst>
          </p:cNvPr>
          <p:cNvSpPr txBox="1"/>
          <p:nvPr/>
        </p:nvSpPr>
        <p:spPr>
          <a:xfrm>
            <a:off x="838200" y="2049746"/>
            <a:ext cx="98105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Base de dados: </a:t>
            </a: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Edições | IBGE</a:t>
            </a: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</a:p>
          <a:p>
            <a:pPr algn="just"/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(</a:t>
            </a:r>
            <a:r>
              <a:rPr lang="pt-BR" sz="1600" dirty="0" err="1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PeNSE</a:t>
            </a: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 - Pesquisa Nacional de Saúde do Escolar - Tema 8)</a:t>
            </a:r>
          </a:p>
          <a:p>
            <a:pPr algn="just"/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algn="just"/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algn="just"/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Percentual de escolares do 9º ano do Ensino Fundamental que tomaram um copo ou uma dose de bebida alcoólica alguma vez na vida, por sexo e dependência administrativa da escola, com indicação do intervalo de confiança de 95%, segundo os Municípios das Capitais - 2012/2019;</a:t>
            </a:r>
          </a:p>
          <a:p>
            <a:pPr algn="just"/>
            <a:endParaRPr lang="pt-BR" sz="1600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Percentual de escolares do 9º ano do Ensino Fundamental que ficaram bêbados(as) alguma vez na vida, por sexo e dependência administrativa da escola, com indicação do intervalo de confiança de 95%, segundo os Municípios das Capitais - 2009/2019</a:t>
            </a:r>
          </a:p>
          <a:p>
            <a:pPr algn="just" rtl="0">
              <a:buNone/>
            </a:pPr>
            <a:br>
              <a:rPr lang="pt-BR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None/>
            </a:pPr>
            <a:br>
              <a:rPr lang="pt-BR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1600" dirty="0">
              <a:solidFill>
                <a:srgbClr val="24242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242424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 rtl="0">
              <a:buNone/>
            </a:pPr>
            <a:br>
              <a:rPr lang="pt-BR" sz="1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t-BR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buNone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100" name="Picture 4" descr="IBGE - YouTube">
            <a:extLst>
              <a:ext uri="{FF2B5EF4-FFF2-40B4-BE49-F238E27FC236}">
                <a16:creationId xmlns:a16="http://schemas.microsoft.com/office/drawing/2014/main" id="{A6F2F653-AFCC-18C6-AF36-9EE394047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484" y="1852533"/>
            <a:ext cx="1337234" cy="13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5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11FBE-1DA1-1CFD-6A31-43D7746E4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CD1CA02-A445-7F35-1328-041044F1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4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9D32F1A-E186-738C-BDA3-6CF8D9A1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A78C47A1-B2E6-F9F2-3C26-9208D59B6A2F}"/>
              </a:ext>
            </a:extLst>
          </p:cNvPr>
          <p:cNvSpPr txBox="1">
            <a:spLocks/>
          </p:cNvSpPr>
          <p:nvPr/>
        </p:nvSpPr>
        <p:spPr>
          <a:xfrm>
            <a:off x="527613" y="3274378"/>
            <a:ext cx="9050518" cy="945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AFC09C-949F-0EC3-17A5-FA2F4BF044F5}"/>
              </a:ext>
            </a:extLst>
          </p:cNvPr>
          <p:cNvSpPr txBox="1"/>
          <p:nvPr/>
        </p:nvSpPr>
        <p:spPr>
          <a:xfrm>
            <a:off x="1157468" y="2013995"/>
            <a:ext cx="92481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 dados a seguir estão relacionados com a primeira experiência de crianças com o consumo de bebidas Alcoólicas, no Brasil e na capital pernambucana;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Além de separar os dados de ordem nacional, também foram analisados os dados por tipo de instituição de ensino (pública e privada) e por sexo;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Observou-se que Recife está um pouco abaixo do consumo nacionais quanto a primeira experiência etílica dos jovens, sendo em média dois pontos percentuais abaixo da média nacional;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Os resultados encontrados mostram que as mulheres de escola pública são o maior número, quando o tópico é a primeira experiência com álcool.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1033-3C6B-B316-A41E-300D589B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C0D9CA-A046-40BE-C726-124300E8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5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C6D797A-B0EF-F671-11F1-B555D563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B1A62C0-F617-6BEA-CE9B-4A5F18E9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696" y="1858789"/>
            <a:ext cx="7146302" cy="408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1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CB98-B9DE-2072-2F6F-26387FE72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2B398F-1C6D-00CC-D389-6ECE86B6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6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81078EB-8E07-7496-2136-6B271491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pic>
        <p:nvPicPr>
          <p:cNvPr id="8" name="Imagem 7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251C0130-4FE9-1CBF-006C-656084F6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2" y="2256122"/>
            <a:ext cx="5427312" cy="3260326"/>
          </a:xfrm>
          <a:prstGeom prst="rect">
            <a:avLst/>
          </a:prstGeom>
        </p:spPr>
      </p:pic>
      <p:pic>
        <p:nvPicPr>
          <p:cNvPr id="9" name="Imagem 8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A02FDC54-ED4D-7842-5DFE-54C3B88D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967" y="2256122"/>
            <a:ext cx="5427311" cy="32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7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672C-F89A-E6DB-9704-AD7B300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0656509-FA6E-5A19-13FA-90059916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675401-3191-11CF-AB03-5ACA0590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pic>
        <p:nvPicPr>
          <p:cNvPr id="10" name="Imagem 9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4029E8C5-49E1-FB6F-9F29-A6EAEBD8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72" y="2164466"/>
            <a:ext cx="5356415" cy="3096118"/>
          </a:xfrm>
          <a:prstGeom prst="rect">
            <a:avLst/>
          </a:prstGeom>
        </p:spPr>
      </p:pic>
      <p:pic>
        <p:nvPicPr>
          <p:cNvPr id="12" name="Imagem 1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57EE1592-09D5-571A-533B-E6A273F3C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98" y="2155599"/>
            <a:ext cx="5035112" cy="310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E0022-EF1C-6D19-6527-BDF6E4DB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432289-F5B6-71A8-5223-E3EAE8A4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8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ECA9531-B6A4-094A-EAB9-3BBC53D4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6D9B31-783F-FB30-2CCA-A8F15C791261}"/>
              </a:ext>
            </a:extLst>
          </p:cNvPr>
          <p:cNvSpPr txBox="1"/>
          <p:nvPr/>
        </p:nvSpPr>
        <p:spPr>
          <a:xfrm>
            <a:off x="1157468" y="2013995"/>
            <a:ext cx="92481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Os dados a seguir estão relacionados ao primeiro episódio de embriaguez dos jovens no Brasil e na capital pernambucana;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Além de separar os dados de ordem nacional, também foram analisados os dados por tipo de instituição de ensino (pública e privada) e por sexo;</a:t>
            </a:r>
          </a:p>
          <a:p>
            <a:pPr algn="just"/>
            <a:endParaRPr lang="pt-BR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Os resultados encontrados mostram que as mulheres de escola pública são o maior número, seguindo a mesma métrica dos dados da primeira embriaguez;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Observou-se que a aparição da embriaguez nas escolas públicas é consideravelmente maior que dentro das escolas particulares e isso se repete com os dados nacionais e da capital pernambucana;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accent5"/>
              </a:solidFill>
              <a:latin typeface="Verdana" panose="020B0604030504040204" pitchFamily="34" charset="0"/>
              <a:ea typeface="Verdana" panose="020B0604030504040204" pitchFamily="34" charset="0"/>
              <a:cs typeface="+mj-c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04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7B735-7B60-A715-4B9D-BBD60E785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D931E47-738F-F7DE-4337-C62AF4C2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9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2409E7A-8BBF-1A48-F807-2CF715D2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796"/>
            <a:ext cx="9050518" cy="945498"/>
          </a:xfrm>
        </p:spPr>
        <p:txBody>
          <a:bodyPr>
            <a:noAutofit/>
          </a:bodyPr>
          <a:lstStyle/>
          <a:p>
            <a:pPr algn="ctr"/>
            <a:r>
              <a:rPr lang="pt-BR" sz="2400" dirty="0">
                <a:solidFill>
                  <a:schemeClr val="accent5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Consumo de Bebidas Alcoólicas dos Jovens Brasileiros (do 9° ano do Ensino Fundamental)</a:t>
            </a:r>
          </a:p>
        </p:txBody>
      </p:sp>
      <p:pic>
        <p:nvPicPr>
          <p:cNvPr id="6" name="Imagem 5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05CB86BE-D561-1B8E-39FC-D72967B7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98" y="1918685"/>
            <a:ext cx="7059350" cy="403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31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enac 01 20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8D"/>
      </a:accent1>
      <a:accent2>
        <a:srgbClr val="F6921E"/>
      </a:accent2>
      <a:accent3>
        <a:srgbClr val="8C8C8C"/>
      </a:accent3>
      <a:accent4>
        <a:srgbClr val="FFC000"/>
      </a:accent4>
      <a:accent5>
        <a:srgbClr val="4472C4"/>
      </a:accent5>
      <a:accent6>
        <a:srgbClr val="A7B3AC"/>
      </a:accent6>
      <a:hlink>
        <a:srgbClr val="0563C1"/>
      </a:hlink>
      <a:folHlink>
        <a:srgbClr val="954F72"/>
      </a:folHlink>
    </a:clrScheme>
    <a:fontScheme name="Personalizada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4C4909673EAF542A71A81691C354B05" ma:contentTypeVersion="14" ma:contentTypeDescription="Crie um novo documento." ma:contentTypeScope="" ma:versionID="afa8d21061e11b92e24811c94a3dfbd6">
  <xsd:schema xmlns:xsd="http://www.w3.org/2001/XMLSchema" xmlns:xs="http://www.w3.org/2001/XMLSchema" xmlns:p="http://schemas.microsoft.com/office/2006/metadata/properties" xmlns:ns2="651ab05e-c50b-4053-af17-b3ee55bdf8c6" xmlns:ns3="6212a658-5ebb-4f69-abb9-09f93538da21" targetNamespace="http://schemas.microsoft.com/office/2006/metadata/properties" ma:root="true" ma:fieldsID="0bee70a1ab522e90b3d01d3ab5653bf4" ns2:_="" ns3:_="">
    <xsd:import namespace="651ab05e-c50b-4053-af17-b3ee55bdf8c6"/>
    <xsd:import namespace="6212a658-5ebb-4f69-abb9-09f93538da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ab05e-c50b-4053-af17-b3ee55bdf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6585a4dd-1a39-407d-a894-0767770456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2a658-5ebb-4f69-abb9-09f93538da2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5d9a124-d7b0-42cc-a202-ad966fb02790}" ma:internalName="TaxCatchAll" ma:showField="CatchAllData" ma:web="6212a658-5ebb-4f69-abb9-09f93538da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12a658-5ebb-4f69-abb9-09f93538da21" xsi:nil="true"/>
    <lcf76f155ced4ddcb4097134ff3c332f xmlns="651ab05e-c50b-4053-af17-b3ee55bdf8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F64CD14-187C-495D-9E15-5789E0A02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1ab05e-c50b-4053-af17-b3ee55bdf8c6"/>
    <ds:schemaRef ds:uri="6212a658-5ebb-4f69-abb9-09f93538da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11167284-6e7a-4b55-a89d-9be8e04114ed"/>
    <ds:schemaRef ds:uri="3278893f-11de-4c80-8d71-ba978d5379b4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6212a658-5ebb-4f69-abb9-09f93538da21"/>
    <ds:schemaRef ds:uri="651ab05e-c50b-4053-af17-b3ee55bdf8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0</TotalTime>
  <Words>1390</Words>
  <Application>Microsoft Office PowerPoint</Application>
  <PresentationFormat>Widescreen</PresentationFormat>
  <Paragraphs>139</Paragraphs>
  <Slides>22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Verdana</vt:lpstr>
      <vt:lpstr>Wingdings</vt:lpstr>
      <vt:lpstr>Tema do Office</vt:lpstr>
      <vt:lpstr>Apresentação do PowerPoint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Consumo de Bebidas Alcoólicas dos Jovens Brasileiros (do 9° ano do Ensino Fundamental)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2022-10-31T12:17:15Z</dcterms:created>
  <dcterms:modified xsi:type="dcterms:W3CDTF">2025-05-03T19:31:55Z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0x010100F4C4909673EAF542A71A81691C354B05</vt:lpwstr>
  </property>
</Properties>
</file>