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7" r:id="rId6"/>
    <p:sldId id="258" r:id="rId7"/>
    <p:sldId id="259" r:id="rId8"/>
    <p:sldId id="262" r:id="rId9"/>
    <p:sldId id="270" r:id="rId10"/>
    <p:sldId id="264" r:id="rId11"/>
    <p:sldId id="268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xy_logo.bmp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06" y="-71462"/>
            <a:ext cx="857256" cy="1069529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6429356" y="0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92D050"/>
                </a:solidFill>
              </a:rPr>
              <a:t>Projeto </a:t>
            </a:r>
            <a:r>
              <a:rPr lang="pt-BR" sz="1400" dirty="0" err="1" smtClean="0">
                <a:solidFill>
                  <a:srgbClr val="92D050"/>
                </a:solidFill>
              </a:rPr>
              <a:t>Cloud</a:t>
            </a:r>
            <a:endParaRPr lang="pt-BR" sz="1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itisolucoes.com.br/blog/case-cloud-computing-cantu-tem-ganhos-de-400-no-desempenho-de-ti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e.abril.com.br/tecnologia/computacao-em-nuvem-acelera-inovacao-diz-ib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2786050" y="1857364"/>
            <a:ext cx="5572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Projeto</a:t>
            </a:r>
            <a:endParaRPr lang="pt-BR" sz="5400" dirty="0" smtClean="0"/>
          </a:p>
        </p:txBody>
      </p:sp>
      <p:pic>
        <p:nvPicPr>
          <p:cNvPr id="14" name="Imagem 13" descr="xy_log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357298"/>
            <a:ext cx="3214710" cy="401073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214710" y="2126739"/>
            <a:ext cx="535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err="1" smtClean="0"/>
              <a:t>Cloud</a:t>
            </a:r>
            <a:endParaRPr lang="pt-BR" sz="80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643438" y="3988362"/>
            <a:ext cx="39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Portfólio</a:t>
            </a:r>
            <a:endParaRPr lang="pt-BR" sz="2400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4643502" y="4181781"/>
            <a:ext cx="392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Sistema de Gestão Integrada</a:t>
            </a:r>
            <a:endParaRPr lang="pt-BR" sz="32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0" y="-71462"/>
            <a:ext cx="150016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643866" y="-24"/>
            <a:ext cx="15001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Case de Sucesso</a:t>
            </a:r>
            <a:endParaRPr lang="pt-BR" sz="4000" b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928662" y="1087923"/>
            <a:ext cx="72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Grupo </a:t>
            </a:r>
            <a:r>
              <a:rPr lang="pt-BR" sz="4400" b="1" dirty="0" err="1" smtClean="0"/>
              <a:t>Cantu</a:t>
            </a:r>
            <a:endParaRPr lang="pt-BR" sz="4400" b="1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928694" y="3286124"/>
            <a:ext cx="71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Ganhos de TI 400%</a:t>
            </a:r>
            <a:endParaRPr lang="pt-BR" sz="2400" dirty="0" smtClean="0"/>
          </a:p>
          <a:p>
            <a:pPr fontAlgn="base"/>
            <a:r>
              <a:rPr lang="pt-BR" sz="2000" dirty="0" smtClean="0"/>
              <a:t>Agora na nuvem, os processos críticos da empresa como contabilização de compras, faturamento, financeiro, efetivação de lançamentos, títulos a receber, lançamentos contábeis e fiscais, entre outros, são realizados, em média</a:t>
            </a:r>
            <a:r>
              <a:rPr lang="pt-BR" sz="2000" b="1" dirty="0" smtClean="0"/>
              <a:t>, 400% </a:t>
            </a:r>
            <a:r>
              <a:rPr lang="pt-BR" sz="2000" dirty="0" smtClean="0"/>
              <a:t>mais rápidos, chegando, em alguns casos, a serem </a:t>
            </a:r>
            <a:r>
              <a:rPr lang="pt-BR" sz="2000" b="1" dirty="0" smtClean="0"/>
              <a:t>13 vezes mais rápido</a:t>
            </a:r>
            <a:r>
              <a:rPr lang="pt-BR" sz="2000" dirty="0" smtClean="0"/>
              <a:t>, ou seja, um ganho de desempenho de </a:t>
            </a:r>
            <a:r>
              <a:rPr lang="pt-BR" sz="2000" b="1" dirty="0" smtClean="0"/>
              <a:t>1.300%</a:t>
            </a:r>
            <a:r>
              <a:rPr lang="pt-BR" sz="2000" dirty="0" smtClean="0"/>
              <a:t>. O que podia levar horas, passou a ser processado em segundos.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85786" y="6376594"/>
            <a:ext cx="800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Disponível em</a:t>
            </a:r>
            <a:r>
              <a:rPr lang="pt-BR" sz="1600" b="1" dirty="0" smtClean="0"/>
              <a:t> </a:t>
            </a:r>
            <a:r>
              <a:rPr lang="pt-BR" sz="1200" dirty="0" smtClean="0">
                <a:hlinkClick r:id="rId2"/>
              </a:rPr>
              <a:t>https://eitisolucoes.com.br/blog/case-cloud-computing-cantu-tem-ganhos-de-400-no-desempenho-de-ti/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28662" y="1785926"/>
            <a:ext cx="714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Ganhos financeiros de 36%</a:t>
            </a:r>
            <a:endParaRPr lang="pt-BR" sz="2800" dirty="0" smtClean="0"/>
          </a:p>
          <a:p>
            <a:pPr fontAlgn="base"/>
            <a:r>
              <a:rPr lang="pt-BR" sz="2000" dirty="0" smtClean="0"/>
              <a:t>Considerando o Custo Total de Propriedade (TCO), num prazo de 5 anos, para um ambiente equivalente na nuvem seria necessário que a </a:t>
            </a:r>
            <a:r>
              <a:rPr lang="pt-BR" sz="2000" dirty="0" err="1" smtClean="0"/>
              <a:t>Cantu</a:t>
            </a:r>
            <a:r>
              <a:rPr lang="pt-BR" sz="2000" dirty="0" smtClean="0"/>
              <a:t> investisse </a:t>
            </a:r>
            <a:r>
              <a:rPr lang="pt-BR" sz="2000" b="1" dirty="0" smtClean="0"/>
              <a:t>36%</a:t>
            </a:r>
            <a:r>
              <a:rPr lang="pt-BR" sz="2000" dirty="0" smtClean="0"/>
              <a:t> mais na modalidade </a:t>
            </a:r>
            <a:r>
              <a:rPr lang="pt-BR" sz="2000" dirty="0" err="1" smtClean="0"/>
              <a:t>on-premise</a:t>
            </a:r>
            <a:r>
              <a:rPr lang="pt-BR" sz="2000" dirty="0" smtClean="0"/>
              <a:t>. 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Futuro</a:t>
            </a:r>
            <a:endParaRPr lang="pt-BR" sz="4000" b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1280212"/>
            <a:ext cx="750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Ainda há resistência à computação em nuvem entre as empresas?</a:t>
            </a:r>
            <a:endParaRPr lang="pt-BR" sz="3200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928662" y="2539553"/>
            <a:ext cx="7429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 É um caminho sem volta. Só podem ficar sem as empresas sem competição. Mas logo elas perderão toda a competitividade. A nuvem é uma grande aceleradora de inovação. Ela mostra caminhos para novos negócios e pode até promover parcerias para aumentar o tamanho do mercado. A tecnologia vai aumentar o volume de PIB dos países. Grande parte das empresas se tornarão companhias de tecnologia dentro de seus setores.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28926" y="5000636"/>
            <a:ext cx="557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Guilherme Novaes</a:t>
            </a:r>
            <a:r>
              <a:rPr lang="pt-BR" sz="1400" dirty="0" smtClean="0"/>
              <a:t>, diretor da divisão de integração de nuvem híbrida da IBM Brasil em entrevista para a EXAME concedida em Nova Iorque e  publicada em 7 nov. 2019.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28662" y="6376594"/>
            <a:ext cx="7572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Disponível em</a:t>
            </a:r>
            <a:r>
              <a:rPr lang="pt-BR" sz="1600" b="1" dirty="0" smtClean="0"/>
              <a:t> </a:t>
            </a:r>
            <a:r>
              <a:rPr lang="pt-BR" sz="1200" dirty="0" smtClean="0">
                <a:hlinkClick r:id="rId2"/>
              </a:rPr>
              <a:t>https://exame.abril.com.br/tecnologia/computacao-em-nuvem-acelera-inovacao-diz-ibm/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xy_log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46" y="2129845"/>
            <a:ext cx="2462157" cy="307183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71802" y="5058803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Projeto </a:t>
            </a:r>
            <a:r>
              <a:rPr lang="pt-BR" sz="3200" b="1" dirty="0" err="1" smtClean="0"/>
              <a:t>Cloud</a:t>
            </a:r>
            <a:endParaRPr lang="pt-BR" sz="3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071802" y="1344027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Sistema Integrado de Gestão</a:t>
            </a:r>
            <a:endParaRPr lang="pt-BR" sz="2400" b="1" dirty="0"/>
          </a:p>
        </p:txBody>
      </p:sp>
      <p:sp>
        <p:nvSpPr>
          <p:cNvPr id="8" name="Retângulo 7"/>
          <p:cNvSpPr/>
          <p:nvPr/>
        </p:nvSpPr>
        <p:spPr>
          <a:xfrm>
            <a:off x="0" y="-71462"/>
            <a:ext cx="1500166" cy="1643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643866" y="-24"/>
            <a:ext cx="15001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Objetivo</a:t>
            </a:r>
            <a:endParaRPr lang="pt-BR" sz="4000" b="1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857356" y="1995438"/>
            <a:ext cx="5786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Projeto para migração de sistema de gerenciamento de informação </a:t>
            </a:r>
            <a:r>
              <a:rPr lang="pt-BR" sz="3600" dirty="0" err="1" smtClean="0"/>
              <a:t>on-premise</a:t>
            </a:r>
            <a:r>
              <a:rPr lang="pt-BR" sz="3600" dirty="0" smtClean="0"/>
              <a:t> para sistema </a:t>
            </a:r>
            <a:r>
              <a:rPr lang="pt-BR" sz="3600" dirty="0" err="1" smtClean="0"/>
              <a:t>cloud</a:t>
            </a:r>
            <a:r>
              <a:rPr lang="pt-BR" sz="3600" dirty="0" smtClean="0"/>
              <a:t>.</a:t>
            </a:r>
            <a:endParaRPr lang="pt-BR" sz="3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85918" y="5857892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“</a:t>
            </a:r>
            <a:r>
              <a:rPr lang="pt-BR" sz="2000" dirty="0" err="1" smtClean="0"/>
              <a:t>On-premise</a:t>
            </a:r>
            <a:r>
              <a:rPr lang="pt-BR" sz="2000" dirty="0" smtClean="0"/>
              <a:t>” – servidor local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85918" y="6215082"/>
            <a:ext cx="735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“</a:t>
            </a:r>
            <a:r>
              <a:rPr lang="pt-BR" sz="2000" dirty="0" err="1" smtClean="0"/>
              <a:t>Cloud</a:t>
            </a:r>
            <a:r>
              <a:rPr lang="pt-BR" sz="2000" dirty="0" smtClean="0"/>
              <a:t> ou </a:t>
            </a:r>
            <a:r>
              <a:rPr lang="pt-BR" sz="2000" dirty="0" err="1" smtClean="0"/>
              <a:t>off-premise</a:t>
            </a:r>
            <a:r>
              <a:rPr lang="pt-BR" sz="2000" dirty="0" smtClean="0"/>
              <a:t>” – servidor de terceiros na nuvem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Benefícios</a:t>
            </a:r>
            <a:endParaRPr lang="pt-BR" sz="4000" b="1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1214414" y="1137336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Preços</a:t>
            </a:r>
            <a:r>
              <a:rPr lang="pt-BR" sz="2800" dirty="0" smtClean="0"/>
              <a:t> em tempo real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14414" y="206603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Inventário </a:t>
            </a:r>
            <a:r>
              <a:rPr lang="pt-BR" sz="2800" dirty="0" smtClean="0"/>
              <a:t>sempre atualizado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214414" y="3052891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Padrões </a:t>
            </a:r>
            <a:r>
              <a:rPr lang="pt-BR" sz="2800" dirty="0" smtClean="0"/>
              <a:t>em políticas e processos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214414" y="3994856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Recursos </a:t>
            </a:r>
            <a:r>
              <a:rPr lang="pt-BR" sz="2800" dirty="0" smtClean="0"/>
              <a:t>disponíveis à equipe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214414" y="5137864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Ganhos </a:t>
            </a:r>
            <a:r>
              <a:rPr lang="pt-BR" sz="2800" dirty="0" smtClean="0"/>
              <a:t>em </a:t>
            </a:r>
            <a:r>
              <a:rPr lang="pt-BR" sz="2800" dirty="0" err="1" smtClean="0"/>
              <a:t>escalabilidade</a:t>
            </a:r>
            <a:r>
              <a:rPr lang="pt-BR" sz="2800" dirty="0" smtClean="0"/>
              <a:t> e custos reduzidos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500166" y="1500174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BR" sz="1600" dirty="0" smtClean="0"/>
              <a:t>Os elementos de preços dentro do transporte e armazenagem podem flutuar com base em diferentes fatores, como clima, condições de mercado ou demanda.</a:t>
            </a: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00166" y="2423220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BR" sz="1600" dirty="0" smtClean="0"/>
              <a:t>O fluxo de dados da nuvem proporciona um controle infinitamente mais preciso sobre os níveis de estoque.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500166" y="3423352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BR" sz="1600" dirty="0" smtClean="0"/>
              <a:t>Os sistemas de software baseados em nuvem ajudam a definir padrões e utilizá-los para otimizar processos e eliminar os excessos que causam desperdícios.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500166" y="4352046"/>
            <a:ext cx="7000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BR" sz="1600" dirty="0" smtClean="0"/>
              <a:t>Os gerentes de logística podem observar processos com informações precisas a partir de locais remotos, permitindo a implantação imediata de recursos em caso de necessidade de pronta resposta e de acordo com o nível de risco associado.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500166" y="5495054"/>
            <a:ext cx="700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BR" sz="1600" dirty="0" smtClean="0"/>
              <a:t>O investimento em uma estrutura de tecnologia da informação, com recursos que possam garantir a segurança e a alta disponibilidade das operações torna-se real com um baixo investimento quando comparado à aquisição de toda a arquitetura necessária para atender as demanda do setor de logística.</a:t>
            </a:r>
            <a:endParaRPr lang="pt-BR" sz="1600" dirty="0"/>
          </a:p>
        </p:txBody>
      </p:sp>
      <p:sp>
        <p:nvSpPr>
          <p:cNvPr id="25" name="Elipse 24"/>
          <p:cNvSpPr/>
          <p:nvPr/>
        </p:nvSpPr>
        <p:spPr>
          <a:xfrm>
            <a:off x="857224" y="1214422"/>
            <a:ext cx="428628" cy="4286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857224" y="2143116"/>
            <a:ext cx="428628" cy="4286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857224" y="4071942"/>
            <a:ext cx="428628" cy="4286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857224" y="5214950"/>
            <a:ext cx="428628" cy="4286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857224" y="3071810"/>
            <a:ext cx="428628" cy="4286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Riscos</a:t>
            </a:r>
            <a:endParaRPr lang="pt-BR" sz="4000" b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928662" y="857232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err="1" smtClean="0"/>
              <a:t>Datacenter</a:t>
            </a:r>
            <a:endParaRPr lang="pt-BR" sz="3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28662" y="1619896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Segurança violada por invasão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28662" y="2071678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Servidor derrubado por causas naturais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928662" y="2548590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Instabilidade na entrega do serviço online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28662" y="3571876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Recomendado</a:t>
            </a:r>
            <a:endParaRPr lang="pt-BR" sz="3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28662" y="431816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Implantação de sistema híbrido ou </a:t>
            </a:r>
            <a:r>
              <a:rPr lang="pt-BR" sz="2800" dirty="0" err="1" smtClean="0"/>
              <a:t>multi-cloud</a:t>
            </a:r>
            <a:endParaRPr lang="pt-BR" sz="2800" dirty="0" smtClean="0"/>
          </a:p>
        </p:txBody>
      </p:sp>
      <p:sp>
        <p:nvSpPr>
          <p:cNvPr id="16" name="CaixaDeTexto 15"/>
          <p:cNvSpPr txBox="1"/>
          <p:nvPr/>
        </p:nvSpPr>
        <p:spPr>
          <a:xfrm>
            <a:off x="928662" y="5198573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Escopo bem definido de SLA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28662" y="5627201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Certificação TIER 4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28662" y="4746791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Auditoria de Segurança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28662" y="3000372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Dificuldade de reversão para </a:t>
            </a:r>
            <a:r>
              <a:rPr lang="pt-BR" sz="2800" dirty="0" err="1" smtClean="0"/>
              <a:t>on-premise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Retorno </a:t>
            </a:r>
            <a:endParaRPr lang="pt-BR" sz="4000" b="1" dirty="0" smtClean="0"/>
          </a:p>
        </p:txBody>
      </p:sp>
      <p:pic>
        <p:nvPicPr>
          <p:cNvPr id="7" name="Imagem 6" descr="aws_simulation.jpg"/>
          <p:cNvPicPr>
            <a:picLocks noChangeAspect="1"/>
          </p:cNvPicPr>
          <p:nvPr/>
        </p:nvPicPr>
        <p:blipFill>
          <a:blip r:embed="rId2"/>
          <a:srcRect r="84954" b="85945"/>
          <a:stretch>
            <a:fillRect/>
          </a:stretch>
        </p:blipFill>
        <p:spPr>
          <a:xfrm>
            <a:off x="6715140" y="1285860"/>
            <a:ext cx="1143008" cy="7858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28662" y="714356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err="1" smtClean="0"/>
              <a:t>On-premise</a:t>
            </a:r>
            <a:r>
              <a:rPr lang="pt-BR" sz="4400" b="1" dirty="0" smtClean="0"/>
              <a:t> x </a:t>
            </a:r>
            <a:r>
              <a:rPr lang="pt-BR" sz="4400" b="1" dirty="0" err="1" smtClean="0"/>
              <a:t>Cloud</a:t>
            </a:r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28662" y="1405582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Simulação migração </a:t>
            </a:r>
            <a:r>
              <a:rPr lang="pt-BR" sz="2800" dirty="0" err="1" smtClean="0"/>
              <a:t>infraestrutura</a:t>
            </a:r>
            <a:r>
              <a:rPr lang="pt-BR" sz="2800" dirty="0" smtClean="0"/>
              <a:t> para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28662" y="2051913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Economia de </a:t>
            </a:r>
            <a:r>
              <a:rPr lang="pt-BR" sz="4000" b="1" dirty="0" smtClean="0">
                <a:solidFill>
                  <a:srgbClr val="92D050"/>
                </a:solidFill>
              </a:rPr>
              <a:t>51%</a:t>
            </a:r>
            <a:r>
              <a:rPr lang="pt-BR" sz="2800" dirty="0" smtClean="0"/>
              <a:t> ao ano</a:t>
            </a:r>
            <a:endParaRPr lang="pt-BR" sz="2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28662" y="2506800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Em 3 anos a economia será de </a:t>
            </a:r>
            <a:r>
              <a:rPr lang="pt-BR" sz="4000" b="1" dirty="0" smtClean="0">
                <a:solidFill>
                  <a:srgbClr val="92D050"/>
                </a:solidFill>
              </a:rPr>
              <a:t>R$ 439.323,00</a:t>
            </a:r>
            <a:endParaRPr lang="pt-BR" sz="2800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071538" y="3143248"/>
          <a:ext cx="7500990" cy="3000400"/>
        </p:xfrm>
        <a:graphic>
          <a:graphicData uri="http://schemas.openxmlformats.org/drawingml/2006/table">
            <a:tbl>
              <a:tblPr/>
              <a:tblGrid>
                <a:gridCol w="3002157"/>
                <a:gridCol w="2306642"/>
                <a:gridCol w="2192191"/>
              </a:tblGrid>
              <a:tr h="37505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TCO (Total Cost of Ownership)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em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3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anos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92D050"/>
                          </a:solidFill>
                          <a:latin typeface="Calibri"/>
                        </a:rPr>
                        <a:t>Ativos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On-Premises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AWS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Servidores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382.094,00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17.007,00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Armazenamento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285.043,00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54.493,00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Rede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200.698,00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321.860,00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Serviços de TI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1.013,00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36.165,00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868.848,00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429.525,00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Economia no período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439.323,00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1000100" y="6202940"/>
            <a:ext cx="7572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Base: 01 Server, 10 Gb </a:t>
            </a:r>
            <a:r>
              <a:rPr lang="pt-BR" sz="1600" b="1" dirty="0" err="1" smtClean="0">
                <a:solidFill>
                  <a:schemeClr val="bg1">
                    <a:lumMod val="50000"/>
                  </a:schemeClr>
                </a:solidFill>
              </a:rPr>
              <a:t>Ram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, 10 Tb HD, 32 Core</a:t>
            </a:r>
            <a:endParaRPr lang="pt-B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500166" y="857232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PMBOK</a:t>
            </a:r>
            <a:r>
              <a:rPr lang="pt-BR" sz="3600" b="1" dirty="0" smtClean="0"/>
              <a:t> </a:t>
            </a:r>
            <a:r>
              <a:rPr lang="pt-BR" dirty="0" smtClean="0"/>
              <a:t>6ª Edição</a:t>
            </a:r>
            <a:endParaRPr lang="pt-BR" sz="3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500166" y="1480409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10 áreas e 5 processos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00166" y="2357992"/>
            <a:ext cx="550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Áreas</a:t>
            </a:r>
          </a:p>
          <a:p>
            <a:r>
              <a:rPr lang="pt-BR" sz="2400" dirty="0" smtClean="0"/>
              <a:t>Escopo</a:t>
            </a:r>
          </a:p>
          <a:p>
            <a:r>
              <a:rPr lang="pt-BR" sz="2400" dirty="0" smtClean="0"/>
              <a:t>Cronograma</a:t>
            </a:r>
          </a:p>
          <a:p>
            <a:r>
              <a:rPr lang="pt-BR" sz="2400" dirty="0" smtClean="0"/>
              <a:t>Custos</a:t>
            </a:r>
          </a:p>
          <a:p>
            <a:r>
              <a:rPr lang="pt-BR" sz="2400" dirty="0" smtClean="0"/>
              <a:t>Riscos</a:t>
            </a:r>
          </a:p>
          <a:p>
            <a:r>
              <a:rPr lang="pt-BR" sz="2400" dirty="0" smtClean="0"/>
              <a:t>Recursos</a:t>
            </a:r>
          </a:p>
          <a:p>
            <a:r>
              <a:rPr lang="pt-BR" sz="2400" dirty="0" smtClean="0"/>
              <a:t>Qualidade</a:t>
            </a:r>
          </a:p>
          <a:p>
            <a:r>
              <a:rPr lang="pt-BR" sz="2400" dirty="0" smtClean="0"/>
              <a:t>Comunicações</a:t>
            </a:r>
          </a:p>
          <a:p>
            <a:r>
              <a:rPr lang="pt-BR" sz="2400" dirty="0" err="1" smtClean="0"/>
              <a:t>Stakeholders</a:t>
            </a:r>
            <a:r>
              <a:rPr lang="pt-BR" sz="2400" dirty="0" smtClean="0"/>
              <a:t> (partes interessadas)</a:t>
            </a:r>
          </a:p>
          <a:p>
            <a:r>
              <a:rPr lang="pt-BR" sz="2400" dirty="0" smtClean="0"/>
              <a:t>Aquisições</a:t>
            </a:r>
          </a:p>
          <a:p>
            <a:r>
              <a:rPr lang="pt-BR" sz="2400" dirty="0" smtClean="0"/>
              <a:t>Integração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Gestão do Projeto</a:t>
            </a:r>
            <a:endParaRPr lang="pt-BR" sz="4000" b="1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4071966" y="2357430"/>
            <a:ext cx="4357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Processos</a:t>
            </a:r>
          </a:p>
          <a:p>
            <a:r>
              <a:rPr lang="pt-BR" sz="2400" dirty="0" smtClean="0"/>
              <a:t>Iniciação</a:t>
            </a:r>
          </a:p>
          <a:p>
            <a:r>
              <a:rPr lang="pt-BR" sz="2400" dirty="0" smtClean="0"/>
              <a:t>Planejamento</a:t>
            </a:r>
          </a:p>
          <a:p>
            <a:r>
              <a:rPr lang="pt-BR" sz="2400" dirty="0" smtClean="0"/>
              <a:t>Execução</a:t>
            </a:r>
          </a:p>
          <a:p>
            <a:r>
              <a:rPr lang="pt-BR" sz="2400" dirty="0" smtClean="0"/>
              <a:t>Controle e Monitoramento</a:t>
            </a:r>
          </a:p>
          <a:p>
            <a:r>
              <a:rPr lang="pt-BR" sz="2400" dirty="0" smtClean="0"/>
              <a:t>Encerramento</a:t>
            </a:r>
          </a:p>
        </p:txBody>
      </p:sp>
      <p:sp>
        <p:nvSpPr>
          <p:cNvPr id="18" name="Elipse 17"/>
          <p:cNvSpPr/>
          <p:nvPr/>
        </p:nvSpPr>
        <p:spPr>
          <a:xfrm>
            <a:off x="6000792" y="3143248"/>
            <a:ext cx="428628" cy="42862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5357850" y="2714620"/>
            <a:ext cx="428628" cy="42862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5429288" y="3500438"/>
            <a:ext cx="428628" cy="4286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7572428" y="3857628"/>
            <a:ext cx="428628" cy="4286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6072230" y="4214818"/>
            <a:ext cx="428628" cy="42862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Metodologia</a:t>
            </a:r>
            <a:endParaRPr lang="pt-BR" sz="4000" b="1" dirty="0" smtClean="0"/>
          </a:p>
        </p:txBody>
      </p:sp>
      <p:pic>
        <p:nvPicPr>
          <p:cNvPr id="9" name="Imagem 8" descr="Scrum_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428737"/>
            <a:ext cx="7215238" cy="48202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28662" y="1428736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SCRUM</a:t>
            </a:r>
            <a:endParaRPr lang="pt-BR" sz="3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28662" y="2051913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Desenvolvimento Ágil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28662" y="3405846"/>
            <a:ext cx="1071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Backlog</a:t>
            </a:r>
            <a:r>
              <a:rPr lang="pt-BR" sz="1400" b="1" dirty="0" smtClean="0"/>
              <a:t> </a:t>
            </a:r>
          </a:p>
          <a:p>
            <a:r>
              <a:rPr lang="pt-BR" sz="1400" b="1" dirty="0" smtClean="0"/>
              <a:t>Requisitos</a:t>
            </a:r>
            <a:endParaRPr lang="pt-BR" sz="1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14546" y="2786058"/>
            <a:ext cx="1071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Iniciação</a:t>
            </a:r>
            <a:endParaRPr lang="pt-BR" sz="1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857752" y="2071678"/>
            <a:ext cx="642942" cy="4517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/>
              <a:t>24</a:t>
            </a:r>
          </a:p>
          <a:p>
            <a:pPr algn="ctr"/>
            <a:r>
              <a:rPr lang="pt-BR" sz="1100" b="1" dirty="0" smtClean="0"/>
              <a:t>horas</a:t>
            </a:r>
            <a:endParaRPr lang="pt-BR" sz="11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714612" y="5143512"/>
            <a:ext cx="12144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Planejamento da </a:t>
            </a:r>
            <a:r>
              <a:rPr lang="pt-BR" sz="1400" b="1" dirty="0" err="1" smtClean="0"/>
              <a:t>Sprint</a:t>
            </a:r>
            <a:endParaRPr lang="pt-BR" sz="14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285984" y="5763300"/>
            <a:ext cx="1214446" cy="3803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Planejamento</a:t>
            </a:r>
            <a:endParaRPr lang="pt-BR" sz="1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143372" y="5763300"/>
            <a:ext cx="1214446" cy="3803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Execução</a:t>
            </a:r>
            <a:endParaRPr lang="pt-BR" sz="1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500694" y="5763300"/>
            <a:ext cx="1857388" cy="3803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Reunião de Revisão</a:t>
            </a:r>
            <a:endParaRPr lang="pt-BR" sz="1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500562" y="5000636"/>
            <a:ext cx="1314000" cy="7143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lstStyle/>
          <a:p>
            <a:r>
              <a:rPr lang="pt-BR" sz="1400" b="1" dirty="0" smtClean="0"/>
              <a:t>Execução da Tarefa</a:t>
            </a:r>
            <a:endParaRPr lang="pt-BR" sz="14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143636" y="5295912"/>
            <a:ext cx="12144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Reunião de Retrospectiva</a:t>
            </a:r>
            <a:endParaRPr lang="pt-BR" sz="14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796102" y="4857760"/>
            <a:ext cx="1276360" cy="4286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Encerramento</a:t>
            </a:r>
            <a:endParaRPr lang="pt-BR" sz="14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215206" y="3620160"/>
            <a:ext cx="1071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Tarefa Concluída</a:t>
            </a:r>
            <a:endParaRPr lang="pt-BR" sz="14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857752" y="3214686"/>
            <a:ext cx="1285884" cy="57150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/>
              <a:t>Duração da </a:t>
            </a:r>
            <a:r>
              <a:rPr lang="pt-BR" sz="1100" b="1" dirty="0" err="1" smtClean="0"/>
              <a:t>Sprint</a:t>
            </a:r>
            <a:r>
              <a:rPr lang="pt-BR" sz="1100" b="1" dirty="0" smtClean="0"/>
              <a:t> (2 a 4 semanas)</a:t>
            </a:r>
            <a:endParaRPr lang="pt-BR" sz="11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143240" y="3857628"/>
            <a:ext cx="1071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err="1" smtClean="0"/>
              <a:t>Sprint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Backlog</a:t>
            </a:r>
            <a:endParaRPr lang="pt-BR" sz="14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714744" y="1571612"/>
            <a:ext cx="1571636" cy="30890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Reunião Diária</a:t>
            </a:r>
            <a:endParaRPr lang="pt-BR" sz="1400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429388" y="1500174"/>
            <a:ext cx="1571636" cy="50006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Controle e Monitoramento</a:t>
            </a:r>
            <a:endParaRPr lang="pt-BR" sz="1400" b="1" dirty="0"/>
          </a:p>
        </p:txBody>
      </p:sp>
      <p:sp>
        <p:nvSpPr>
          <p:cNvPr id="31" name="Elipse 30"/>
          <p:cNvSpPr/>
          <p:nvPr/>
        </p:nvSpPr>
        <p:spPr>
          <a:xfrm>
            <a:off x="1857356" y="2857496"/>
            <a:ext cx="428628" cy="42862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1928794" y="5715016"/>
            <a:ext cx="428628" cy="42862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3786182" y="5715016"/>
            <a:ext cx="428628" cy="4286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6072198" y="1571612"/>
            <a:ext cx="428628" cy="4286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6429388" y="4857760"/>
            <a:ext cx="428628" cy="42862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786446" y="2143116"/>
            <a:ext cx="1143008" cy="7375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/>
              <a:t>Ciclo</a:t>
            </a:r>
          </a:p>
          <a:p>
            <a:pPr algn="ctr"/>
            <a:r>
              <a:rPr lang="pt-BR" sz="1100" b="1" dirty="0" smtClean="0"/>
              <a:t>monitoramento e controle</a:t>
            </a:r>
            <a:endParaRPr lang="pt-BR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Dados Sensíveis</a:t>
            </a:r>
            <a:endParaRPr lang="pt-BR" sz="4000" b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928662" y="1500174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Camadas de Segurança</a:t>
            </a:r>
            <a:endParaRPr lang="pt-BR" sz="3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28662" y="2194789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Microsoft </a:t>
            </a:r>
            <a:r>
              <a:rPr lang="pt-BR" sz="2800" dirty="0" err="1" smtClean="0"/>
              <a:t>Cybersecurity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28662" y="262002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Persistência de dados em servidor local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928662" y="3214686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err="1" smtClean="0"/>
              <a:t>Blockchain</a:t>
            </a:r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28662" y="3909301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Banco de dados Microsoft </a:t>
            </a:r>
            <a:r>
              <a:rPr lang="pt-BR" sz="2800" dirty="0" err="1" smtClean="0"/>
              <a:t>Blockchain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28662" y="4334540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Case </a:t>
            </a:r>
            <a:r>
              <a:rPr lang="pt-BR" sz="2800" dirty="0" err="1" smtClean="0"/>
              <a:t>e-CPF</a:t>
            </a:r>
            <a:r>
              <a:rPr lang="pt-BR" sz="2800" dirty="0" smtClean="0"/>
              <a:t> Receita Federal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28662" y="476316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WEF – </a:t>
            </a:r>
            <a:r>
              <a:rPr lang="pt-BR" sz="2800" dirty="0" err="1" smtClean="0"/>
              <a:t>Blockchain</a:t>
            </a:r>
            <a:r>
              <a:rPr lang="pt-BR" sz="2800" dirty="0" smtClean="0"/>
              <a:t> em </a:t>
            </a:r>
            <a:r>
              <a:rPr lang="pt-BR" sz="2800" dirty="0" err="1" smtClean="0"/>
              <a:t>Supply-Chain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/>
          <p:cNvSpPr/>
          <p:nvPr/>
        </p:nvSpPr>
        <p:spPr>
          <a:xfrm>
            <a:off x="6429388" y="1714488"/>
            <a:ext cx="2000264" cy="20002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/>
              <a:t>180</a:t>
            </a:r>
          </a:p>
          <a:p>
            <a:pPr algn="ctr"/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Cronograma</a:t>
            </a:r>
            <a:endParaRPr lang="pt-BR" sz="4000" b="1" dirty="0" smtClean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085856" y="1785926"/>
          <a:ext cx="4343400" cy="1905000"/>
        </p:xfrm>
        <a:graphic>
          <a:graphicData uri="http://schemas.openxmlformats.org/drawingml/2006/table">
            <a:tbl>
              <a:tblPr/>
              <a:tblGrid>
                <a:gridCol w="304800"/>
                <a:gridCol w="1752600"/>
                <a:gridCol w="1104900"/>
                <a:gridCol w="11811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92D050"/>
                          </a:solidFill>
                          <a:latin typeface="Calibri"/>
                        </a:rPr>
                        <a:t>ID</a:t>
                      </a:r>
                      <a:endParaRPr lang="pt-BR" sz="1050" b="1" i="0" u="none" strike="noStrike" dirty="0">
                        <a:solidFill>
                          <a:srgbClr val="92D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FASE</a:t>
                      </a:r>
                      <a:endParaRPr lang="pt-BR" sz="1050" b="1" i="0" u="none" strike="noStrike">
                        <a:solidFill>
                          <a:srgbClr val="92D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PREDECESSORA</a:t>
                      </a:r>
                      <a:endParaRPr lang="pt-BR" sz="1050" b="1" i="0" u="none" strike="noStrike">
                        <a:solidFill>
                          <a:srgbClr val="92D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DURAÇÃO</a:t>
                      </a:r>
                      <a:endParaRPr lang="pt-BR" sz="1050" b="1" i="0" u="none" strike="noStrike">
                        <a:solidFill>
                          <a:srgbClr val="92D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Comunicação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Planejamento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Modelagem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Execução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Testes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Implantação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Treinamento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Encerramento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Imagem 9" descr="Diagrama de Rede e Caminho Críit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14752"/>
            <a:ext cx="9103327" cy="242889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928662" y="928670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Estimativa </a:t>
            </a:r>
            <a:endParaRPr lang="pt-BR" sz="3600" dirty="0"/>
          </a:p>
        </p:txBody>
      </p:sp>
      <p:sp>
        <p:nvSpPr>
          <p:cNvPr id="18" name="Retângulo 17"/>
          <p:cNvSpPr/>
          <p:nvPr/>
        </p:nvSpPr>
        <p:spPr>
          <a:xfrm>
            <a:off x="6858016" y="2857496"/>
            <a:ext cx="114300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dias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691</Words>
  <Application>Microsoft Office PowerPoint</Application>
  <PresentationFormat>Apresentação na tela (4:3)</PresentationFormat>
  <Paragraphs>181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</dc:creator>
  <cp:lastModifiedBy>CD</cp:lastModifiedBy>
  <cp:revision>114</cp:revision>
  <dcterms:created xsi:type="dcterms:W3CDTF">2019-11-23T18:54:10Z</dcterms:created>
  <dcterms:modified xsi:type="dcterms:W3CDTF">2019-11-25T07:13:14Z</dcterms:modified>
</cp:coreProperties>
</file>