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62" r:id="rId3"/>
    <p:sldId id="263" r:id="rId4"/>
    <p:sldId id="276" r:id="rId5"/>
    <p:sldId id="277" r:id="rId6"/>
    <p:sldId id="265" r:id="rId7"/>
    <p:sldId id="279" r:id="rId8"/>
    <p:sldId id="280" r:id="rId9"/>
    <p:sldId id="281" r:id="rId10"/>
    <p:sldId id="282" r:id="rId11"/>
    <p:sldId id="283" r:id="rId12"/>
    <p:sldId id="267" r:id="rId13"/>
    <p:sldId id="266" r:id="rId14"/>
    <p:sldId id="268" r:id="rId15"/>
    <p:sldId id="269" r:id="rId16"/>
    <p:sldId id="260" r:id="rId17"/>
    <p:sldId id="270" r:id="rId18"/>
    <p:sldId id="271" r:id="rId19"/>
    <p:sldId id="275" r:id="rId20"/>
    <p:sldId id="278" r:id="rId21"/>
    <p:sldId id="274" r:id="rId22"/>
    <p:sldId id="26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0DF7B-9662-4D57-AB46-376285F76F8E}" type="datetimeFigureOut">
              <a:rPr lang="pt-BR" smtClean="0"/>
              <a:t>03/05/2016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1923-B8BC-4A3E-92DA-C6E4A14D9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09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91923-B8BC-4A3E-92DA-C6E4A14D96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6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91923-B8BC-4A3E-92DA-C6E4A14D965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05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4D16-2D06-4810-9104-DCFD5536D46D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1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3A88-012B-43B5-8D16-2CDB9F5AD09A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6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2636-D8D1-455F-B5EA-9006F10E0FB9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9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AA3D-5EED-4A2E-B55B-200523AF66E6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2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4A65-6B63-4135-B354-8EC1451B8AE2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0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CF0B-2D60-4AB3-B24F-3E3D69A10D37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3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E594-51E4-4DE7-AF66-B5A2608F5DAA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476C-297E-4069-8BEF-9F5BE48B373B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83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2844-3AE5-4061-BF27-E953DD6FD1DE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71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4A56-1559-4DC3-BC6A-A0C51EF96A33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0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0F15-3C39-4242-BF63-29C4CD345E53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57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329A-1318-4F46-81B6-4850A1BA29FE}" type="datetime1">
              <a:rPr lang="pt-BR" smtClean="0"/>
              <a:t>03/05/2016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A669-FA5B-4A42-9133-AAC05A4913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4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0" descr="logo-cin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8" y="0"/>
            <a:ext cx="240077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207367" y="328614"/>
            <a:ext cx="46882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altLang="pt-BR" sz="4000" b="1" dirty="0" smtClean="0"/>
              <a:t>Seminário</a:t>
            </a:r>
            <a:r>
              <a:rPr lang="en-US" altLang="pt-BR" sz="4000" b="1" dirty="0" smtClean="0"/>
              <a:t>:</a:t>
            </a:r>
          </a:p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67" y="1933485"/>
            <a:ext cx="4688206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>
            <a:spLocks noGrp="1"/>
          </p:cNvSpPr>
          <p:nvPr>
            <p:ph type="subTitle" idx="1"/>
          </p:nvPr>
        </p:nvSpPr>
        <p:spPr bwMode="auto">
          <a:xfrm>
            <a:off x="236113" y="5340976"/>
            <a:ext cx="9144000" cy="101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  <a:defRPr kumimoji="1" sz="1800" b="1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pt-BR" kern="0" dirty="0" smtClean="0"/>
              <a:t>IN0953-Engenharia de Software</a:t>
            </a:r>
          </a:p>
          <a:p>
            <a:pPr algn="l" eaLnBrk="1" hangingPunct="1">
              <a:defRPr/>
            </a:pPr>
            <a:r>
              <a:rPr lang="en-US" altLang="pt-BR" kern="0" dirty="0" smtClean="0"/>
              <a:t>Professores:Silvio Meira / Herbertt</a:t>
            </a:r>
          </a:p>
          <a:p>
            <a:pPr algn="l" eaLnBrk="1" hangingPunct="1">
              <a:defRPr/>
            </a:pPr>
            <a:r>
              <a:rPr lang="en-US" altLang="pt-BR" kern="0" dirty="0" smtClean="0"/>
              <a:t>Aluno: Clovis Holanda</a:t>
            </a:r>
          </a:p>
          <a:p>
            <a:pPr eaLnBrk="1" hangingPunct="1">
              <a:defRPr/>
            </a:pPr>
            <a:endParaRPr lang="pt-BR" altLang="pt-BR" kern="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345914"/>
            <a:ext cx="3417598" cy="12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084" y="1102019"/>
            <a:ext cx="6594525" cy="8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87">
                <a:solidFill>
                  <a:srgbClr val="48B9C9"/>
                </a:solidFill>
              </a:rPr>
              <a:t>Subscriptions</a:t>
            </a:r>
            <a:endParaRPr lang="es-ES" sz="4687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978" y="2022696"/>
            <a:ext cx="7664360" cy="225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 dirty="0">
                <a:solidFill>
                  <a:srgbClr val="002159"/>
                </a:solidFill>
              </a:rPr>
              <a:t>POST /v1/</a:t>
            </a:r>
            <a:r>
              <a:rPr lang="es-ES" sz="1758" dirty="0" err="1">
                <a:solidFill>
                  <a:srgbClr val="002159"/>
                </a:solidFill>
              </a:rPr>
              <a:t>contextSubscriptions</a:t>
            </a:r>
            <a:endParaRPr lang="es-ES" sz="1758" dirty="0">
              <a:solidFill>
                <a:srgbClr val="002159"/>
              </a:solidFill>
            </a:endParaRP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 dirty="0" err="1">
                <a:solidFill>
                  <a:srgbClr val="48B9C9"/>
                </a:solidFill>
              </a:rPr>
              <a:t>Creates</a:t>
            </a:r>
            <a:r>
              <a:rPr lang="es-ES" sz="1758" dirty="0">
                <a:solidFill>
                  <a:srgbClr val="48B9C9"/>
                </a:solidFill>
              </a:rPr>
              <a:t> a </a:t>
            </a:r>
            <a:r>
              <a:rPr lang="es-ES" sz="1758" dirty="0" err="1">
                <a:solidFill>
                  <a:srgbClr val="48B9C9"/>
                </a:solidFill>
              </a:rPr>
              <a:t>subscription</a:t>
            </a:r>
            <a:endParaRPr lang="es-ES" sz="1758" dirty="0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 dirty="0">
                <a:solidFill>
                  <a:srgbClr val="002159"/>
                </a:solidFill>
              </a:rPr>
              <a:t>PUT /v1/</a:t>
            </a:r>
            <a:r>
              <a:rPr lang="es-ES" sz="1758" dirty="0" err="1">
                <a:solidFill>
                  <a:srgbClr val="002159"/>
                </a:solidFill>
              </a:rPr>
              <a:t>contextSubscriptions</a:t>
            </a:r>
            <a:r>
              <a:rPr lang="es-ES" sz="1758" dirty="0">
                <a:solidFill>
                  <a:srgbClr val="002159"/>
                </a:solidFill>
              </a:rPr>
              <a:t>/{</a:t>
            </a:r>
            <a:r>
              <a:rPr lang="es-ES" sz="1758" dirty="0" err="1">
                <a:solidFill>
                  <a:srgbClr val="002159"/>
                </a:solidFill>
              </a:rPr>
              <a:t>subID</a:t>
            </a:r>
            <a:r>
              <a:rPr lang="es-ES" sz="1758" dirty="0">
                <a:solidFill>
                  <a:srgbClr val="002159"/>
                </a:solidFill>
              </a:rPr>
              <a:t>}</a:t>
            </a:r>
            <a:endParaRPr lang="es-ES" sz="1758" dirty="0">
              <a:solidFill>
                <a:srgbClr val="002159"/>
              </a:solidFill>
            </a:endParaRP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 dirty="0" err="1">
                <a:solidFill>
                  <a:srgbClr val="48B9C9"/>
                </a:solidFill>
              </a:rPr>
              <a:t>Updates</a:t>
            </a:r>
            <a:r>
              <a:rPr lang="es-ES" sz="1758" dirty="0">
                <a:solidFill>
                  <a:srgbClr val="48B9C9"/>
                </a:solidFill>
              </a:rPr>
              <a:t> a </a:t>
            </a:r>
            <a:r>
              <a:rPr lang="es-ES" sz="1758" dirty="0" err="1">
                <a:solidFill>
                  <a:srgbClr val="48B9C9"/>
                </a:solidFill>
              </a:rPr>
              <a:t>subscription</a:t>
            </a:r>
            <a:endParaRPr lang="es-ES" sz="1758" dirty="0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 dirty="0">
                <a:solidFill>
                  <a:srgbClr val="002159"/>
                </a:solidFill>
              </a:rPr>
              <a:t>DELETE </a:t>
            </a:r>
            <a:r>
              <a:rPr lang="es-ES" sz="1758" dirty="0">
                <a:solidFill>
                  <a:srgbClr val="002159"/>
                </a:solidFill>
              </a:rPr>
              <a:t>/v1/</a:t>
            </a:r>
            <a:r>
              <a:rPr lang="es-ES" sz="1758" dirty="0" err="1">
                <a:solidFill>
                  <a:srgbClr val="002159"/>
                </a:solidFill>
              </a:rPr>
              <a:t>contextSubscriptions</a:t>
            </a:r>
            <a:r>
              <a:rPr lang="es-ES" sz="1758" dirty="0">
                <a:solidFill>
                  <a:srgbClr val="002159"/>
                </a:solidFill>
              </a:rPr>
              <a:t>/{</a:t>
            </a:r>
            <a:r>
              <a:rPr lang="es-ES" sz="1758" dirty="0" err="1">
                <a:solidFill>
                  <a:srgbClr val="002159"/>
                </a:solidFill>
              </a:rPr>
              <a:t>subID</a:t>
            </a:r>
            <a:r>
              <a:rPr lang="es-ES" sz="1758" dirty="0">
                <a:solidFill>
                  <a:srgbClr val="002159"/>
                </a:solidFill>
              </a:rPr>
              <a:t>}</a:t>
            </a: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 dirty="0">
                <a:solidFill>
                  <a:srgbClr val="48B9C9"/>
                </a:solidFill>
              </a:rPr>
              <a:t>Cancel a </a:t>
            </a:r>
            <a:r>
              <a:rPr lang="es-ES" sz="1758" dirty="0" err="1">
                <a:solidFill>
                  <a:srgbClr val="48B9C9"/>
                </a:solidFill>
              </a:rPr>
              <a:t>subscription</a:t>
            </a:r>
            <a:endParaRPr lang="es-ES" sz="1758" dirty="0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 dirty="0"/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 dirty="0"/>
          </a:p>
        </p:txBody>
      </p:sp>
      <p:sp>
        <p:nvSpPr>
          <p:cNvPr id="7" name="Retângulo 6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9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084" y="1102019"/>
            <a:ext cx="6594525" cy="8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87">
                <a:solidFill>
                  <a:srgbClr val="48B9C9"/>
                </a:solidFill>
              </a:rPr>
              <a:t>Entity Types</a:t>
            </a:r>
            <a:endParaRPr lang="es-ES" sz="4687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680" y="2093011"/>
            <a:ext cx="7664360" cy="144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GET /v1/contextTypes</a:t>
            </a: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Retrieve a list of all entity types currently in Orion, including their corresponding attributes</a:t>
            </a: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GET /</a:t>
            </a:r>
            <a:r>
              <a:rPr lang="es-ES" sz="1758">
                <a:solidFill>
                  <a:srgbClr val="002159"/>
                </a:solidFill>
              </a:rPr>
              <a:t>v1/contextTypes/{typeID}</a:t>
            </a:r>
            <a:endParaRPr lang="es-ES" sz="1758">
              <a:solidFill>
                <a:srgbClr val="002159"/>
              </a:solidFill>
            </a:endParaRP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Retrieve attributes associated to an entity type</a:t>
            </a:r>
            <a:endParaRPr lang="es-ES" sz="1758"/>
          </a:p>
        </p:txBody>
      </p:sp>
      <p:sp>
        <p:nvSpPr>
          <p:cNvPr id="3" name="TextBox 2"/>
          <p:cNvSpPr txBox="1"/>
          <p:nvPr/>
        </p:nvSpPr>
        <p:spPr>
          <a:xfrm>
            <a:off x="2616614" y="4541140"/>
            <a:ext cx="6469001" cy="1174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58" b="1">
                <a:solidFill>
                  <a:schemeClr val="bg1"/>
                </a:solidFill>
              </a:rPr>
              <a:t>PRO </a:t>
            </a:r>
            <a:r>
              <a:rPr lang="es-ES" sz="1758" b="1">
                <a:solidFill>
                  <a:schemeClr val="bg1"/>
                </a:solidFill>
              </a:rPr>
              <a:t>TIP</a:t>
            </a:r>
          </a:p>
          <a:p>
            <a:endParaRPr lang="es-ES" sz="1758" b="1">
              <a:solidFill>
                <a:schemeClr val="bg1"/>
              </a:solidFill>
            </a:endParaRPr>
          </a:p>
          <a:p>
            <a:pPr marL="0" lvl="1"/>
            <a:r>
              <a:rPr lang="es-ES" sz="1758">
                <a:solidFill>
                  <a:schemeClr val="bg1"/>
                </a:solidFill>
              </a:rPr>
              <a:t>GET /v1/contextTypes?collapse=true</a:t>
            </a:r>
          </a:p>
          <a:p>
            <a:pPr marL="0" lvl="1"/>
            <a:r>
              <a:rPr lang="es-ES" sz="1758">
                <a:solidFill>
                  <a:schemeClr val="bg1"/>
                </a:solidFill>
              </a:rPr>
              <a:t>	</a:t>
            </a:r>
            <a:r>
              <a:rPr lang="es-ES" sz="1758">
                <a:solidFill>
                  <a:schemeClr val="bg1"/>
                </a:solidFill>
              </a:rPr>
              <a:t>Retrieves </a:t>
            </a:r>
            <a:r>
              <a:rPr lang="es-ES" sz="1758">
                <a:solidFill>
                  <a:schemeClr val="bg1"/>
                </a:solidFill>
              </a:rPr>
              <a:t>a list of all entity types without attribute info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3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68" y="2212975"/>
            <a:ext cx="8296275" cy="41433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349062" y="1255405"/>
            <a:ext cx="863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 Operações </a:t>
            </a:r>
            <a:r>
              <a:rPr lang="pt-BR" sz="2000" b="1" dirty="0"/>
              <a:t>oferecidas por </a:t>
            </a:r>
            <a:r>
              <a:rPr lang="pt-BR" sz="2000" b="1" dirty="0" smtClean="0"/>
              <a:t>NGSI-9 (disponibilidades).</a:t>
            </a:r>
            <a:endParaRPr lang="pt-BR" sz="20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69989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20" y="777875"/>
            <a:ext cx="5400675" cy="59436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3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27225"/>
            <a:ext cx="10572750" cy="442912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49062" y="1255405"/>
            <a:ext cx="863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 Operações </a:t>
            </a:r>
            <a:r>
              <a:rPr lang="pt-BR" sz="2000" b="1" dirty="0"/>
              <a:t>oferecidas por </a:t>
            </a:r>
            <a:r>
              <a:rPr lang="pt-BR" sz="2000" b="1" dirty="0" smtClean="0"/>
              <a:t>NGSI-10 (informações).</a:t>
            </a:r>
            <a:endParaRPr lang="pt-BR" sz="20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839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2" y="791800"/>
            <a:ext cx="5286375" cy="558165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3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07" y="1671033"/>
            <a:ext cx="7400925" cy="457200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6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5" y="1036500"/>
            <a:ext cx="8839200" cy="571500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5" y="1874420"/>
            <a:ext cx="7658418" cy="4724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0420" y="1165253"/>
            <a:ext cx="863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 Registrando Room1 e Room2</a:t>
            </a:r>
            <a:endParaRPr lang="pt-BR" sz="20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5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1968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3299" y="831820"/>
            <a:ext cx="863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 Descobrindo Registro de Room1 </a:t>
            </a:r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0" y="1231930"/>
            <a:ext cx="9906000" cy="1895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0" y="3454635"/>
            <a:ext cx="9915525" cy="3266840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8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3361" y="1322787"/>
            <a:ext cx="11406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Orion Context Broker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GE </a:t>
            </a:r>
            <a:r>
              <a:rPr lang="pt-BR" dirty="0" smtClean="0"/>
              <a:t>é um componente que permite gerir todo ciclo de vida de informações de contexto(Registry, Updates, Queries and others).</a:t>
            </a:r>
          </a:p>
          <a:p>
            <a:endParaRPr lang="pt-BR" dirty="0" smtClean="0"/>
          </a:p>
          <a:p>
            <a:r>
              <a:rPr lang="pt-BR" dirty="0" smtClean="0"/>
              <a:t>Através das interfaces NGSI9 e NGSI10 as operações de contexto são manipuladas.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28" y="2800115"/>
            <a:ext cx="8178083" cy="3635072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1968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3299" y="831820"/>
            <a:ext cx="86331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 Atualizando </a:t>
            </a:r>
            <a:r>
              <a:rPr lang="pt-BR" sz="2000" b="1" smtClean="0"/>
              <a:t>dados do Room1 </a:t>
            </a:r>
            <a:endParaRPr lang="pt-BR" sz="2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7" y="1539706"/>
            <a:ext cx="9953625" cy="355282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7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75591"/>
              </p:ext>
            </p:extLst>
          </p:nvPr>
        </p:nvGraphicFramePr>
        <p:xfrm>
          <a:off x="965916" y="1491399"/>
          <a:ext cx="9775065" cy="3504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287"/>
                <a:gridCol w="7572778"/>
              </a:tblGrid>
              <a:tr h="177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FIWARE </a:t>
                      </a:r>
                      <a:r>
                        <a:rPr lang="pt-BR" sz="1400" dirty="0" err="1">
                          <a:effectLst/>
                        </a:rPr>
                        <a:t>GEs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Alternatives products/services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ORION </a:t>
                      </a:r>
                      <a:r>
                        <a:rPr lang="pt-BR" sz="1400" dirty="0" err="1">
                          <a:effectLst/>
                        </a:rPr>
                        <a:t>Context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Broker</a:t>
                      </a:r>
                      <a:r>
                        <a:rPr lang="pt-BR" sz="1400" dirty="0">
                          <a:effectLst/>
                        </a:rPr>
                        <a:t> GE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Message Brokers - Distributed publish-subscribe Messaging System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[29][30][31] such as: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Redis, RabbitMQ, Apache Kafka, Apache ActiveMQ, and Kestrel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Cloud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GEs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Cloud services from TELCO and IT companies (e.g. Amazon AWS [20],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Google Cloud [21], Microsoft Azure [22])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COSMOS Big Data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Analysis</a:t>
                      </a:r>
                      <a:r>
                        <a:rPr lang="pt-BR" sz="1400" dirty="0">
                          <a:effectLst/>
                        </a:rPr>
                        <a:t> GE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Cloudera’s Hadoop dist [23], Hortonworks’s Hadoop dist [24], MapR’s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Hadoop dist [25], EMC-spinoff PIVOTAL [26], IBM InfoSphere BigInsights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[27]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4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WIRECLOUD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Application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Mashup</a:t>
                      </a:r>
                      <a:r>
                        <a:rPr lang="pt-BR" sz="1400" dirty="0">
                          <a:effectLst/>
                        </a:rPr>
                        <a:t> GE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Mashup [28] platforms such as: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iMashup, iGoogle, Apache Shindig, Apache Rave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PROTON </a:t>
                      </a:r>
                      <a:r>
                        <a:rPr lang="pt-BR" sz="1400" dirty="0" err="1">
                          <a:effectLst/>
                        </a:rPr>
                        <a:t>Complex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Event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Processing</a:t>
                      </a:r>
                      <a:r>
                        <a:rPr lang="pt-BR" sz="1400" dirty="0">
                          <a:effectLst/>
                        </a:rPr>
                        <a:t> GE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Event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Processing</a:t>
                      </a:r>
                      <a:r>
                        <a:rPr lang="pt-BR" sz="1400" dirty="0">
                          <a:effectLst/>
                        </a:rPr>
                        <a:t> Software [32] </a:t>
                      </a:r>
                      <a:r>
                        <a:rPr lang="pt-BR" sz="1400" dirty="0" err="1">
                          <a:effectLst/>
                        </a:rPr>
                        <a:t>such</a:t>
                      </a:r>
                      <a:r>
                        <a:rPr lang="pt-BR" sz="1400" dirty="0">
                          <a:effectLst/>
                        </a:rPr>
                        <a:t> as: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Oracle </a:t>
                      </a:r>
                      <a:r>
                        <a:rPr lang="pt-BR" sz="1400" dirty="0" err="1">
                          <a:effectLst/>
                        </a:rPr>
                        <a:t>Event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Processing</a:t>
                      </a:r>
                      <a:r>
                        <a:rPr lang="pt-BR" sz="1400" dirty="0">
                          <a:effectLst/>
                        </a:rPr>
                        <a:t>, </a:t>
                      </a:r>
                      <a:r>
                        <a:rPr lang="pt-BR" sz="1400" dirty="0" err="1">
                          <a:effectLst/>
                        </a:rPr>
                        <a:t>Tibco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Streambase</a:t>
                      </a:r>
                      <a:r>
                        <a:rPr lang="pt-BR" sz="1400" dirty="0">
                          <a:effectLst/>
                        </a:rPr>
                        <a:t>, </a:t>
                      </a:r>
                      <a:r>
                        <a:rPr lang="pt-BR" sz="1400" dirty="0" err="1">
                          <a:effectLst/>
                        </a:rPr>
                        <a:t>Esper</a:t>
                      </a:r>
                      <a:r>
                        <a:rPr lang="pt-BR" sz="1400" dirty="0">
                          <a:effectLst/>
                        </a:rPr>
                        <a:t>, </a:t>
                      </a:r>
                      <a:r>
                        <a:rPr lang="pt-BR" sz="1400" dirty="0" err="1">
                          <a:effectLst/>
                        </a:rPr>
                        <a:t>Drools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and</a:t>
                      </a:r>
                      <a:r>
                        <a:rPr lang="pt-BR" sz="1400" dirty="0">
                          <a:effectLst/>
                        </a:rPr>
                        <a:t> IBM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effectLst/>
                        </a:rPr>
                        <a:t>Infosphere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841187" y="1036500"/>
            <a:ext cx="412170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</a:t>
            </a:r>
            <a:r>
              <a:rPr lang="pt-BR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Alternatives</a:t>
            </a:r>
            <a:r>
              <a:rPr lang="pt-BR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</a:t>
            </a:r>
            <a:r>
              <a:rPr lang="pt-BR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products</a:t>
            </a:r>
            <a:r>
              <a:rPr lang="pt-BR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</a:t>
            </a:r>
            <a:r>
              <a:rPr lang="pt-BR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to</a:t>
            </a:r>
            <a:r>
              <a:rPr lang="pt-BR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FIWARE </a:t>
            </a:r>
            <a:r>
              <a:rPr lang="pt-BR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GEs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65916" y="5205784"/>
            <a:ext cx="7791718" cy="1070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Fonte:FIWARE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Generic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Enablers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as </a:t>
            </a: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Building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Blocks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pt-BR" sz="1200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of</a:t>
            </a:r>
            <a:r>
              <a:rPr lang="pt-BR" sz="1200" dirty="0">
                <a:latin typeface="TimesNewRomanPS-BoldMT"/>
                <a:ea typeface="Calibri" panose="020F0502020204030204" pitchFamily="34" charset="0"/>
                <a:cs typeface="TimesNewRomanPS-BoldMT"/>
              </a:rPr>
              <a:t> a Marketplace for Energy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eChallenges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e-2015 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Conference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Proceedings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Paul Cunningham 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and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Miriam Cunningham (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Eds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)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IIMC 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International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</a:t>
            </a:r>
            <a:r>
              <a:rPr lang="pt-BR" sz="1200" i="1" dirty="0" err="1">
                <a:latin typeface="TimesNewRomanPS-ItalicMT"/>
                <a:ea typeface="Calibri" panose="020F0502020204030204" pitchFamily="34" charset="0"/>
                <a:cs typeface="TimesNewRomanPS-ItalicMT"/>
              </a:rPr>
              <a:t>Information</a:t>
            </a: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 Management Corporation, 2015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200" i="1" dirty="0">
                <a:latin typeface="TimesNewRomanPS-ItalicMT"/>
                <a:ea typeface="Calibri" panose="020F0502020204030204" pitchFamily="34" charset="0"/>
                <a:cs typeface="TimesNewRomanPS-ItalicMT"/>
              </a:rPr>
              <a:t>ISBN: 978-1-905824-53-3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4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5246" y="1614354"/>
            <a:ext cx="1185445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Referências: </a:t>
            </a:r>
          </a:p>
          <a:p>
            <a:r>
              <a:rPr lang="en-US" altLang="pt-BR" sz="2000" b="1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altLang="pt-BR" sz="2000" b="1" dirty="0">
                <a:solidFill>
                  <a:schemeClr val="accent1">
                    <a:lumMod val="75000"/>
                  </a:schemeClr>
                </a:solidFill>
              </a:rPr>
              <a:t>://fiware-orion.readthedocs.io/en/develop</a:t>
            </a:r>
            <a:r>
              <a:rPr lang="en-US" altLang="pt-BR" sz="20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  <a:p>
            <a:endParaRPr lang="en-US" altLang="pt-B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pt-BR" sz="2000" b="1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altLang="pt-BR" sz="2000" b="1" dirty="0" smtClean="0">
                <a:solidFill>
                  <a:schemeClr val="accent1">
                    <a:lumMod val="75000"/>
                  </a:schemeClr>
                </a:solidFill>
              </a:rPr>
              <a:t>catalogue.fiware.org/enablers/publishsubscribe-context-broker-orion-context-broker</a:t>
            </a:r>
          </a:p>
          <a:p>
            <a:endParaRPr lang="en-US" altLang="pt-B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pt-BR" sz="2000" b="1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altLang="pt-BR" sz="2000" b="1" dirty="0" smtClean="0">
                <a:solidFill>
                  <a:schemeClr val="accent1">
                    <a:lumMod val="75000"/>
                  </a:schemeClr>
                </a:solidFill>
              </a:rPr>
              <a:t>github.com/telefonicaid/fiware-orion/blob/develop/README.md</a:t>
            </a:r>
          </a:p>
          <a:p>
            <a:endParaRPr lang="en-US" altLang="pt-B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pt-BR" sz="2000" b="1" dirty="0">
                <a:solidFill>
                  <a:schemeClr val="accent1">
                    <a:lumMod val="75000"/>
                  </a:schemeClr>
                </a:solidFill>
              </a:rPr>
              <a:t>http://forge.fiware.org/plugins/mediawiki/wiki/fiware/index.php/FI-WARE_NGSI:_</a:t>
            </a:r>
            <a:r>
              <a:rPr lang="en-US" altLang="pt-BR" sz="2000" b="1" dirty="0" smtClean="0">
                <a:solidFill>
                  <a:schemeClr val="accent1">
                    <a:lumMod val="75000"/>
                  </a:schemeClr>
                </a:solidFill>
              </a:rPr>
              <a:t>publicly_available_documents</a:t>
            </a:r>
          </a:p>
          <a:p>
            <a:endParaRPr lang="en-US" altLang="pt-B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pt-BR" sz="2000" b="1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altLang="pt-BR" sz="2000" b="1" smtClean="0">
                <a:solidFill>
                  <a:schemeClr val="accent1">
                    <a:lumMod val="75000"/>
                  </a:schemeClr>
                </a:solidFill>
              </a:rPr>
              <a:t>fiware-orion.readthedocs.io/en/develop/user/walkthrough_apiv1/index.html#update-context-elements</a:t>
            </a:r>
          </a:p>
          <a:p>
            <a:endParaRPr lang="en-US" altLang="pt-B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pt-B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98" y="1293634"/>
            <a:ext cx="6919913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8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23511" y="108838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mtClean="0"/>
              <a:t>Orion</a:t>
            </a:r>
            <a:br>
              <a:rPr lang="pt-BR" smtClean="0"/>
            </a:br>
            <a:r>
              <a:rPr lang="pt-BR" smtClean="0"/>
              <a:t>integration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3" y="2539145"/>
            <a:ext cx="2514600" cy="25146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56" y="1204702"/>
            <a:ext cx="6911226" cy="493288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5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" y="1284440"/>
            <a:ext cx="2857500" cy="12382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24" y="1284440"/>
            <a:ext cx="5638800" cy="16478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97" y="4180204"/>
            <a:ext cx="2048116" cy="9795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85" y="3180205"/>
            <a:ext cx="4954136" cy="2979533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0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2663" y="1275933"/>
            <a:ext cx="106118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/</a:t>
            </a:r>
            <a:r>
              <a:rPr lang="en-US" sz="1200" b="1" dirty="0" err="1" smtClean="0"/>
              <a:t>etc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sysconfig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contextBroker</a:t>
            </a:r>
            <a:endParaRPr lang="en-US" sz="1200" b="1" dirty="0" smtClean="0"/>
          </a:p>
          <a:p>
            <a:endParaRPr lang="pt-BR" sz="1200" b="1" dirty="0" smtClean="0"/>
          </a:p>
          <a:p>
            <a:r>
              <a:rPr lang="pt-BR" sz="1200" b="1" dirty="0" smtClean="0"/>
              <a:t># </a:t>
            </a:r>
            <a:r>
              <a:rPr lang="pt-BR" sz="1200" b="1" dirty="0"/>
              <a:t>BROKER_USER - </a:t>
            </a:r>
            <a:r>
              <a:rPr lang="pt-BR" sz="1200" b="1" dirty="0" err="1"/>
              <a:t>What</a:t>
            </a:r>
            <a:r>
              <a:rPr lang="pt-BR" sz="1200" b="1" dirty="0"/>
              <a:t> </a:t>
            </a:r>
            <a:r>
              <a:rPr lang="pt-BR" sz="1200" b="1" dirty="0" err="1"/>
              <a:t>user</a:t>
            </a:r>
            <a:r>
              <a:rPr lang="pt-BR" sz="1200" b="1" dirty="0"/>
              <a:t> </a:t>
            </a:r>
            <a:r>
              <a:rPr lang="pt-BR" sz="1200" b="1" dirty="0" err="1"/>
              <a:t>to</a:t>
            </a:r>
            <a:r>
              <a:rPr lang="pt-BR" sz="1200" b="1" dirty="0"/>
              <a:t> </a:t>
            </a:r>
            <a:r>
              <a:rPr lang="pt-BR" sz="1200" b="1" dirty="0" err="1"/>
              <a:t>run</a:t>
            </a:r>
            <a:r>
              <a:rPr lang="pt-BR" sz="1200" b="1" dirty="0"/>
              <a:t> </a:t>
            </a:r>
            <a:r>
              <a:rPr lang="pt-BR" sz="1200" b="1" dirty="0" err="1"/>
              <a:t>orion-broker</a:t>
            </a:r>
            <a:r>
              <a:rPr lang="pt-BR" sz="1200" b="1" dirty="0"/>
              <a:t> as</a:t>
            </a:r>
          </a:p>
          <a:p>
            <a:r>
              <a:rPr lang="pt-BR" sz="1200" b="1" dirty="0"/>
              <a:t>BROKER_USER=</a:t>
            </a:r>
            <a:r>
              <a:rPr lang="pt-BR" sz="1200" b="1" dirty="0" err="1"/>
              <a:t>orion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# BROKER_PORT - </a:t>
            </a:r>
            <a:r>
              <a:rPr lang="pt-BR" sz="1200" b="1" dirty="0" err="1"/>
              <a:t>the</a:t>
            </a:r>
            <a:r>
              <a:rPr lang="pt-BR" sz="1200" b="1" dirty="0"/>
              <a:t> </a:t>
            </a:r>
            <a:r>
              <a:rPr lang="pt-BR" sz="1200" b="1" dirty="0" err="1"/>
              <a:t>port</a:t>
            </a:r>
            <a:r>
              <a:rPr lang="pt-BR" sz="1200" b="1" dirty="0"/>
              <a:t>/socket </a:t>
            </a:r>
            <a:r>
              <a:rPr lang="pt-BR" sz="1200" b="1" dirty="0" err="1"/>
              <a:t>where</a:t>
            </a:r>
            <a:r>
              <a:rPr lang="pt-BR" sz="1200" b="1" dirty="0"/>
              <a:t> </a:t>
            </a:r>
            <a:r>
              <a:rPr lang="pt-BR" sz="1200" b="1" dirty="0" err="1"/>
              <a:t>orion-broker</a:t>
            </a:r>
            <a:r>
              <a:rPr lang="pt-BR" sz="1200" b="1" dirty="0"/>
              <a:t> </a:t>
            </a:r>
            <a:r>
              <a:rPr lang="pt-BR" sz="1200" b="1" dirty="0" err="1"/>
              <a:t>will</a:t>
            </a:r>
            <a:r>
              <a:rPr lang="pt-BR" sz="1200" b="1" dirty="0"/>
              <a:t> </a:t>
            </a:r>
            <a:r>
              <a:rPr lang="pt-BR" sz="1200" b="1" dirty="0" err="1"/>
              <a:t>listen</a:t>
            </a:r>
            <a:r>
              <a:rPr lang="pt-BR" sz="1200" b="1" dirty="0"/>
              <a:t> for connections</a:t>
            </a:r>
          </a:p>
          <a:p>
            <a:r>
              <a:rPr lang="pt-BR" sz="1200" b="1" dirty="0"/>
              <a:t>BROKER_PORT=1026</a:t>
            </a:r>
          </a:p>
          <a:p>
            <a:endParaRPr lang="pt-BR" sz="1200" b="1" dirty="0"/>
          </a:p>
          <a:p>
            <a:r>
              <a:rPr lang="pt-BR" sz="1200" b="1" dirty="0"/>
              <a:t># BROKER_LOG_DIR - </a:t>
            </a:r>
            <a:r>
              <a:rPr lang="pt-BR" sz="1200" b="1" dirty="0" err="1"/>
              <a:t>Where</a:t>
            </a:r>
            <a:r>
              <a:rPr lang="pt-BR" sz="1200" b="1" dirty="0"/>
              <a:t> </a:t>
            </a:r>
            <a:r>
              <a:rPr lang="pt-BR" sz="1200" b="1" dirty="0" err="1"/>
              <a:t>to</a:t>
            </a:r>
            <a:r>
              <a:rPr lang="pt-BR" sz="1200" b="1" dirty="0"/>
              <a:t> log </a:t>
            </a:r>
            <a:r>
              <a:rPr lang="pt-BR" sz="1200" b="1" dirty="0" err="1"/>
              <a:t>to</a:t>
            </a:r>
            <a:endParaRPr lang="pt-BR" sz="1200" b="1" dirty="0"/>
          </a:p>
          <a:p>
            <a:r>
              <a:rPr lang="pt-BR" sz="1200" b="1" dirty="0"/>
              <a:t>BROKER_LOG_DIR=/var/log/</a:t>
            </a:r>
            <a:r>
              <a:rPr lang="pt-BR" sz="1200" b="1" dirty="0" err="1"/>
              <a:t>contextBroker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# BROKER_PID_FILE - </a:t>
            </a:r>
            <a:r>
              <a:rPr lang="pt-BR" sz="1200" b="1" dirty="0" err="1"/>
              <a:t>Where</a:t>
            </a:r>
            <a:r>
              <a:rPr lang="pt-BR" sz="1200" b="1" dirty="0"/>
              <a:t> </a:t>
            </a:r>
            <a:r>
              <a:rPr lang="pt-BR" sz="1200" b="1" dirty="0" err="1"/>
              <a:t>to</a:t>
            </a:r>
            <a:r>
              <a:rPr lang="pt-BR" sz="1200" b="1" dirty="0"/>
              <a:t> </a:t>
            </a:r>
            <a:r>
              <a:rPr lang="pt-BR" sz="1200" b="1" dirty="0" err="1"/>
              <a:t>store</a:t>
            </a:r>
            <a:r>
              <a:rPr lang="pt-BR" sz="1200" b="1" dirty="0"/>
              <a:t> </a:t>
            </a:r>
            <a:r>
              <a:rPr lang="pt-BR" sz="1200" b="1" dirty="0" err="1"/>
              <a:t>the</a:t>
            </a:r>
            <a:r>
              <a:rPr lang="pt-BR" sz="1200" b="1" dirty="0"/>
              <a:t> </a:t>
            </a:r>
            <a:r>
              <a:rPr lang="pt-BR" sz="1200" b="1" dirty="0" err="1"/>
              <a:t>pid</a:t>
            </a:r>
            <a:r>
              <a:rPr lang="pt-BR" sz="1200" b="1" dirty="0"/>
              <a:t> for </a:t>
            </a:r>
            <a:r>
              <a:rPr lang="pt-BR" sz="1200" b="1" dirty="0" err="1"/>
              <a:t>orion-broker</a:t>
            </a:r>
            <a:endParaRPr lang="pt-BR" sz="1200" b="1" dirty="0"/>
          </a:p>
          <a:p>
            <a:r>
              <a:rPr lang="pt-BR" sz="1200" b="1" dirty="0"/>
              <a:t>BROKER_PID_FILE=/var/log/</a:t>
            </a:r>
            <a:r>
              <a:rPr lang="pt-BR" sz="1200" b="1" dirty="0" err="1"/>
              <a:t>contextBroker</a:t>
            </a:r>
            <a:r>
              <a:rPr lang="pt-BR" sz="1200" b="1" dirty="0"/>
              <a:t>/</a:t>
            </a:r>
            <a:r>
              <a:rPr lang="pt-BR" sz="1200" b="1" dirty="0" err="1"/>
              <a:t>contextBroker.pid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## </a:t>
            </a:r>
            <a:r>
              <a:rPr lang="pt-BR" sz="1200" b="1" dirty="0" err="1"/>
              <a:t>Database</a:t>
            </a:r>
            <a:r>
              <a:rPr lang="pt-BR" sz="1200" b="1" dirty="0"/>
              <a:t> </a:t>
            </a:r>
            <a:r>
              <a:rPr lang="pt-BR" sz="1200" b="1" dirty="0" err="1"/>
              <a:t>configuration</a:t>
            </a:r>
            <a:r>
              <a:rPr lang="pt-BR" sz="1200" b="1" dirty="0"/>
              <a:t> for </a:t>
            </a:r>
            <a:r>
              <a:rPr lang="pt-BR" sz="1200" b="1" dirty="0" err="1"/>
              <a:t>orion-broker</a:t>
            </a:r>
            <a:endParaRPr lang="pt-BR" sz="1200" b="1" dirty="0"/>
          </a:p>
          <a:p>
            <a:r>
              <a:rPr lang="pt-BR" sz="1200" b="1" dirty="0"/>
              <a:t>BROKER_DATABASE_HOST=</a:t>
            </a:r>
            <a:r>
              <a:rPr lang="pt-BR" sz="1200" b="1" dirty="0" err="1"/>
              <a:t>localhost</a:t>
            </a:r>
            <a:endParaRPr lang="pt-BR" sz="1200" b="1" dirty="0"/>
          </a:p>
          <a:p>
            <a:r>
              <a:rPr lang="pt-BR" sz="1200" b="1" dirty="0"/>
              <a:t>BROKER_DATABASE_NAME=</a:t>
            </a:r>
            <a:r>
              <a:rPr lang="pt-BR" sz="1200" b="1" dirty="0" err="1"/>
              <a:t>orion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## Replica set </a:t>
            </a:r>
            <a:r>
              <a:rPr lang="pt-BR" sz="1200" b="1" dirty="0" err="1"/>
              <a:t>configuration</a:t>
            </a:r>
            <a:r>
              <a:rPr lang="pt-BR" sz="1200" b="1" dirty="0"/>
              <a:t>. Note </a:t>
            </a:r>
            <a:r>
              <a:rPr lang="pt-BR" sz="1200" b="1" dirty="0" err="1"/>
              <a:t>that</a:t>
            </a:r>
            <a:r>
              <a:rPr lang="pt-BR" sz="1200" b="1" dirty="0"/>
              <a:t> </a:t>
            </a:r>
            <a:r>
              <a:rPr lang="pt-BR" sz="1200" b="1" dirty="0" err="1"/>
              <a:t>if</a:t>
            </a:r>
            <a:r>
              <a:rPr lang="pt-BR" sz="1200" b="1" dirty="0"/>
              <a:t> </a:t>
            </a:r>
            <a:r>
              <a:rPr lang="pt-BR" sz="1200" b="1" dirty="0" err="1"/>
              <a:t>you</a:t>
            </a:r>
            <a:r>
              <a:rPr lang="pt-BR" sz="1200" b="1" dirty="0"/>
              <a:t> set </a:t>
            </a:r>
            <a:r>
              <a:rPr lang="pt-BR" sz="1200" b="1" dirty="0" err="1"/>
              <a:t>this</a:t>
            </a:r>
            <a:r>
              <a:rPr lang="pt-BR" sz="1200" b="1" dirty="0"/>
              <a:t> </a:t>
            </a:r>
            <a:r>
              <a:rPr lang="pt-BR" sz="1200" b="1" dirty="0" err="1"/>
              <a:t>parameter</a:t>
            </a:r>
            <a:r>
              <a:rPr lang="pt-BR" sz="1200" b="1" dirty="0"/>
              <a:t>, </a:t>
            </a:r>
            <a:r>
              <a:rPr lang="pt-BR" sz="1200" b="1" dirty="0" err="1"/>
              <a:t>the</a:t>
            </a:r>
            <a:r>
              <a:rPr lang="pt-BR" sz="1200" b="1" dirty="0"/>
              <a:t> BROKER_DATBASE_HOST</a:t>
            </a:r>
          </a:p>
          <a:p>
            <a:r>
              <a:rPr lang="pt-BR" sz="1200" b="1" dirty="0"/>
              <a:t>## </a:t>
            </a:r>
            <a:r>
              <a:rPr lang="pt-BR" sz="1200" b="1" dirty="0" err="1"/>
              <a:t>is</a:t>
            </a:r>
            <a:r>
              <a:rPr lang="pt-BR" sz="1200" b="1" dirty="0"/>
              <a:t> </a:t>
            </a:r>
            <a:r>
              <a:rPr lang="pt-BR" sz="1200" b="1" dirty="0" err="1"/>
              <a:t>interpreted</a:t>
            </a:r>
            <a:r>
              <a:rPr lang="pt-BR" sz="1200" b="1" dirty="0"/>
              <a:t> as </a:t>
            </a:r>
            <a:r>
              <a:rPr lang="pt-BR" sz="1200" b="1" dirty="0" err="1"/>
              <a:t>the</a:t>
            </a:r>
            <a:r>
              <a:rPr lang="pt-BR" sz="1200" b="1" dirty="0"/>
              <a:t> </a:t>
            </a:r>
            <a:r>
              <a:rPr lang="pt-BR" sz="1200" b="1" dirty="0" err="1"/>
              <a:t>list</a:t>
            </a:r>
            <a:r>
              <a:rPr lang="pt-BR" sz="1200" b="1" dirty="0"/>
              <a:t> </a:t>
            </a:r>
            <a:r>
              <a:rPr lang="pt-BR" sz="1200" b="1" dirty="0" err="1"/>
              <a:t>of</a:t>
            </a:r>
            <a:r>
              <a:rPr lang="pt-BR" sz="1200" b="1" dirty="0"/>
              <a:t> host (</a:t>
            </a:r>
            <a:r>
              <a:rPr lang="pt-BR" sz="1200" b="1" dirty="0" err="1"/>
              <a:t>or</a:t>
            </a:r>
            <a:r>
              <a:rPr lang="pt-BR" sz="1200" b="1" dirty="0"/>
              <a:t> </a:t>
            </a:r>
            <a:r>
              <a:rPr lang="pt-BR" sz="1200" b="1" dirty="0" err="1"/>
              <a:t>host:port</a:t>
            </a:r>
            <a:r>
              <a:rPr lang="pt-BR" sz="1200" b="1" dirty="0"/>
              <a:t>) </a:t>
            </a:r>
            <a:r>
              <a:rPr lang="pt-BR" sz="1200" b="1" dirty="0" err="1"/>
              <a:t>separated</a:t>
            </a:r>
            <a:r>
              <a:rPr lang="pt-BR" sz="1200" b="1" dirty="0"/>
              <a:t> </a:t>
            </a:r>
            <a:r>
              <a:rPr lang="pt-BR" sz="1200" b="1" dirty="0" err="1"/>
              <a:t>by</a:t>
            </a:r>
            <a:r>
              <a:rPr lang="pt-BR" sz="1200" b="1" dirty="0"/>
              <a:t> </a:t>
            </a:r>
            <a:r>
              <a:rPr lang="pt-BR" sz="1200" b="1" dirty="0" err="1"/>
              <a:t>commas</a:t>
            </a:r>
            <a:r>
              <a:rPr lang="pt-BR" sz="1200" b="1" dirty="0"/>
              <a:t> </a:t>
            </a:r>
            <a:r>
              <a:rPr lang="pt-BR" sz="1200" b="1" dirty="0" err="1"/>
              <a:t>to</a:t>
            </a:r>
            <a:r>
              <a:rPr lang="pt-BR" sz="1200" b="1" dirty="0"/>
              <a:t> use as</a:t>
            </a:r>
          </a:p>
          <a:p>
            <a:r>
              <a:rPr lang="pt-BR" sz="1200" b="1" dirty="0"/>
              <a:t>## replica set </a:t>
            </a:r>
            <a:r>
              <a:rPr lang="pt-BR" sz="1200" b="1" dirty="0" err="1"/>
              <a:t>seed</a:t>
            </a:r>
            <a:r>
              <a:rPr lang="pt-BR" sz="1200" b="1" dirty="0"/>
              <a:t> </a:t>
            </a:r>
            <a:r>
              <a:rPr lang="pt-BR" sz="1200" b="1" dirty="0" err="1"/>
              <a:t>list</a:t>
            </a:r>
            <a:r>
              <a:rPr lang="pt-BR" sz="1200" b="1" dirty="0"/>
              <a:t> (single </a:t>
            </a:r>
            <a:r>
              <a:rPr lang="pt-BR" sz="1200" b="1" dirty="0" err="1"/>
              <a:t>element</a:t>
            </a:r>
            <a:r>
              <a:rPr lang="pt-BR" sz="1200" b="1" dirty="0"/>
              <a:t> </a:t>
            </a:r>
            <a:r>
              <a:rPr lang="pt-BR" sz="1200" b="1" dirty="0" err="1"/>
              <a:t>lists</a:t>
            </a:r>
            <a:r>
              <a:rPr lang="pt-BR" sz="1200" b="1" dirty="0"/>
              <a:t> are </a:t>
            </a:r>
            <a:r>
              <a:rPr lang="pt-BR" sz="1200" b="1" dirty="0" err="1"/>
              <a:t>also</a:t>
            </a:r>
            <a:r>
              <a:rPr lang="pt-BR" sz="1200" b="1" dirty="0"/>
              <a:t> </a:t>
            </a:r>
            <a:r>
              <a:rPr lang="pt-BR" sz="1200" b="1" dirty="0" err="1"/>
              <a:t>allowed</a:t>
            </a:r>
            <a:r>
              <a:rPr lang="pt-BR" sz="1200" b="1" dirty="0"/>
              <a:t>). </a:t>
            </a:r>
            <a:r>
              <a:rPr lang="pt-BR" sz="1200" b="1" dirty="0" err="1"/>
              <a:t>If</a:t>
            </a:r>
            <a:r>
              <a:rPr lang="pt-BR" sz="1200" b="1" dirty="0"/>
              <a:t> BROKER_DATABASE_RPL_SET</a:t>
            </a:r>
          </a:p>
          <a:p>
            <a:r>
              <a:rPr lang="pt-BR" sz="1200" b="1" dirty="0"/>
              <a:t>## </a:t>
            </a:r>
            <a:r>
              <a:rPr lang="pt-BR" sz="1200" b="1" dirty="0" err="1"/>
              <a:t>parameter</a:t>
            </a:r>
            <a:r>
              <a:rPr lang="pt-BR" sz="1200" b="1" dirty="0"/>
              <a:t> </a:t>
            </a:r>
            <a:r>
              <a:rPr lang="pt-BR" sz="1200" b="1" dirty="0" err="1"/>
              <a:t>is</a:t>
            </a:r>
            <a:r>
              <a:rPr lang="pt-BR" sz="1200" b="1" dirty="0"/>
              <a:t> </a:t>
            </a:r>
            <a:r>
              <a:rPr lang="pt-BR" sz="1200" b="1" dirty="0" err="1"/>
              <a:t>unset</a:t>
            </a:r>
            <a:r>
              <a:rPr lang="pt-BR" sz="1200" b="1" dirty="0"/>
              <a:t>, Orion CB assumes </a:t>
            </a:r>
            <a:r>
              <a:rPr lang="pt-BR" sz="1200" b="1" dirty="0" err="1"/>
              <a:t>that</a:t>
            </a:r>
            <a:r>
              <a:rPr lang="pt-BR" sz="1200" b="1" dirty="0"/>
              <a:t> </a:t>
            </a:r>
            <a:r>
              <a:rPr lang="pt-BR" sz="1200" b="1" dirty="0" err="1"/>
              <a:t>the</a:t>
            </a:r>
            <a:r>
              <a:rPr lang="pt-BR" sz="1200" b="1" dirty="0"/>
              <a:t> BROKER_DATABASE_HOST </a:t>
            </a:r>
            <a:r>
              <a:rPr lang="pt-BR" sz="1200" b="1" dirty="0" err="1"/>
              <a:t>is</a:t>
            </a:r>
            <a:r>
              <a:rPr lang="pt-BR" sz="1200" b="1" dirty="0"/>
              <a:t> </a:t>
            </a:r>
            <a:r>
              <a:rPr lang="pt-BR" sz="1200" b="1" dirty="0" err="1"/>
              <a:t>an</a:t>
            </a:r>
            <a:r>
              <a:rPr lang="pt-BR" sz="1200" b="1" dirty="0"/>
              <a:t> stand-</a:t>
            </a:r>
            <a:r>
              <a:rPr lang="pt-BR" sz="1200" b="1" dirty="0" err="1"/>
              <a:t>alone</a:t>
            </a:r>
            <a:endParaRPr lang="pt-BR" sz="1200" b="1" dirty="0"/>
          </a:p>
          <a:p>
            <a:r>
              <a:rPr lang="pt-BR" sz="1200" b="1" dirty="0"/>
              <a:t>## </a:t>
            </a:r>
            <a:r>
              <a:rPr lang="pt-BR" sz="1200" b="1" dirty="0" err="1"/>
              <a:t>mongod</a:t>
            </a:r>
            <a:r>
              <a:rPr lang="pt-BR" sz="1200" b="1" dirty="0"/>
              <a:t> </a:t>
            </a:r>
            <a:r>
              <a:rPr lang="pt-BR" sz="1200" b="1" dirty="0" err="1"/>
              <a:t>instance</a:t>
            </a:r>
            <a:endParaRPr lang="pt-BR" sz="1200" b="1" dirty="0"/>
          </a:p>
          <a:p>
            <a:r>
              <a:rPr lang="pt-BR" sz="1200" b="1" dirty="0"/>
              <a:t>#BROKER_DATABASE_RPLSET=</a:t>
            </a:r>
            <a:r>
              <a:rPr lang="pt-BR" sz="1200" b="1" dirty="0" err="1"/>
              <a:t>orion_rs</a:t>
            </a:r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# </a:t>
            </a:r>
            <a:r>
              <a:rPr lang="pt-BR" sz="1200" b="1" dirty="0" err="1"/>
              <a:t>Database</a:t>
            </a:r>
            <a:r>
              <a:rPr lang="pt-BR" sz="1200" b="1" dirty="0"/>
              <a:t> </a:t>
            </a:r>
            <a:r>
              <a:rPr lang="pt-BR" sz="1200" b="1" dirty="0" err="1"/>
              <a:t>authentication</a:t>
            </a:r>
            <a:r>
              <a:rPr lang="pt-BR" sz="1200" b="1" dirty="0"/>
              <a:t> (</a:t>
            </a:r>
            <a:r>
              <a:rPr lang="pt-BR" sz="1200" b="1" dirty="0" err="1"/>
              <a:t>not</a:t>
            </a:r>
            <a:r>
              <a:rPr lang="pt-BR" sz="1200" b="1" dirty="0"/>
              <a:t> </a:t>
            </a:r>
            <a:r>
              <a:rPr lang="pt-BR" sz="1200" b="1" dirty="0" err="1"/>
              <a:t>needed</a:t>
            </a:r>
            <a:r>
              <a:rPr lang="pt-BR" sz="1200" b="1" dirty="0"/>
              <a:t> </a:t>
            </a:r>
            <a:r>
              <a:rPr lang="pt-BR" sz="1200" b="1" dirty="0" err="1"/>
              <a:t>if</a:t>
            </a:r>
            <a:r>
              <a:rPr lang="pt-BR" sz="1200" b="1" dirty="0"/>
              <a:t> </a:t>
            </a:r>
            <a:r>
              <a:rPr lang="pt-BR" sz="1200" b="1" dirty="0" err="1"/>
              <a:t>MongoDB</a:t>
            </a:r>
            <a:r>
              <a:rPr lang="pt-BR" sz="1200" b="1" dirty="0"/>
              <a:t> </a:t>
            </a:r>
            <a:r>
              <a:rPr lang="pt-BR" sz="1200" b="1" dirty="0" err="1"/>
              <a:t>doesn't</a:t>
            </a:r>
            <a:r>
              <a:rPr lang="pt-BR" sz="1200" b="1" dirty="0"/>
              <a:t> use --</a:t>
            </a:r>
            <a:r>
              <a:rPr lang="pt-BR" sz="1200" b="1" dirty="0" err="1"/>
              <a:t>auth</a:t>
            </a:r>
            <a:r>
              <a:rPr lang="pt-BR" sz="1200" b="1" dirty="0"/>
              <a:t>)</a:t>
            </a:r>
          </a:p>
          <a:p>
            <a:r>
              <a:rPr lang="pt-BR" sz="1200" b="1" dirty="0"/>
              <a:t>#BROKER_DATABASE_USER=</a:t>
            </a:r>
            <a:r>
              <a:rPr lang="pt-BR" sz="1200" b="1" dirty="0" err="1"/>
              <a:t>orion</a:t>
            </a:r>
            <a:endParaRPr lang="pt-BR" sz="1200" b="1" dirty="0"/>
          </a:p>
          <a:p>
            <a:r>
              <a:rPr lang="pt-BR" sz="1200" b="1" dirty="0"/>
              <a:t>#BROKER_DATABASE_PASSWORD=</a:t>
            </a:r>
            <a:r>
              <a:rPr lang="pt-BR" sz="1200" b="1" dirty="0" err="1"/>
              <a:t>orion</a:t>
            </a:r>
            <a:endParaRPr lang="pt-BR" sz="12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42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2029"/>
              </p:ext>
            </p:extLst>
          </p:nvPr>
        </p:nvGraphicFramePr>
        <p:xfrm>
          <a:off x="924745" y="1935539"/>
          <a:ext cx="9049433" cy="359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669"/>
                <a:gridCol w="3663458"/>
                <a:gridCol w="3784306"/>
              </a:tblGrid>
              <a:tr h="665784">
                <a:tc>
                  <a:txBody>
                    <a:bodyPr/>
                    <a:lstStyle/>
                    <a:p>
                      <a:pPr algn="l"/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Functions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err="1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Operations</a:t>
                      </a:r>
                      <a:endParaRPr lang="es-ES" sz="18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</a:tr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es-ES" sz="24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NGSI9</a:t>
                      </a:r>
                      <a:endParaRPr lang="es-ES" sz="24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Register</a:t>
                      </a: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, 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Search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baseline="0" dirty="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for context sources</a:t>
                      </a:r>
                      <a:endParaRPr lang="es-ES" sz="1400" dirty="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l" defTabSz="923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registerContext</a:t>
                      </a:r>
                      <a:endParaRPr lang="es-ES" sz="1200" b="1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discoverContextAvailability</a:t>
                      </a:r>
                      <a:endParaRPr lang="es-ES" sz="1200" b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subscribeContextAvailability</a:t>
                      </a:r>
                      <a:endParaRPr lang="es-ES" sz="1200" b="1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baseline="0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updateContextAvailabilitySubscription</a:t>
                      </a:r>
                      <a:endParaRPr lang="es-ES" sz="1200" b="1" baseline="0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baseline="0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unsubscribeContextAvailability</a:t>
                      </a:r>
                      <a:endParaRPr lang="es-ES" sz="1200" b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</a:tr>
              <a:tr h="1564713">
                <a:tc>
                  <a:txBody>
                    <a:bodyPr/>
                    <a:lstStyle/>
                    <a:p>
                      <a:pPr algn="ctr"/>
                      <a:r>
                        <a:rPr lang="es-ES" sz="2400" smtClean="0">
                          <a:solidFill>
                            <a:srgbClr val="48B9C9"/>
                          </a:solidFill>
                          <a:latin typeface="Verdana"/>
                          <a:cs typeface="Verdana"/>
                        </a:rPr>
                        <a:t>NGSI10</a:t>
                      </a:r>
                      <a:endParaRPr lang="es-ES" sz="2400">
                        <a:solidFill>
                          <a:srgbClr val="48B9C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Query,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Update and</a:t>
                      </a: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en-US" sz="1400" smtClean="0">
                          <a:solidFill>
                            <a:srgbClr val="002159"/>
                          </a:solidFill>
                          <a:latin typeface="Verdana"/>
                          <a:cs typeface="Verdana"/>
                        </a:rPr>
                        <a:t>Subscribe to context elements</a:t>
                      </a:r>
                      <a:endParaRPr lang="es-ES" sz="1400">
                        <a:solidFill>
                          <a:srgbClr val="002159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updateContext</a:t>
                      </a:r>
                      <a:endParaRPr lang="es-ES" sz="1200" b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queryContext</a:t>
                      </a:r>
                      <a:endParaRPr lang="es-ES" sz="1200" b="1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subscribeContext</a:t>
                      </a:r>
                      <a:endParaRPr lang="es-ES" sz="1200" b="1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updateContextSubscription</a:t>
                      </a:r>
                      <a:endParaRPr lang="es-ES" sz="1200" b="1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s-ES" sz="1200" b="1" dirty="0" err="1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unsubscribeContextSubscription</a:t>
                      </a:r>
                      <a:endParaRPr lang="es-ES" sz="1200" b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5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084" y="1102019"/>
            <a:ext cx="2188432" cy="8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87" err="1">
                <a:solidFill>
                  <a:srgbClr val="48B9C9"/>
                </a:solidFill>
              </a:rPr>
              <a:t>Entities</a:t>
            </a:r>
            <a:endParaRPr lang="es-ES" sz="4687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978" y="2022696"/>
            <a:ext cx="766436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GET /v1/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</a:t>
            </a: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Retrieves an entity</a:t>
            </a: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POST /v1/contextEntities/{entityID}</a:t>
            </a: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Creates </a:t>
            </a:r>
            <a:r>
              <a:rPr lang="es-ES" sz="1758" err="1">
                <a:solidFill>
                  <a:srgbClr val="48B9C9"/>
                </a:solidFill>
              </a:rPr>
              <a:t>an</a:t>
            </a:r>
            <a:r>
              <a:rPr lang="es-ES" sz="1758">
                <a:solidFill>
                  <a:srgbClr val="48B9C9"/>
                </a:solidFill>
              </a:rPr>
              <a:t> </a:t>
            </a:r>
            <a:r>
              <a:rPr lang="es-ES" sz="1758" err="1">
                <a:solidFill>
                  <a:srgbClr val="48B9C9"/>
                </a:solidFill>
              </a:rPr>
              <a:t>entity</a:t>
            </a:r>
            <a:endParaRPr lang="es-ES" sz="1758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PUT /v1/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</a:t>
            </a: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Updates an entity</a:t>
            </a:r>
            <a:endParaRPr lang="es-ES" sz="1758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DELETE </a:t>
            </a:r>
            <a:r>
              <a:rPr lang="es-ES" sz="1758">
                <a:solidFill>
                  <a:srgbClr val="002159"/>
                </a:solidFill>
              </a:rPr>
              <a:t>/</a:t>
            </a:r>
            <a:r>
              <a:rPr lang="es-ES" sz="1758">
                <a:solidFill>
                  <a:srgbClr val="002159"/>
                </a:solidFill>
              </a:rPr>
              <a:t>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</a:t>
            </a: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Deletes </a:t>
            </a:r>
            <a:r>
              <a:rPr lang="es-ES" sz="1758">
                <a:solidFill>
                  <a:srgbClr val="48B9C9"/>
                </a:solidFill>
              </a:rPr>
              <a:t>an entity</a:t>
            </a:r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/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/>
          </a:p>
        </p:txBody>
      </p:sp>
      <p:sp>
        <p:nvSpPr>
          <p:cNvPr id="5" name="Retângulo 4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6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4084" y="1102019"/>
            <a:ext cx="6594525" cy="81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687">
                <a:solidFill>
                  <a:srgbClr val="48B9C9"/>
                </a:solidFill>
              </a:rPr>
              <a:t>Attributes</a:t>
            </a:r>
            <a:endParaRPr lang="es-ES" sz="4687">
              <a:solidFill>
                <a:srgbClr val="48B9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978" y="2022696"/>
            <a:ext cx="766436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GET /v1/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}/attributes/{attrID}</a:t>
            </a: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Retrieves an attribute’s value</a:t>
            </a: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POST /v1/contextEntities/{entityID}/</a:t>
            </a:r>
            <a:r>
              <a:rPr lang="es-ES" sz="1758">
                <a:solidFill>
                  <a:srgbClr val="002159"/>
                </a:solidFill>
              </a:rPr>
              <a:t>attributes/{attrID}</a:t>
            </a:r>
            <a:endParaRPr lang="es-ES" sz="1758">
              <a:solidFill>
                <a:srgbClr val="002159"/>
              </a:solidFill>
            </a:endParaRPr>
          </a:p>
          <a:p>
            <a:pPr marL="936217" lvl="1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Creates a new attribute for an entity</a:t>
            </a: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PUT /v1/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}/</a:t>
            </a:r>
            <a:r>
              <a:rPr lang="es-ES" sz="1758">
                <a:solidFill>
                  <a:srgbClr val="002159"/>
                </a:solidFill>
              </a:rPr>
              <a:t>attributes/{attrID}</a:t>
            </a:r>
            <a:endParaRPr lang="es-ES" sz="1758">
              <a:solidFill>
                <a:srgbClr val="002159"/>
              </a:solidFill>
            </a:endParaRP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Updates an attribute’s value</a:t>
            </a:r>
            <a:endParaRPr lang="es-ES" sz="1758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002159"/>
                </a:solidFill>
              </a:rPr>
              <a:t>DELETE </a:t>
            </a:r>
            <a:r>
              <a:rPr lang="es-ES" sz="1758">
                <a:solidFill>
                  <a:srgbClr val="002159"/>
                </a:solidFill>
              </a:rPr>
              <a:t>/</a:t>
            </a:r>
            <a:r>
              <a:rPr lang="es-ES" sz="1758">
                <a:solidFill>
                  <a:srgbClr val="002159"/>
                </a:solidFill>
              </a:rPr>
              <a:t>v1/</a:t>
            </a:r>
            <a:r>
              <a:rPr lang="es-ES" sz="1758" err="1">
                <a:solidFill>
                  <a:srgbClr val="002159"/>
                </a:solidFill>
              </a:rPr>
              <a:t>contextEntities</a:t>
            </a:r>
            <a:r>
              <a:rPr lang="es-ES" sz="1758">
                <a:solidFill>
                  <a:srgbClr val="002159"/>
                </a:solidFill>
              </a:rPr>
              <a:t>/{</a:t>
            </a:r>
            <a:r>
              <a:rPr lang="es-ES" sz="1758" err="1">
                <a:solidFill>
                  <a:srgbClr val="002159"/>
                </a:solidFill>
              </a:rPr>
              <a:t>entityID</a:t>
            </a:r>
            <a:r>
              <a:rPr lang="es-ES" sz="1758">
                <a:solidFill>
                  <a:srgbClr val="002159"/>
                </a:solidFill>
              </a:rPr>
              <a:t>}/</a:t>
            </a:r>
            <a:r>
              <a:rPr lang="es-ES" sz="1758">
                <a:solidFill>
                  <a:srgbClr val="002159"/>
                </a:solidFill>
              </a:rPr>
              <a:t>attributes/{attrID}</a:t>
            </a:r>
            <a:endParaRPr lang="es-ES" sz="1758">
              <a:solidFill>
                <a:srgbClr val="002159"/>
              </a:solidFill>
            </a:endParaRPr>
          </a:p>
          <a:p>
            <a:pPr marL="936218" lvl="2" indent="-334842">
              <a:buFont typeface="Arial" panose="020B0604020202020204" pitchFamily="34" charset="0"/>
              <a:buChar char="•"/>
            </a:pPr>
            <a:r>
              <a:rPr lang="es-ES" sz="1758">
                <a:solidFill>
                  <a:srgbClr val="48B9C9"/>
                </a:solidFill>
              </a:rPr>
              <a:t>Deletes an attribute</a:t>
            </a:r>
            <a:endParaRPr lang="es-ES" sz="1758">
              <a:solidFill>
                <a:srgbClr val="48B9C9"/>
              </a:solidFill>
            </a:endParaRPr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/>
          </a:p>
          <a:p>
            <a:pPr marL="334842" indent="-334842">
              <a:buFont typeface="Arial" panose="020B0604020202020204" pitchFamily="34" charset="0"/>
              <a:buChar char="•"/>
            </a:pPr>
            <a:endParaRPr lang="es-ES" sz="1758"/>
          </a:p>
        </p:txBody>
      </p:sp>
      <p:sp>
        <p:nvSpPr>
          <p:cNvPr id="7" name="Retângulo 6"/>
          <p:cNvSpPr/>
          <p:nvPr/>
        </p:nvSpPr>
        <p:spPr>
          <a:xfrm>
            <a:off x="3207367" y="328614"/>
            <a:ext cx="4688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sz="4000" b="1" dirty="0" smtClean="0">
                <a:solidFill>
                  <a:schemeClr val="accent1">
                    <a:lumMod val="75000"/>
                  </a:schemeClr>
                </a:solidFill>
              </a:rPr>
              <a:t>Orion Context Broker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669-FA5B-4A42-9133-AAC05A49136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2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706</Words>
  <Application>Microsoft Office PowerPoint</Application>
  <PresentationFormat>Widescreen</PresentationFormat>
  <Paragraphs>181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Times New Roman</vt:lpstr>
      <vt:lpstr>TimesNewRomanPS-BoldMT</vt:lpstr>
      <vt:lpstr>TimesNewRomanPS-ItalicMT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Clovis Holanda do Nascimento</dc:creator>
  <cp:lastModifiedBy>clovis</cp:lastModifiedBy>
  <cp:revision>73</cp:revision>
  <dcterms:created xsi:type="dcterms:W3CDTF">2016-04-25T23:27:02Z</dcterms:created>
  <dcterms:modified xsi:type="dcterms:W3CDTF">2016-05-03T14:09:11Z</dcterms:modified>
</cp:coreProperties>
</file>