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7" r:id="rId3"/>
    <p:sldId id="257" r:id="rId4"/>
    <p:sldId id="274" r:id="rId5"/>
    <p:sldId id="265" r:id="rId6"/>
    <p:sldId id="268" r:id="rId7"/>
    <p:sldId id="266" r:id="rId8"/>
    <p:sldId id="273" r:id="rId9"/>
    <p:sldId id="263" r:id="rId10"/>
    <p:sldId id="276" r:id="rId11"/>
    <p:sldId id="267" r:id="rId12"/>
    <p:sldId id="262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4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41"/>
    <p:restoredTop sz="82570"/>
  </p:normalViewPr>
  <p:slideViewPr>
    <p:cSldViewPr snapToGrid="0" snapToObjects="1">
      <p:cViewPr varScale="1">
        <p:scale>
          <a:sx n="39" d="100"/>
          <a:sy n="39" d="100"/>
        </p:scale>
        <p:origin x="1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希望自己能成为既有深度又有宽度的人</a:t>
            </a:r>
          </a:p>
        </p:txBody>
      </p:sp>
    </p:spTree>
    <p:extLst>
      <p:ext uri="{BB962C8B-B14F-4D97-AF65-F5344CB8AC3E}">
        <p14:creationId xmlns:p14="http://schemas.microsoft.com/office/powerpoint/2010/main" val="392411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</a:p>
          <a:p>
            <a:r>
              <a:rPr kumimoji="1" lang="zh-CN" altLang="en-US" dirty="0" smtClean="0"/>
              <a:t>还有行业云项目，云服务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Bms</a:t>
            </a:r>
            <a:r>
              <a:rPr kumimoji="1" lang="zh-CN" altLang="en-US" dirty="0" smtClean="0"/>
              <a:t>项目熟悉文本编辑业务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646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81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271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提升端开发速度与质量 是现今互联网的核心竞争力之一，</a:t>
            </a:r>
            <a:endParaRPr lang="en-US" altLang="zh-CN" dirty="0"/>
          </a:p>
          <a:p>
            <a:r>
              <a:rPr lang="zh-CN" altLang="en-US" dirty="0"/>
              <a:t>提高研 发效率 ，降低研 发成本 </a:t>
            </a:r>
            <a:r>
              <a:rPr lang="en-US" altLang="zh-CN" dirty="0"/>
              <a:t>/ 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用户体验和加载速度影响网站的生死存亡！</a:t>
            </a:r>
            <a:r>
              <a:rPr lang="en-US" altLang="zh-CN" dirty="0"/>
              <a:t>http</a:t>
            </a:r>
            <a:r>
              <a:rPr lang="zh-CN" altLang="en-US" dirty="0"/>
              <a:t>请求数过多，导致白屏</a:t>
            </a:r>
            <a:endParaRPr lang="en-US" altLang="zh-CN" dirty="0"/>
          </a:p>
          <a:p>
            <a:r>
              <a:rPr lang="zh-CN" altLang="en-US" dirty="0"/>
              <a:t>数据平台带来的好处哦</a:t>
            </a:r>
            <a:r>
              <a:rPr lang="en-US" altLang="zh-CN" dirty="0"/>
              <a:t>1</a:t>
            </a:r>
            <a:r>
              <a:rPr lang="zh-CN" altLang="en-US" dirty="0"/>
              <a:t>、脱离手工采集数据的苦海 </a:t>
            </a:r>
            <a:r>
              <a:rPr lang="en-US" altLang="zh-CN" dirty="0"/>
              <a:t>2</a:t>
            </a:r>
            <a:r>
              <a:rPr lang="zh-CN" altLang="en-US" dirty="0"/>
              <a:t>、量化前端优化成果 </a:t>
            </a:r>
            <a:r>
              <a:rPr lang="en-US" altLang="zh-CN" dirty="0"/>
              <a:t>3</a:t>
            </a:r>
            <a:r>
              <a:rPr lang="zh-CN" altLang="en-US" dirty="0"/>
              <a:t>、真实的海量用户数据更有助于问题分析 </a:t>
            </a:r>
            <a:r>
              <a:rPr lang="en-US" altLang="zh-CN" dirty="0"/>
              <a:t>4</a:t>
            </a:r>
            <a:r>
              <a:rPr lang="zh-CN" altLang="en-US" dirty="0"/>
              <a:t>、利用监控更快地发现问题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2715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希望自己能成为既有深度又有宽度的人</a:t>
            </a:r>
          </a:p>
        </p:txBody>
      </p:sp>
    </p:spTree>
    <p:extLst>
      <p:ext uri="{BB962C8B-B14F-4D97-AF65-F5344CB8AC3E}">
        <p14:creationId xmlns:p14="http://schemas.microsoft.com/office/powerpoint/2010/main" val="84011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he_Scientific_Universe.png" descr="The_Scientific_Universe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-688078" y="-4463089"/>
            <a:ext cx="25760156" cy="1932011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矩形"/>
          <p:cNvSpPr/>
          <p:nvPr userDrawn="1"/>
        </p:nvSpPr>
        <p:spPr>
          <a:xfrm>
            <a:off x="-688078" y="-2525313"/>
            <a:ext cx="26257192" cy="16241313"/>
          </a:xfrm>
          <a:prstGeom prst="rect">
            <a:avLst/>
          </a:prstGeom>
          <a:blipFill>
            <a:blip r:embed="rId3">
              <a:alphaModFix amt="84118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矩形"/>
          <p:cNvSpPr/>
          <p:nvPr userDrawn="1"/>
        </p:nvSpPr>
        <p:spPr>
          <a:xfrm>
            <a:off x="-688078" y="4200227"/>
            <a:ext cx="25760156" cy="4771431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0704.jpg" descr="0704.jp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-1805700" y="-3410653"/>
            <a:ext cx="26183547" cy="1746896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矩形"/>
          <p:cNvSpPr/>
          <p:nvPr userDrawn="1"/>
        </p:nvSpPr>
        <p:spPr>
          <a:xfrm>
            <a:off x="-25400" y="-50800"/>
            <a:ext cx="24434799" cy="13817600"/>
          </a:xfrm>
          <a:prstGeom prst="rect">
            <a:avLst/>
          </a:prstGeom>
          <a:blipFill>
            <a:blip r:embed="rId3">
              <a:alphaModFix amt="29649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8" name="图像" descr="图像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23379777" y="256508"/>
            <a:ext cx="787401" cy="78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58199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fuse-brussels-273772-small.jpg" descr="fuse-brussels-273772-smal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66" y="13489"/>
            <a:ext cx="25818384" cy="1721435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主标题"/>
          <p:cNvSpPr txBox="1">
            <a:spLocks noGrp="1"/>
          </p:cNvSpPr>
          <p:nvPr>
            <p:ph type="ctrTitle" idx="4294967295"/>
          </p:nvPr>
        </p:nvSpPr>
        <p:spPr>
          <a:xfrm>
            <a:off x="718457" y="7196817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 sz="8800"/>
            </a:lvl1pPr>
          </a:lstStyle>
          <a:p>
            <a:r>
              <a:rPr lang="zh-CN" altLang="en-US" dirty="0"/>
              <a:t>张</a:t>
            </a:r>
            <a:r>
              <a:rPr lang="zh-CN" altLang="en-US"/>
              <a:t>敦</a:t>
            </a:r>
            <a:r>
              <a:rPr lang="zh-CN" altLang="en-US" smtClean="0"/>
              <a:t>珂述职报告</a:t>
            </a:r>
            <a:endParaRPr dirty="0"/>
          </a:p>
        </p:txBody>
      </p:sp>
      <p:pic>
        <p:nvPicPr>
          <p:cNvPr id="142" name="“logo圆”的副本.png" descr="“logo圆”的副本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6048" y="1867012"/>
            <a:ext cx="2951904" cy="2951904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2018.11.19"/>
          <p:cNvSpPr txBox="1"/>
          <p:nvPr/>
        </p:nvSpPr>
        <p:spPr>
          <a:xfrm>
            <a:off x="19883497" y="12572307"/>
            <a:ext cx="4304709" cy="93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4800"/>
            </a:lvl1pPr>
          </a:lstStyle>
          <a:p>
            <a:r>
              <a:rPr dirty="0"/>
              <a:t>2018.1</a:t>
            </a:r>
            <a:r>
              <a:rPr lang="en-US" altLang="zh-CN" dirty="0"/>
              <a:t>1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成组"/>
          <p:cNvGrpSpPr/>
          <p:nvPr/>
        </p:nvGrpSpPr>
        <p:grpSpPr>
          <a:xfrm>
            <a:off x="934907" y="1043909"/>
            <a:ext cx="22444870" cy="12060218"/>
            <a:chOff x="0" y="-544292"/>
            <a:chExt cx="22444869" cy="12060216"/>
          </a:xfrm>
        </p:grpSpPr>
        <p:sp>
          <p:nvSpPr>
            <p:cNvPr id="175" name="矩形"/>
            <p:cNvSpPr/>
            <p:nvPr/>
          </p:nvSpPr>
          <p:spPr>
            <a:xfrm>
              <a:off x="0" y="0"/>
              <a:ext cx="22444869" cy="1151592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6" name="正文内容标题一"/>
            <p:cNvSpPr txBox="1"/>
            <p:nvPr/>
          </p:nvSpPr>
          <p:spPr>
            <a:xfrm>
              <a:off x="822989" y="-544292"/>
              <a:ext cx="8302090" cy="1068241"/>
            </a:xfrm>
            <a:prstGeom prst="rect">
              <a:avLst/>
            </a:prstGeom>
            <a:solidFill>
              <a:schemeClr val="accent3">
                <a:satOff val="18648"/>
                <a:lumOff val="5971"/>
              </a:schemeClr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50800" dist="346752" dir="2163872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zh-CN" altLang="en-US" dirty="0"/>
                <a:t>工作规划</a:t>
              </a:r>
              <a:endParaRPr dirty="0"/>
            </a:p>
          </p:txBody>
        </p:sp>
      </p:grpSp>
      <p:sp>
        <p:nvSpPr>
          <p:cNvPr id="178" name="正文内容：…"/>
          <p:cNvSpPr txBox="1"/>
          <p:nvPr/>
        </p:nvSpPr>
        <p:spPr>
          <a:xfrm>
            <a:off x="7780447" y="2862482"/>
            <a:ext cx="11847028" cy="1867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4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2019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年中旬完成业务组件搭建，项目直接可用，开发效率整体提高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20%</a:t>
            </a:r>
          </a:p>
        </p:txBody>
      </p:sp>
      <p:pic>
        <p:nvPicPr>
          <p:cNvPr id="17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79777" y="256508"/>
            <a:ext cx="787401" cy="787401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正文内容：…"/>
          <p:cNvSpPr txBox="1"/>
          <p:nvPr/>
        </p:nvSpPr>
        <p:spPr>
          <a:xfrm>
            <a:off x="7780445" y="5275955"/>
            <a:ext cx="11847028" cy="1867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4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对前端代码添加相关的单元测试和集成测试功能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最好能做到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E2E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的测试，项目质量可整体提高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20%</a:t>
            </a:r>
          </a:p>
        </p:txBody>
      </p:sp>
      <p:sp>
        <p:nvSpPr>
          <p:cNvPr id="25" name="正文内容：…"/>
          <p:cNvSpPr txBox="1"/>
          <p:nvPr/>
        </p:nvSpPr>
        <p:spPr>
          <a:xfrm>
            <a:off x="7780445" y="7879410"/>
            <a:ext cx="11847028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4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基于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Vue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SSR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搭建服务端渲染项目，方便以后进行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SEO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优化，预计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2019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月份完成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正文内容：…"/>
          <p:cNvSpPr txBox="1"/>
          <p:nvPr/>
        </p:nvSpPr>
        <p:spPr>
          <a:xfrm>
            <a:off x="7780445" y="10389029"/>
            <a:ext cx="11847028" cy="1867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4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前端性能优化，减少网页加载时间，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  <a:sym typeface="PingFang SC Regular"/>
              </a:rPr>
              <a:t>页面性能数据采集，预计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  <a:sym typeface="PingFang SC Regular"/>
              </a:rPr>
              <a:t>2019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  <a:sym typeface="PingFang SC Regular"/>
              </a:rPr>
              <a:t>年底完成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2028816" y="2821798"/>
            <a:ext cx="4629150" cy="2268032"/>
            <a:chOff x="1994933" y="3401421"/>
            <a:chExt cx="4629150" cy="226803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4933" y="3401421"/>
              <a:ext cx="4629150" cy="2268032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704705" y="4248011"/>
              <a:ext cx="26468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提高研发效率</a:t>
              </a:r>
              <a:endParaRPr lang="en-US" altLang="zh-CN" sz="32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2043101" y="7720020"/>
            <a:ext cx="4629150" cy="2268032"/>
            <a:chOff x="1994933" y="3401421"/>
            <a:chExt cx="4629150" cy="2268032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4933" y="3401421"/>
              <a:ext cx="4629150" cy="2268032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2704707" y="4248011"/>
              <a:ext cx="26468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增加用户流量</a:t>
              </a:r>
              <a:endParaRPr lang="en-US" altLang="zh-CN" sz="32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2064875" y="5275955"/>
            <a:ext cx="4629150" cy="2268032"/>
            <a:chOff x="1994933" y="3401421"/>
            <a:chExt cx="4629150" cy="2268032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4933" y="3401421"/>
              <a:ext cx="4629150" cy="2268032"/>
            </a:xfrm>
            <a:prstGeom prst="rect">
              <a:avLst/>
            </a:prstGeom>
          </p:spPr>
        </p:pic>
        <p:sp>
          <p:nvSpPr>
            <p:cNvPr id="35" name="矩形 34"/>
            <p:cNvSpPr/>
            <p:nvPr/>
          </p:nvSpPr>
          <p:spPr>
            <a:xfrm>
              <a:off x="2704705" y="4248011"/>
              <a:ext cx="26468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提高研发质量</a:t>
              </a:r>
              <a:endParaRPr lang="en-US" altLang="zh-CN" sz="32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2043101" y="10348345"/>
            <a:ext cx="4629150" cy="2268032"/>
            <a:chOff x="1994933" y="3401421"/>
            <a:chExt cx="4629150" cy="2268032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4933" y="3401421"/>
              <a:ext cx="4629150" cy="2268032"/>
            </a:xfrm>
            <a:prstGeom prst="rect">
              <a:avLst/>
            </a:prstGeom>
          </p:spPr>
        </p:pic>
        <p:sp>
          <p:nvSpPr>
            <p:cNvPr id="39" name="矩形 38"/>
            <p:cNvSpPr/>
            <p:nvPr/>
          </p:nvSpPr>
          <p:spPr>
            <a:xfrm>
              <a:off x="2704706" y="4248011"/>
              <a:ext cx="26468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提升用户体验</a:t>
              </a:r>
              <a:endParaRPr lang="en-US" altLang="zh-CN" sz="32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052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成组"/>
          <p:cNvGrpSpPr/>
          <p:nvPr/>
        </p:nvGrpSpPr>
        <p:grpSpPr>
          <a:xfrm>
            <a:off x="881400" y="1050937"/>
            <a:ext cx="22444870" cy="12060218"/>
            <a:chOff x="0" y="-544292"/>
            <a:chExt cx="22444869" cy="12060216"/>
          </a:xfrm>
        </p:grpSpPr>
        <p:sp>
          <p:nvSpPr>
            <p:cNvPr id="175" name="矩形"/>
            <p:cNvSpPr/>
            <p:nvPr/>
          </p:nvSpPr>
          <p:spPr>
            <a:xfrm>
              <a:off x="0" y="0"/>
              <a:ext cx="22444869" cy="1151592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76" name="正文内容标题一"/>
            <p:cNvSpPr txBox="1"/>
            <p:nvPr/>
          </p:nvSpPr>
          <p:spPr>
            <a:xfrm>
              <a:off x="822989" y="-544292"/>
              <a:ext cx="8302090" cy="1068241"/>
            </a:xfrm>
            <a:prstGeom prst="rect">
              <a:avLst/>
            </a:prstGeom>
            <a:solidFill>
              <a:schemeClr val="accent3">
                <a:satOff val="18648"/>
                <a:lumOff val="5971"/>
              </a:schemeClr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50800" dist="346752" dir="2163872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zh-CN" altLang="en-US" dirty="0"/>
                <a:t>个人展望</a:t>
              </a:r>
              <a:endParaRPr dirty="0"/>
            </a:p>
          </p:txBody>
        </p:sp>
      </p:grpSp>
      <p:pic>
        <p:nvPicPr>
          <p:cNvPr id="17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79777" y="256508"/>
            <a:ext cx="787401" cy="7874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Freeform 380"/>
          <p:cNvSpPr/>
          <p:nvPr/>
        </p:nvSpPr>
        <p:spPr>
          <a:xfrm>
            <a:off x="8943618" y="3827043"/>
            <a:ext cx="1436614" cy="6077463"/>
          </a:xfrm>
          <a:custGeom>
            <a:avLst/>
            <a:gdLst>
              <a:gd name="connsiteX0" fmla="*/ 8001 w 552450"/>
              <a:gd name="connsiteY0" fmla="*/ 2292985 h 2292350"/>
              <a:gd name="connsiteX1" fmla="*/ 564388 w 552450"/>
              <a:gd name="connsiteY1" fmla="*/ 2292985 h 2292350"/>
              <a:gd name="connsiteX2" fmla="*/ 564388 w 552450"/>
              <a:gd name="connsiteY2" fmla="*/ 10668 h 2292350"/>
              <a:gd name="connsiteX3" fmla="*/ 8001 w 552450"/>
              <a:gd name="connsiteY3" fmla="*/ 10668 h 2292350"/>
              <a:gd name="connsiteX4" fmla="*/ 8001 w 552450"/>
              <a:gd name="connsiteY4" fmla="*/ 2292985 h 229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2292350">
                <a:moveTo>
                  <a:pt x="8001" y="2292985"/>
                </a:moveTo>
                <a:lnTo>
                  <a:pt x="564388" y="2292985"/>
                </a:lnTo>
                <a:lnTo>
                  <a:pt x="564388" y="10668"/>
                </a:lnTo>
                <a:lnTo>
                  <a:pt x="8001" y="10668"/>
                </a:lnTo>
                <a:lnTo>
                  <a:pt x="8001" y="2292985"/>
                </a:lnTo>
                <a:close/>
              </a:path>
            </a:pathLst>
          </a:custGeom>
          <a:solidFill>
            <a:srgbClr val="006E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334"/>
          </a:p>
        </p:txBody>
      </p:sp>
      <p:sp>
        <p:nvSpPr>
          <p:cNvPr id="42" name="Freeform 381"/>
          <p:cNvSpPr/>
          <p:nvPr/>
        </p:nvSpPr>
        <p:spPr>
          <a:xfrm>
            <a:off x="6301570" y="3768121"/>
            <a:ext cx="6786762" cy="1228960"/>
          </a:xfrm>
          <a:custGeom>
            <a:avLst/>
            <a:gdLst>
              <a:gd name="connsiteX0" fmla="*/ 11557 w 2609850"/>
              <a:gd name="connsiteY0" fmla="*/ 475615 h 463550"/>
              <a:gd name="connsiteX1" fmla="*/ 2615692 w 2609850"/>
              <a:gd name="connsiteY1" fmla="*/ 475615 h 463550"/>
              <a:gd name="connsiteX2" fmla="*/ 2615692 w 2609850"/>
              <a:gd name="connsiteY2" fmla="*/ 8432 h 463550"/>
              <a:gd name="connsiteX3" fmla="*/ 11557 w 2609850"/>
              <a:gd name="connsiteY3" fmla="*/ 8432 h 463550"/>
              <a:gd name="connsiteX4" fmla="*/ 11557 w 2609850"/>
              <a:gd name="connsiteY4" fmla="*/ 475615 h 46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9850" h="463550">
                <a:moveTo>
                  <a:pt x="11557" y="475615"/>
                </a:moveTo>
                <a:lnTo>
                  <a:pt x="2615692" y="475615"/>
                </a:lnTo>
                <a:lnTo>
                  <a:pt x="2615692" y="8432"/>
                </a:lnTo>
                <a:lnTo>
                  <a:pt x="11557" y="8432"/>
                </a:lnTo>
                <a:lnTo>
                  <a:pt x="11557" y="475615"/>
                </a:lnTo>
                <a:close/>
              </a:path>
            </a:pathLst>
          </a:custGeom>
          <a:solidFill>
            <a:srgbClr val="006E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334"/>
          </a:p>
        </p:txBody>
      </p:sp>
      <p:sp>
        <p:nvSpPr>
          <p:cNvPr id="43" name="Freeform 382"/>
          <p:cNvSpPr/>
          <p:nvPr/>
        </p:nvSpPr>
        <p:spPr>
          <a:xfrm>
            <a:off x="8939029" y="9845835"/>
            <a:ext cx="1436614" cy="723908"/>
          </a:xfrm>
          <a:custGeom>
            <a:avLst/>
            <a:gdLst>
              <a:gd name="connsiteX0" fmla="*/ 8001 w 552450"/>
              <a:gd name="connsiteY0" fmla="*/ 18542 h 273050"/>
              <a:gd name="connsiteX1" fmla="*/ 286130 w 552450"/>
              <a:gd name="connsiteY1" fmla="*/ 279514 h 273050"/>
              <a:gd name="connsiteX2" fmla="*/ 564388 w 552450"/>
              <a:gd name="connsiteY2" fmla="*/ 18542 h 273050"/>
              <a:gd name="connsiteX3" fmla="*/ 8001 w 552450"/>
              <a:gd name="connsiteY3" fmla="*/ 18542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450" h="273050">
                <a:moveTo>
                  <a:pt x="8001" y="18542"/>
                </a:moveTo>
                <a:lnTo>
                  <a:pt x="286130" y="279514"/>
                </a:lnTo>
                <a:lnTo>
                  <a:pt x="564388" y="18542"/>
                </a:lnTo>
                <a:lnTo>
                  <a:pt x="8001" y="18542"/>
                </a:lnTo>
                <a:close/>
              </a:path>
            </a:pathLst>
          </a:custGeom>
          <a:solidFill>
            <a:srgbClr val="006E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334"/>
          </a:p>
        </p:txBody>
      </p:sp>
      <p:sp>
        <p:nvSpPr>
          <p:cNvPr id="44" name="Freeform 383"/>
          <p:cNvSpPr/>
          <p:nvPr/>
        </p:nvSpPr>
        <p:spPr>
          <a:xfrm>
            <a:off x="5707109" y="4130075"/>
            <a:ext cx="313743" cy="353537"/>
          </a:xfrm>
          <a:custGeom>
            <a:avLst/>
            <a:gdLst>
              <a:gd name="connsiteX0" fmla="*/ 8763 w 120650"/>
              <a:gd name="connsiteY0" fmla="*/ 76835 h 133350"/>
              <a:gd name="connsiteX1" fmla="*/ 69976 w 120650"/>
              <a:gd name="connsiteY1" fmla="*/ 15621 h 133350"/>
              <a:gd name="connsiteX2" fmla="*/ 131317 w 120650"/>
              <a:gd name="connsiteY2" fmla="*/ 76835 h 133350"/>
              <a:gd name="connsiteX3" fmla="*/ 69976 w 120650"/>
              <a:gd name="connsiteY3" fmla="*/ 138176 h 133350"/>
              <a:gd name="connsiteX4" fmla="*/ 8763 w 120650"/>
              <a:gd name="connsiteY4" fmla="*/ 76835 h 133350"/>
              <a:gd name="connsiteX5" fmla="*/ 8763 w 120650"/>
              <a:gd name="connsiteY5" fmla="*/ 7683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650" h="133350">
                <a:moveTo>
                  <a:pt x="8763" y="76835"/>
                </a:moveTo>
                <a:cubicBezTo>
                  <a:pt x="8763" y="43053"/>
                  <a:pt x="36195" y="15621"/>
                  <a:pt x="69976" y="15621"/>
                </a:cubicBezTo>
                <a:cubicBezTo>
                  <a:pt x="103885" y="15621"/>
                  <a:pt x="131317" y="43053"/>
                  <a:pt x="131317" y="76835"/>
                </a:cubicBezTo>
                <a:cubicBezTo>
                  <a:pt x="131317" y="110744"/>
                  <a:pt x="103885" y="138176"/>
                  <a:pt x="69976" y="138176"/>
                </a:cubicBezTo>
                <a:cubicBezTo>
                  <a:pt x="36195" y="138176"/>
                  <a:pt x="8763" y="110744"/>
                  <a:pt x="8763" y="76835"/>
                </a:cubicBezTo>
                <a:lnTo>
                  <a:pt x="8763" y="76835"/>
                </a:lnTo>
                <a:close/>
              </a:path>
            </a:pathLst>
          </a:custGeom>
          <a:solidFill>
            <a:srgbClr val="3B68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334"/>
          </a:p>
        </p:txBody>
      </p:sp>
      <p:sp>
        <p:nvSpPr>
          <p:cNvPr id="45" name="Freeform 384"/>
          <p:cNvSpPr/>
          <p:nvPr/>
        </p:nvSpPr>
        <p:spPr>
          <a:xfrm>
            <a:off x="934908" y="4281591"/>
            <a:ext cx="4953841" cy="101010"/>
          </a:xfrm>
          <a:custGeom>
            <a:avLst/>
            <a:gdLst>
              <a:gd name="connsiteX0" fmla="*/ 19519 w 1905000"/>
              <a:gd name="connsiteY0" fmla="*/ 19685 h 38100"/>
              <a:gd name="connsiteX1" fmla="*/ 1905126 w 1905000"/>
              <a:gd name="connsiteY1" fmla="*/ 19685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0" h="38100">
                <a:moveTo>
                  <a:pt x="19519" y="19685"/>
                </a:moveTo>
                <a:lnTo>
                  <a:pt x="1905126" y="19685"/>
                </a:lnTo>
              </a:path>
            </a:pathLst>
          </a:custGeom>
          <a:ln w="25400">
            <a:solidFill>
              <a:srgbClr val="3069A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334"/>
          </a:p>
        </p:txBody>
      </p:sp>
      <p:sp>
        <p:nvSpPr>
          <p:cNvPr id="46" name="Freeform 385"/>
          <p:cNvSpPr/>
          <p:nvPr/>
        </p:nvSpPr>
        <p:spPr>
          <a:xfrm>
            <a:off x="13352537" y="4113240"/>
            <a:ext cx="363281" cy="370371"/>
          </a:xfrm>
          <a:custGeom>
            <a:avLst/>
            <a:gdLst>
              <a:gd name="connsiteX0" fmla="*/ 21463 w 139700"/>
              <a:gd name="connsiteY0" fmla="*/ 83185 h 139700"/>
              <a:gd name="connsiteX1" fmla="*/ 82677 w 139700"/>
              <a:gd name="connsiteY1" fmla="*/ 21971 h 139700"/>
              <a:gd name="connsiteX2" fmla="*/ 144017 w 139700"/>
              <a:gd name="connsiteY2" fmla="*/ 83185 h 139700"/>
              <a:gd name="connsiteX3" fmla="*/ 82677 w 139700"/>
              <a:gd name="connsiteY3" fmla="*/ 144526 h 139700"/>
              <a:gd name="connsiteX4" fmla="*/ 21463 w 139700"/>
              <a:gd name="connsiteY4" fmla="*/ 83185 h 139700"/>
              <a:gd name="connsiteX5" fmla="*/ 21463 w 139700"/>
              <a:gd name="connsiteY5" fmla="*/ 8318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700" h="139700">
                <a:moveTo>
                  <a:pt x="21463" y="83185"/>
                </a:moveTo>
                <a:cubicBezTo>
                  <a:pt x="21463" y="49403"/>
                  <a:pt x="48895" y="21971"/>
                  <a:pt x="82677" y="21971"/>
                </a:cubicBezTo>
                <a:cubicBezTo>
                  <a:pt x="116585" y="21971"/>
                  <a:pt x="144017" y="49403"/>
                  <a:pt x="144017" y="83185"/>
                </a:cubicBezTo>
                <a:cubicBezTo>
                  <a:pt x="144017" y="117094"/>
                  <a:pt x="116585" y="144526"/>
                  <a:pt x="82677" y="144526"/>
                </a:cubicBezTo>
                <a:cubicBezTo>
                  <a:pt x="48895" y="144526"/>
                  <a:pt x="21463" y="117094"/>
                  <a:pt x="21463" y="83185"/>
                </a:cubicBezTo>
                <a:lnTo>
                  <a:pt x="21463" y="83185"/>
                </a:lnTo>
                <a:close/>
              </a:path>
            </a:pathLst>
          </a:custGeom>
          <a:solidFill>
            <a:srgbClr val="E23B3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334"/>
          </a:p>
        </p:txBody>
      </p:sp>
      <p:sp>
        <p:nvSpPr>
          <p:cNvPr id="47" name="Freeform 386"/>
          <p:cNvSpPr/>
          <p:nvPr/>
        </p:nvSpPr>
        <p:spPr>
          <a:xfrm>
            <a:off x="13616742" y="4281591"/>
            <a:ext cx="9412298" cy="101010"/>
          </a:xfrm>
          <a:custGeom>
            <a:avLst/>
            <a:gdLst>
              <a:gd name="connsiteX0" fmla="*/ 20954 w 3619500"/>
              <a:gd name="connsiteY0" fmla="*/ 19685 h 38100"/>
              <a:gd name="connsiteX1" fmla="*/ 3620389 w 3619500"/>
              <a:gd name="connsiteY1" fmla="*/ 19685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19500" h="38100">
                <a:moveTo>
                  <a:pt x="20954" y="19685"/>
                </a:moveTo>
                <a:lnTo>
                  <a:pt x="3620389" y="19685"/>
                </a:lnTo>
              </a:path>
            </a:pathLst>
          </a:custGeom>
          <a:ln w="25400">
            <a:solidFill>
              <a:srgbClr val="E23B33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334"/>
          </a:p>
        </p:txBody>
      </p:sp>
      <p:sp>
        <p:nvSpPr>
          <p:cNvPr id="48" name="Freeform 387"/>
          <p:cNvSpPr/>
          <p:nvPr/>
        </p:nvSpPr>
        <p:spPr>
          <a:xfrm>
            <a:off x="8233568" y="7345575"/>
            <a:ext cx="363281" cy="370371"/>
          </a:xfrm>
          <a:custGeom>
            <a:avLst/>
            <a:gdLst>
              <a:gd name="connsiteX0" fmla="*/ 20447 w 139700"/>
              <a:gd name="connsiteY0" fmla="*/ 78867 h 139700"/>
              <a:gd name="connsiteX1" fmla="*/ 81660 w 139700"/>
              <a:gd name="connsiteY1" fmla="*/ 17653 h 139700"/>
              <a:gd name="connsiteX2" fmla="*/ 143001 w 139700"/>
              <a:gd name="connsiteY2" fmla="*/ 78867 h 139700"/>
              <a:gd name="connsiteX3" fmla="*/ 81660 w 139700"/>
              <a:gd name="connsiteY3" fmla="*/ 140208 h 139700"/>
              <a:gd name="connsiteX4" fmla="*/ 20447 w 139700"/>
              <a:gd name="connsiteY4" fmla="*/ 78867 h 139700"/>
              <a:gd name="connsiteX5" fmla="*/ 20447 w 139700"/>
              <a:gd name="connsiteY5" fmla="*/ 78867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700" h="139700">
                <a:moveTo>
                  <a:pt x="20447" y="78867"/>
                </a:moveTo>
                <a:cubicBezTo>
                  <a:pt x="20447" y="45085"/>
                  <a:pt x="47879" y="17653"/>
                  <a:pt x="81660" y="17653"/>
                </a:cubicBezTo>
                <a:cubicBezTo>
                  <a:pt x="115570" y="17653"/>
                  <a:pt x="143001" y="45085"/>
                  <a:pt x="143001" y="78867"/>
                </a:cubicBezTo>
                <a:cubicBezTo>
                  <a:pt x="143001" y="112776"/>
                  <a:pt x="115570" y="140208"/>
                  <a:pt x="81660" y="140208"/>
                </a:cubicBezTo>
                <a:cubicBezTo>
                  <a:pt x="47879" y="140208"/>
                  <a:pt x="20447" y="112776"/>
                  <a:pt x="20447" y="78867"/>
                </a:cubicBezTo>
                <a:lnTo>
                  <a:pt x="20447" y="78867"/>
                </a:lnTo>
                <a:close/>
              </a:path>
            </a:pathLst>
          </a:custGeom>
          <a:solidFill>
            <a:srgbClr val="3B68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334"/>
          </a:p>
        </p:txBody>
      </p:sp>
      <p:sp>
        <p:nvSpPr>
          <p:cNvPr id="49" name="Freeform 388"/>
          <p:cNvSpPr/>
          <p:nvPr/>
        </p:nvSpPr>
        <p:spPr>
          <a:xfrm>
            <a:off x="3477880" y="7513926"/>
            <a:ext cx="4953841" cy="101010"/>
          </a:xfrm>
          <a:custGeom>
            <a:avLst/>
            <a:gdLst>
              <a:gd name="connsiteX0" fmla="*/ 24879 w 1905000"/>
              <a:gd name="connsiteY0" fmla="*/ 15367 h 38100"/>
              <a:gd name="connsiteX1" fmla="*/ 1910460 w 1905000"/>
              <a:gd name="connsiteY1" fmla="*/ 15367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0" h="38100">
                <a:moveTo>
                  <a:pt x="24879" y="15367"/>
                </a:moveTo>
                <a:lnTo>
                  <a:pt x="1910460" y="15367"/>
                </a:lnTo>
              </a:path>
            </a:pathLst>
          </a:custGeom>
          <a:ln w="25400">
            <a:solidFill>
              <a:srgbClr val="3069A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334"/>
          </a:p>
        </p:txBody>
      </p:sp>
      <p:sp>
        <p:nvSpPr>
          <p:cNvPr id="50" name="Freeform 389"/>
          <p:cNvSpPr/>
          <p:nvPr/>
        </p:nvSpPr>
        <p:spPr>
          <a:xfrm>
            <a:off x="8596849" y="10241209"/>
            <a:ext cx="363281" cy="370371"/>
          </a:xfrm>
          <a:custGeom>
            <a:avLst/>
            <a:gdLst>
              <a:gd name="connsiteX0" fmla="*/ 19430 w 139700"/>
              <a:gd name="connsiteY0" fmla="*/ 81432 h 139700"/>
              <a:gd name="connsiteX1" fmla="*/ 80772 w 139700"/>
              <a:gd name="connsiteY1" fmla="*/ 20142 h 139700"/>
              <a:gd name="connsiteX2" fmla="*/ 141985 w 139700"/>
              <a:gd name="connsiteY2" fmla="*/ 81432 h 139700"/>
              <a:gd name="connsiteX3" fmla="*/ 80772 w 139700"/>
              <a:gd name="connsiteY3" fmla="*/ 142722 h 139700"/>
              <a:gd name="connsiteX4" fmla="*/ 19430 w 139700"/>
              <a:gd name="connsiteY4" fmla="*/ 81432 h 139700"/>
              <a:gd name="connsiteX5" fmla="*/ 19430 w 139700"/>
              <a:gd name="connsiteY5" fmla="*/ 81432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700" h="139700">
                <a:moveTo>
                  <a:pt x="19430" y="81432"/>
                </a:moveTo>
                <a:cubicBezTo>
                  <a:pt x="19430" y="47587"/>
                  <a:pt x="46863" y="20142"/>
                  <a:pt x="80772" y="20142"/>
                </a:cubicBezTo>
                <a:cubicBezTo>
                  <a:pt x="114553" y="20142"/>
                  <a:pt x="141985" y="47587"/>
                  <a:pt x="141985" y="81432"/>
                </a:cubicBezTo>
                <a:cubicBezTo>
                  <a:pt x="141985" y="115290"/>
                  <a:pt x="114553" y="142722"/>
                  <a:pt x="80772" y="142722"/>
                </a:cubicBezTo>
                <a:cubicBezTo>
                  <a:pt x="46863" y="142722"/>
                  <a:pt x="19430" y="115290"/>
                  <a:pt x="19430" y="81432"/>
                </a:cubicBezTo>
                <a:lnTo>
                  <a:pt x="19430" y="81432"/>
                </a:lnTo>
                <a:close/>
              </a:path>
            </a:pathLst>
          </a:custGeom>
          <a:solidFill>
            <a:srgbClr val="3B68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334"/>
          </a:p>
        </p:txBody>
      </p:sp>
      <p:sp>
        <p:nvSpPr>
          <p:cNvPr id="51" name="Freeform 390"/>
          <p:cNvSpPr/>
          <p:nvPr/>
        </p:nvSpPr>
        <p:spPr>
          <a:xfrm>
            <a:off x="3841162" y="10409559"/>
            <a:ext cx="4953841" cy="101010"/>
          </a:xfrm>
          <a:custGeom>
            <a:avLst/>
            <a:gdLst>
              <a:gd name="connsiteX0" fmla="*/ 23875 w 1905000"/>
              <a:gd name="connsiteY0" fmla="*/ 17932 h 38100"/>
              <a:gd name="connsiteX1" fmla="*/ 1909572 w 1905000"/>
              <a:gd name="connsiteY1" fmla="*/ 17932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0" h="38100">
                <a:moveTo>
                  <a:pt x="23875" y="17932"/>
                </a:moveTo>
                <a:lnTo>
                  <a:pt x="1909572" y="17932"/>
                </a:lnTo>
              </a:path>
            </a:pathLst>
          </a:custGeom>
          <a:ln w="25400">
            <a:solidFill>
              <a:srgbClr val="3069A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334"/>
          </a:p>
        </p:txBody>
      </p:sp>
      <p:sp>
        <p:nvSpPr>
          <p:cNvPr id="52" name="Freeform 391"/>
          <p:cNvSpPr/>
          <p:nvPr/>
        </p:nvSpPr>
        <p:spPr>
          <a:xfrm>
            <a:off x="10776540" y="7749617"/>
            <a:ext cx="363281" cy="370371"/>
          </a:xfrm>
          <a:custGeom>
            <a:avLst/>
            <a:gdLst>
              <a:gd name="connsiteX0" fmla="*/ 21463 w 139700"/>
              <a:gd name="connsiteY0" fmla="*/ 83693 h 139700"/>
              <a:gd name="connsiteX1" fmla="*/ 82677 w 139700"/>
              <a:gd name="connsiteY1" fmla="*/ 22352 h 139700"/>
              <a:gd name="connsiteX2" fmla="*/ 144017 w 139700"/>
              <a:gd name="connsiteY2" fmla="*/ 83693 h 139700"/>
              <a:gd name="connsiteX3" fmla="*/ 82677 w 139700"/>
              <a:gd name="connsiteY3" fmla="*/ 145034 h 139700"/>
              <a:gd name="connsiteX4" fmla="*/ 21463 w 139700"/>
              <a:gd name="connsiteY4" fmla="*/ 83693 h 139700"/>
              <a:gd name="connsiteX5" fmla="*/ 21463 w 139700"/>
              <a:gd name="connsiteY5" fmla="*/ 83693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700" h="139700">
                <a:moveTo>
                  <a:pt x="21463" y="83693"/>
                </a:moveTo>
                <a:cubicBezTo>
                  <a:pt x="21463" y="49784"/>
                  <a:pt x="48895" y="22352"/>
                  <a:pt x="82677" y="22352"/>
                </a:cubicBezTo>
                <a:cubicBezTo>
                  <a:pt x="116585" y="22352"/>
                  <a:pt x="144017" y="49784"/>
                  <a:pt x="144017" y="83693"/>
                </a:cubicBezTo>
                <a:cubicBezTo>
                  <a:pt x="144017" y="117475"/>
                  <a:pt x="116585" y="145034"/>
                  <a:pt x="82677" y="145034"/>
                </a:cubicBezTo>
                <a:cubicBezTo>
                  <a:pt x="48895" y="145034"/>
                  <a:pt x="21463" y="117475"/>
                  <a:pt x="21463" y="83693"/>
                </a:cubicBezTo>
                <a:lnTo>
                  <a:pt x="21463" y="83693"/>
                </a:lnTo>
                <a:close/>
              </a:path>
            </a:pathLst>
          </a:custGeom>
          <a:solidFill>
            <a:srgbClr val="E23B3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334"/>
          </a:p>
        </p:txBody>
      </p:sp>
      <p:sp>
        <p:nvSpPr>
          <p:cNvPr id="53" name="Freeform 392"/>
          <p:cNvSpPr/>
          <p:nvPr/>
        </p:nvSpPr>
        <p:spPr>
          <a:xfrm>
            <a:off x="11040744" y="7917968"/>
            <a:ext cx="12285526" cy="101010"/>
          </a:xfrm>
          <a:custGeom>
            <a:avLst/>
            <a:gdLst>
              <a:gd name="connsiteX0" fmla="*/ 20954 w 4724400"/>
              <a:gd name="connsiteY0" fmla="*/ 20193 h 38100"/>
              <a:gd name="connsiteX1" fmla="*/ 4725289 w 4724400"/>
              <a:gd name="connsiteY1" fmla="*/ 20193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24400" h="38100">
                <a:moveTo>
                  <a:pt x="20954" y="20193"/>
                </a:moveTo>
                <a:lnTo>
                  <a:pt x="4725289" y="20193"/>
                </a:lnTo>
              </a:path>
            </a:pathLst>
          </a:custGeom>
          <a:ln w="25400">
            <a:solidFill>
              <a:srgbClr val="E23B33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334"/>
          </a:p>
        </p:txBody>
      </p:sp>
      <p:sp>
        <p:nvSpPr>
          <p:cNvPr id="56" name="TextBox 396"/>
          <p:cNvSpPr txBox="1"/>
          <p:nvPr/>
        </p:nvSpPr>
        <p:spPr>
          <a:xfrm>
            <a:off x="3909192" y="6867197"/>
            <a:ext cx="4566778" cy="5547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733" spc="13" dirty="0">
                <a:solidFill>
                  <a:srgbClr val="3B68AA"/>
                </a:solidFill>
                <a:latin typeface="宋体"/>
                <a:ea typeface="宋体"/>
              </a:rPr>
              <a:t>专业深入的技</a:t>
            </a:r>
            <a:r>
              <a:rPr lang="zh-CN" altLang="en-US" sz="3733" dirty="0">
                <a:solidFill>
                  <a:srgbClr val="3B68AA"/>
                </a:solidFill>
                <a:latin typeface="宋体"/>
                <a:ea typeface="宋体"/>
              </a:rPr>
              <a:t>术技能</a:t>
            </a:r>
          </a:p>
        </p:txBody>
      </p:sp>
      <p:sp>
        <p:nvSpPr>
          <p:cNvPr id="57" name="TextBox 397"/>
          <p:cNvSpPr txBox="1"/>
          <p:nvPr/>
        </p:nvSpPr>
        <p:spPr>
          <a:xfrm>
            <a:off x="11139821" y="7149595"/>
            <a:ext cx="11889219" cy="5547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733" spc="13" dirty="0">
                <a:solidFill>
                  <a:srgbClr val="BF0000"/>
                </a:solidFill>
                <a:latin typeface="宋体"/>
                <a:ea typeface="宋体"/>
              </a:rPr>
              <a:t>专业深度：编</a:t>
            </a:r>
            <a:r>
              <a:rPr lang="zh-CN" altLang="en-US" sz="3733" dirty="0">
                <a:solidFill>
                  <a:srgbClr val="BF0000"/>
                </a:solidFill>
                <a:latin typeface="宋体"/>
                <a:ea typeface="宋体"/>
              </a:rPr>
              <a:t>程技能、框架应用、开发技巧、调试工具等</a:t>
            </a:r>
          </a:p>
        </p:txBody>
      </p:sp>
      <p:sp>
        <p:nvSpPr>
          <p:cNvPr id="58" name="TextBox 398"/>
          <p:cNvSpPr txBox="1"/>
          <p:nvPr/>
        </p:nvSpPr>
        <p:spPr>
          <a:xfrm>
            <a:off x="5633087" y="11147287"/>
            <a:ext cx="15802179" cy="12418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83333"/>
              </a:lnSpc>
              <a:tabLst>
                <a:tab pos="11467058" algn="l"/>
              </a:tabLst>
            </a:pPr>
            <a:r>
              <a:rPr lang="zh-CN" altLang="en-US" sz="5333" spc="67" dirty="0">
                <a:solidFill>
                  <a:schemeClr val="tx1"/>
                </a:solidFill>
                <a:latin typeface="宋体"/>
                <a:ea typeface="宋体"/>
              </a:rPr>
              <a:t>希望自己成为这样的人</a:t>
            </a:r>
            <a:endParaRPr lang="zh-CN" altLang="en-US" sz="4800" b="1" spc="467" dirty="0">
              <a:solidFill>
                <a:schemeClr val="tx1"/>
              </a:solidFill>
              <a:latin typeface="宋体"/>
              <a:ea typeface="宋体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B370C53-DBD5-4045-A787-9AE22EF16441}"/>
              </a:ext>
            </a:extLst>
          </p:cNvPr>
          <p:cNvSpPr txBox="1"/>
          <p:nvPr/>
        </p:nvSpPr>
        <p:spPr>
          <a:xfrm>
            <a:off x="3976943" y="9682297"/>
            <a:ext cx="4431277" cy="6770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zh-CN" altLang="en-US" sz="3733" spc="13" dirty="0">
                <a:solidFill>
                  <a:srgbClr val="3B68AA"/>
                </a:solidFill>
                <a:latin typeface="宋体"/>
                <a:ea typeface="宋体"/>
              </a:rPr>
              <a:t>精准娴熟的工程经验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F945B7D-6B6B-334F-A248-E59B1063AB69}"/>
              </a:ext>
            </a:extLst>
          </p:cNvPr>
          <p:cNvSpPr txBox="1"/>
          <p:nvPr/>
        </p:nvSpPr>
        <p:spPr>
          <a:xfrm>
            <a:off x="13815382" y="3534052"/>
            <a:ext cx="9147119" cy="6765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zh-CN" altLang="en-US" sz="3730" spc="-13" dirty="0">
                <a:solidFill>
                  <a:srgbClr val="BF0000"/>
                </a:solidFill>
                <a:latin typeface="宋体"/>
                <a:ea typeface="宋体"/>
              </a:rPr>
              <a:t>打破专业壁垒：产品、设计、交互、后端等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9D0A6A2-C760-694C-B2D8-97EEF0CC6657}"/>
              </a:ext>
            </a:extLst>
          </p:cNvPr>
          <p:cNvSpPr txBox="1"/>
          <p:nvPr/>
        </p:nvSpPr>
        <p:spPr>
          <a:xfrm>
            <a:off x="8571883" y="3818915"/>
            <a:ext cx="2180084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zh-CN" altLang="en-US" sz="5400" dirty="0">
                <a:solidFill>
                  <a:srgbClr val="FEFEFE"/>
                </a:solidFill>
                <a:latin typeface="宋体"/>
                <a:ea typeface="宋体"/>
              </a:rPr>
              <a:t>复合型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0224DE8-D333-F042-9284-0F617ACE7E7E}"/>
              </a:ext>
            </a:extLst>
          </p:cNvPr>
          <p:cNvSpPr txBox="1"/>
          <p:nvPr/>
        </p:nvSpPr>
        <p:spPr>
          <a:xfrm>
            <a:off x="1164904" y="3536091"/>
            <a:ext cx="4401846" cy="6765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zh-CN" altLang="en-US" sz="3730" dirty="0">
                <a:solidFill>
                  <a:srgbClr val="3B68AA"/>
                </a:solidFill>
                <a:latin typeface="宋体"/>
                <a:ea typeface="宋体"/>
              </a:rPr>
              <a:t>宽泛扎实的专业知识</a:t>
            </a:r>
            <a:endParaRPr kumimoji="0" lang="zh-CN" altLang="en-US" sz="373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977825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fuse-brussels-273772-small.jpg" descr="fuse-brussels-273772-smal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5818384" cy="17214356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魔法孵化实验室"/>
          <p:cNvSpPr txBox="1">
            <a:spLocks noGrp="1"/>
          </p:cNvSpPr>
          <p:nvPr>
            <p:ph type="ctrTitle" idx="4294967295"/>
          </p:nvPr>
        </p:nvSpPr>
        <p:spPr>
          <a:xfrm>
            <a:off x="1738243" y="7753350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 sz="8800"/>
            </a:lvl1pPr>
          </a:lstStyle>
          <a:p>
            <a:r>
              <a:rPr lang="zh-CN" altLang="en-US" dirty="0"/>
              <a:t>谢谢观看</a:t>
            </a:r>
            <a:r>
              <a:rPr lang="en-US" altLang="zh-CN" dirty="0"/>
              <a:t/>
            </a:r>
            <a:br>
              <a:rPr lang="en-US" altLang="zh-CN" dirty="0"/>
            </a:br>
            <a:endParaRPr dirty="0"/>
          </a:p>
        </p:txBody>
      </p:sp>
      <p:pic>
        <p:nvPicPr>
          <p:cNvPr id="183" name="“logo圆”的副本.png" descr="“logo圆”的副本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76291" y="3314012"/>
            <a:ext cx="2951904" cy="2951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成组"/>
          <p:cNvGrpSpPr/>
          <p:nvPr/>
        </p:nvGrpSpPr>
        <p:grpSpPr>
          <a:xfrm>
            <a:off x="934908" y="1011438"/>
            <a:ext cx="22444870" cy="12060218"/>
            <a:chOff x="0" y="-544292"/>
            <a:chExt cx="22444869" cy="12060216"/>
          </a:xfrm>
        </p:grpSpPr>
        <p:sp>
          <p:nvSpPr>
            <p:cNvPr id="175" name="矩形"/>
            <p:cNvSpPr/>
            <p:nvPr/>
          </p:nvSpPr>
          <p:spPr>
            <a:xfrm>
              <a:off x="0" y="0"/>
              <a:ext cx="22444869" cy="1151592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514350" indent="-514350">
                <a:buFont typeface="+mj-lt"/>
                <a:buAutoNum type="arabicPeriod"/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6" name="正文内容标题一"/>
            <p:cNvSpPr txBox="1"/>
            <p:nvPr/>
          </p:nvSpPr>
          <p:spPr>
            <a:xfrm>
              <a:off x="822989" y="-544292"/>
              <a:ext cx="8302090" cy="1068241"/>
            </a:xfrm>
            <a:prstGeom prst="rect">
              <a:avLst/>
            </a:prstGeom>
            <a:solidFill>
              <a:schemeClr val="accent3">
                <a:satOff val="18648"/>
                <a:lumOff val="5971"/>
              </a:schemeClr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50800" dist="346752" dir="2163872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zh-CN" altLang="en-US" dirty="0"/>
                <a:t>目录</a:t>
              </a:r>
              <a:endParaRPr dirty="0"/>
            </a:p>
          </p:txBody>
        </p:sp>
      </p:grpSp>
      <p:pic>
        <p:nvPicPr>
          <p:cNvPr id="17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79777" y="256508"/>
            <a:ext cx="787401" cy="7874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矩形 1"/>
          <p:cNvSpPr/>
          <p:nvPr/>
        </p:nvSpPr>
        <p:spPr>
          <a:xfrm>
            <a:off x="4800600" y="4086224"/>
            <a:ext cx="15859125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工作回顾</a:t>
            </a:r>
            <a:endParaRPr lang="en-US" altLang="zh-CN" dirty="0"/>
          </a:p>
          <a:p>
            <a:pPr marL="914400" indent="-9144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自我评价</a:t>
            </a:r>
            <a:endParaRPr lang="en-US" altLang="zh-CN" dirty="0"/>
          </a:p>
          <a:p>
            <a:pPr marL="914400" indent="-9144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工作规划和个人展望</a:t>
            </a:r>
            <a:endParaRPr lang="en-US" altLang="zh-CN" dirty="0"/>
          </a:p>
          <a:p>
            <a:pPr marL="914400" indent="-914400" algn="l">
              <a:buFont typeface="+mj-lt"/>
              <a:buAutoNum type="arabicPeriod"/>
            </a:pPr>
            <a:endParaRPr lang="en-US" altLang="zh-CN" dirty="0"/>
          </a:p>
          <a:p>
            <a:pPr marL="914400" indent="-914400" algn="l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16800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主题一"/>
          <p:cNvSpPr txBox="1"/>
          <p:nvPr/>
        </p:nvSpPr>
        <p:spPr>
          <a:xfrm>
            <a:off x="1704027" y="5527316"/>
            <a:ext cx="5232202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/>
              <a:t>工作回顾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"/>
          <p:cNvSpPr/>
          <p:nvPr/>
        </p:nvSpPr>
        <p:spPr>
          <a:xfrm>
            <a:off x="928284" y="1352549"/>
            <a:ext cx="22444870" cy="11515926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54" name="正文内容标题一"/>
          <p:cNvSpPr txBox="1"/>
          <p:nvPr/>
        </p:nvSpPr>
        <p:spPr>
          <a:xfrm>
            <a:off x="1813589" y="747676"/>
            <a:ext cx="8302090" cy="1075103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50800" cap="flat">
            <a:solidFill>
              <a:srgbClr val="000000"/>
            </a:solidFill>
            <a:prstDash val="solid"/>
            <a:miter lim="400000"/>
          </a:ln>
          <a:effectLst>
            <a:outerShdw blurRad="50800" dist="346752" dir="2163872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lnSpc>
                <a:spcPct val="150000"/>
              </a:lnSpc>
              <a:defRPr sz="4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/>
              <a:t>项目</a:t>
            </a:r>
            <a:endParaRPr dirty="0"/>
          </a:p>
        </p:txBody>
      </p:sp>
      <p:pic>
        <p:nvPicPr>
          <p:cNvPr id="8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195" y="2118802"/>
            <a:ext cx="683729" cy="9039896"/>
          </a:xfrm>
          <a:prstGeom prst="rect">
            <a:avLst/>
          </a:prstGeom>
        </p:spPr>
      </p:pic>
      <p:sp>
        <p:nvSpPr>
          <p:cNvPr id="9" name="Freeform 85"/>
          <p:cNvSpPr/>
          <p:nvPr/>
        </p:nvSpPr>
        <p:spPr>
          <a:xfrm>
            <a:off x="5282984" y="9079330"/>
            <a:ext cx="2769736" cy="1220288"/>
          </a:xfrm>
          <a:custGeom>
            <a:avLst/>
            <a:gdLst>
              <a:gd name="connsiteX0" fmla="*/ 11557 w 1111250"/>
              <a:gd name="connsiteY0" fmla="*/ 486879 h 476250"/>
              <a:gd name="connsiteX1" fmla="*/ 1117460 w 1111250"/>
              <a:gd name="connsiteY1" fmla="*/ 486879 h 476250"/>
              <a:gd name="connsiteX2" fmla="*/ 1117460 w 1111250"/>
              <a:gd name="connsiteY2" fmla="*/ 16802 h 476250"/>
              <a:gd name="connsiteX3" fmla="*/ 11557 w 1111250"/>
              <a:gd name="connsiteY3" fmla="*/ 16802 h 476250"/>
              <a:gd name="connsiteX4" fmla="*/ 11557 w 1111250"/>
              <a:gd name="connsiteY4" fmla="*/ 486879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1250" h="476250">
                <a:moveTo>
                  <a:pt x="11557" y="486879"/>
                </a:moveTo>
                <a:lnTo>
                  <a:pt x="1117460" y="486879"/>
                </a:lnTo>
                <a:lnTo>
                  <a:pt x="1117460" y="16802"/>
                </a:lnTo>
                <a:lnTo>
                  <a:pt x="11557" y="16802"/>
                </a:lnTo>
                <a:lnTo>
                  <a:pt x="11557" y="486879"/>
                </a:lnTo>
                <a:close/>
              </a:path>
            </a:pathLst>
          </a:custGeom>
          <a:solidFill>
            <a:srgbClr val="E23B3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334"/>
          </a:p>
        </p:txBody>
      </p:sp>
      <p:sp>
        <p:nvSpPr>
          <p:cNvPr id="10" name="Freeform 86"/>
          <p:cNvSpPr/>
          <p:nvPr/>
        </p:nvSpPr>
        <p:spPr>
          <a:xfrm>
            <a:off x="11858286" y="9025974"/>
            <a:ext cx="2762665" cy="1220288"/>
          </a:xfrm>
          <a:custGeom>
            <a:avLst/>
            <a:gdLst>
              <a:gd name="connsiteX0" fmla="*/ 7620 w 1250950"/>
              <a:gd name="connsiteY0" fmla="*/ 486879 h 476250"/>
              <a:gd name="connsiteX1" fmla="*/ 1262341 w 1250950"/>
              <a:gd name="connsiteY1" fmla="*/ 486879 h 476250"/>
              <a:gd name="connsiteX2" fmla="*/ 1262341 w 1250950"/>
              <a:gd name="connsiteY2" fmla="*/ 16802 h 476250"/>
              <a:gd name="connsiteX3" fmla="*/ 7620 w 1250950"/>
              <a:gd name="connsiteY3" fmla="*/ 16802 h 476250"/>
              <a:gd name="connsiteX4" fmla="*/ 7620 w 1250950"/>
              <a:gd name="connsiteY4" fmla="*/ 486879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50" h="476250">
                <a:moveTo>
                  <a:pt x="7620" y="486879"/>
                </a:moveTo>
                <a:lnTo>
                  <a:pt x="1262341" y="486879"/>
                </a:lnTo>
                <a:lnTo>
                  <a:pt x="1262341" y="16802"/>
                </a:lnTo>
                <a:lnTo>
                  <a:pt x="7620" y="16802"/>
                </a:lnTo>
                <a:lnTo>
                  <a:pt x="7620" y="486879"/>
                </a:lnTo>
                <a:close/>
              </a:path>
            </a:pathLst>
          </a:custGeom>
          <a:solidFill>
            <a:srgbClr val="E23B3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334"/>
          </a:p>
        </p:txBody>
      </p:sp>
      <p:sp>
        <p:nvSpPr>
          <p:cNvPr id="11" name="Freeform 87"/>
          <p:cNvSpPr/>
          <p:nvPr/>
        </p:nvSpPr>
        <p:spPr>
          <a:xfrm>
            <a:off x="18253237" y="9017349"/>
            <a:ext cx="2769736" cy="1220288"/>
          </a:xfrm>
          <a:custGeom>
            <a:avLst/>
            <a:gdLst>
              <a:gd name="connsiteX0" fmla="*/ 13207 w 1111250"/>
              <a:gd name="connsiteY0" fmla="*/ 486879 h 476250"/>
              <a:gd name="connsiteX1" fmla="*/ 1119110 w 1111250"/>
              <a:gd name="connsiteY1" fmla="*/ 486879 h 476250"/>
              <a:gd name="connsiteX2" fmla="*/ 1119110 w 1111250"/>
              <a:gd name="connsiteY2" fmla="*/ 16802 h 476250"/>
              <a:gd name="connsiteX3" fmla="*/ 13207 w 1111250"/>
              <a:gd name="connsiteY3" fmla="*/ 16802 h 476250"/>
              <a:gd name="connsiteX4" fmla="*/ 13207 w 1111250"/>
              <a:gd name="connsiteY4" fmla="*/ 486879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1250" h="476250">
                <a:moveTo>
                  <a:pt x="13207" y="486879"/>
                </a:moveTo>
                <a:lnTo>
                  <a:pt x="1119110" y="486879"/>
                </a:lnTo>
                <a:lnTo>
                  <a:pt x="1119110" y="16802"/>
                </a:lnTo>
                <a:lnTo>
                  <a:pt x="13207" y="16802"/>
                </a:lnTo>
                <a:lnTo>
                  <a:pt x="13207" y="486879"/>
                </a:lnTo>
                <a:close/>
              </a:path>
            </a:pathLst>
          </a:custGeom>
          <a:solidFill>
            <a:srgbClr val="E23B3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334"/>
          </a:p>
        </p:txBody>
      </p:sp>
      <p:sp>
        <p:nvSpPr>
          <p:cNvPr id="12" name="Freeform 88"/>
          <p:cNvSpPr/>
          <p:nvPr/>
        </p:nvSpPr>
        <p:spPr>
          <a:xfrm>
            <a:off x="5314639" y="6378425"/>
            <a:ext cx="2769736" cy="1220288"/>
          </a:xfrm>
          <a:custGeom>
            <a:avLst/>
            <a:gdLst>
              <a:gd name="connsiteX0" fmla="*/ 12953 w 1111250"/>
              <a:gd name="connsiteY0" fmla="*/ 481203 h 476250"/>
              <a:gd name="connsiteX1" fmla="*/ 1118857 w 1111250"/>
              <a:gd name="connsiteY1" fmla="*/ 481203 h 476250"/>
              <a:gd name="connsiteX2" fmla="*/ 1118857 w 1111250"/>
              <a:gd name="connsiteY2" fmla="*/ 11125 h 476250"/>
              <a:gd name="connsiteX3" fmla="*/ 12953 w 1111250"/>
              <a:gd name="connsiteY3" fmla="*/ 11125 h 476250"/>
              <a:gd name="connsiteX4" fmla="*/ 12953 w 1111250"/>
              <a:gd name="connsiteY4" fmla="*/ 481203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1250" h="476250">
                <a:moveTo>
                  <a:pt x="12953" y="481203"/>
                </a:moveTo>
                <a:lnTo>
                  <a:pt x="1118857" y="481203"/>
                </a:lnTo>
                <a:lnTo>
                  <a:pt x="1118857" y="11125"/>
                </a:lnTo>
                <a:lnTo>
                  <a:pt x="12953" y="11125"/>
                </a:lnTo>
                <a:lnTo>
                  <a:pt x="12953" y="481203"/>
                </a:lnTo>
                <a:close/>
              </a:path>
            </a:pathLst>
          </a:custGeom>
          <a:solidFill>
            <a:srgbClr val="6DA52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334"/>
          </a:p>
        </p:txBody>
      </p:sp>
      <p:sp>
        <p:nvSpPr>
          <p:cNvPr id="13" name="Freeform 89"/>
          <p:cNvSpPr/>
          <p:nvPr/>
        </p:nvSpPr>
        <p:spPr>
          <a:xfrm>
            <a:off x="8551272" y="6358077"/>
            <a:ext cx="2801390" cy="1220288"/>
          </a:xfrm>
          <a:custGeom>
            <a:avLst/>
            <a:gdLst>
              <a:gd name="connsiteX0" fmla="*/ 8889 w 1123950"/>
              <a:gd name="connsiteY0" fmla="*/ 479298 h 476250"/>
              <a:gd name="connsiteX1" fmla="*/ 1135354 w 1123950"/>
              <a:gd name="connsiteY1" fmla="*/ 479298 h 476250"/>
              <a:gd name="connsiteX2" fmla="*/ 1135354 w 1123950"/>
              <a:gd name="connsiteY2" fmla="*/ 9220 h 476250"/>
              <a:gd name="connsiteX3" fmla="*/ 8889 w 1123950"/>
              <a:gd name="connsiteY3" fmla="*/ 9220 h 476250"/>
              <a:gd name="connsiteX4" fmla="*/ 8889 w 1123950"/>
              <a:gd name="connsiteY4" fmla="*/ 479298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3950" h="476250">
                <a:moveTo>
                  <a:pt x="8889" y="479298"/>
                </a:moveTo>
                <a:lnTo>
                  <a:pt x="1135354" y="479298"/>
                </a:lnTo>
                <a:lnTo>
                  <a:pt x="1135354" y="9220"/>
                </a:lnTo>
                <a:lnTo>
                  <a:pt x="8889" y="9220"/>
                </a:lnTo>
                <a:lnTo>
                  <a:pt x="8889" y="479298"/>
                </a:lnTo>
                <a:close/>
              </a:path>
            </a:pathLst>
          </a:custGeom>
          <a:solidFill>
            <a:srgbClr val="6DA52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334"/>
          </a:p>
        </p:txBody>
      </p:sp>
      <p:sp>
        <p:nvSpPr>
          <p:cNvPr id="14" name="Freeform 90"/>
          <p:cNvSpPr/>
          <p:nvPr/>
        </p:nvSpPr>
        <p:spPr>
          <a:xfrm>
            <a:off x="11851215" y="6345867"/>
            <a:ext cx="2769736" cy="1220288"/>
          </a:xfrm>
          <a:custGeom>
            <a:avLst/>
            <a:gdLst>
              <a:gd name="connsiteX0" fmla="*/ 7620 w 1111250"/>
              <a:gd name="connsiteY0" fmla="*/ 479298 h 476250"/>
              <a:gd name="connsiteX1" fmla="*/ 1113523 w 1111250"/>
              <a:gd name="connsiteY1" fmla="*/ 479298 h 476250"/>
              <a:gd name="connsiteX2" fmla="*/ 1113523 w 1111250"/>
              <a:gd name="connsiteY2" fmla="*/ 9220 h 476250"/>
              <a:gd name="connsiteX3" fmla="*/ 7620 w 1111250"/>
              <a:gd name="connsiteY3" fmla="*/ 9220 h 476250"/>
              <a:gd name="connsiteX4" fmla="*/ 7620 w 1111250"/>
              <a:gd name="connsiteY4" fmla="*/ 479298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1250" h="476250">
                <a:moveTo>
                  <a:pt x="7620" y="479298"/>
                </a:moveTo>
                <a:lnTo>
                  <a:pt x="1113523" y="479298"/>
                </a:lnTo>
                <a:lnTo>
                  <a:pt x="1113523" y="9220"/>
                </a:lnTo>
                <a:lnTo>
                  <a:pt x="7620" y="9220"/>
                </a:lnTo>
                <a:lnTo>
                  <a:pt x="7620" y="479298"/>
                </a:lnTo>
                <a:close/>
              </a:path>
            </a:pathLst>
          </a:custGeom>
          <a:solidFill>
            <a:srgbClr val="6DA52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334"/>
          </a:p>
        </p:txBody>
      </p:sp>
      <p:sp>
        <p:nvSpPr>
          <p:cNvPr id="15" name="Freeform 91"/>
          <p:cNvSpPr/>
          <p:nvPr/>
        </p:nvSpPr>
        <p:spPr>
          <a:xfrm>
            <a:off x="5282984" y="3449733"/>
            <a:ext cx="2769736" cy="1220288"/>
          </a:xfrm>
          <a:custGeom>
            <a:avLst/>
            <a:gdLst>
              <a:gd name="connsiteX0" fmla="*/ 11557 w 1111250"/>
              <a:gd name="connsiteY0" fmla="*/ 477520 h 476250"/>
              <a:gd name="connsiteX1" fmla="*/ 1117460 w 1111250"/>
              <a:gd name="connsiteY1" fmla="*/ 477520 h 476250"/>
              <a:gd name="connsiteX2" fmla="*/ 1117460 w 1111250"/>
              <a:gd name="connsiteY2" fmla="*/ 7442 h 476250"/>
              <a:gd name="connsiteX3" fmla="*/ 11557 w 1111250"/>
              <a:gd name="connsiteY3" fmla="*/ 7442 h 476250"/>
              <a:gd name="connsiteX4" fmla="*/ 11557 w 1111250"/>
              <a:gd name="connsiteY4" fmla="*/ 47752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1250" h="476250">
                <a:moveTo>
                  <a:pt x="11557" y="477520"/>
                </a:moveTo>
                <a:lnTo>
                  <a:pt x="1117460" y="477520"/>
                </a:lnTo>
                <a:lnTo>
                  <a:pt x="1117460" y="7442"/>
                </a:lnTo>
                <a:lnTo>
                  <a:pt x="11557" y="7442"/>
                </a:lnTo>
                <a:lnTo>
                  <a:pt x="11557" y="477520"/>
                </a:lnTo>
                <a:close/>
              </a:path>
            </a:pathLst>
          </a:custGeom>
          <a:solidFill>
            <a:srgbClr val="3069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334"/>
          </a:p>
        </p:txBody>
      </p:sp>
      <p:sp>
        <p:nvSpPr>
          <p:cNvPr id="16" name="Freeform 92"/>
          <p:cNvSpPr/>
          <p:nvPr/>
        </p:nvSpPr>
        <p:spPr>
          <a:xfrm>
            <a:off x="15119504" y="6302704"/>
            <a:ext cx="2571897" cy="1220288"/>
          </a:xfrm>
          <a:custGeom>
            <a:avLst/>
            <a:gdLst>
              <a:gd name="connsiteX0" fmla="*/ 16764 w 1111250"/>
              <a:gd name="connsiteY0" fmla="*/ 479298 h 476250"/>
              <a:gd name="connsiteX1" fmla="*/ 1122667 w 1111250"/>
              <a:gd name="connsiteY1" fmla="*/ 479298 h 476250"/>
              <a:gd name="connsiteX2" fmla="*/ 1122667 w 1111250"/>
              <a:gd name="connsiteY2" fmla="*/ 9220 h 476250"/>
              <a:gd name="connsiteX3" fmla="*/ 16764 w 1111250"/>
              <a:gd name="connsiteY3" fmla="*/ 9220 h 476250"/>
              <a:gd name="connsiteX4" fmla="*/ 16764 w 1111250"/>
              <a:gd name="connsiteY4" fmla="*/ 479298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1250" h="476250">
                <a:moveTo>
                  <a:pt x="16764" y="479298"/>
                </a:moveTo>
                <a:lnTo>
                  <a:pt x="1122667" y="479298"/>
                </a:lnTo>
                <a:lnTo>
                  <a:pt x="1122667" y="9220"/>
                </a:lnTo>
                <a:lnTo>
                  <a:pt x="16764" y="9220"/>
                </a:lnTo>
                <a:lnTo>
                  <a:pt x="16764" y="479298"/>
                </a:lnTo>
                <a:close/>
              </a:path>
            </a:pathLst>
          </a:custGeom>
          <a:solidFill>
            <a:srgbClr val="6DA52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334"/>
          </a:p>
        </p:txBody>
      </p:sp>
      <p:sp>
        <p:nvSpPr>
          <p:cNvPr id="17" name="Freeform 93"/>
          <p:cNvSpPr/>
          <p:nvPr/>
        </p:nvSpPr>
        <p:spPr>
          <a:xfrm>
            <a:off x="8522341" y="3410302"/>
            <a:ext cx="2801390" cy="1220288"/>
          </a:xfrm>
          <a:custGeom>
            <a:avLst/>
            <a:gdLst>
              <a:gd name="connsiteX0" fmla="*/ 8889 w 1377950"/>
              <a:gd name="connsiteY0" fmla="*/ 477520 h 476250"/>
              <a:gd name="connsiteX1" fmla="*/ 1380616 w 1377950"/>
              <a:gd name="connsiteY1" fmla="*/ 477520 h 476250"/>
              <a:gd name="connsiteX2" fmla="*/ 1380616 w 1377950"/>
              <a:gd name="connsiteY2" fmla="*/ 7442 h 476250"/>
              <a:gd name="connsiteX3" fmla="*/ 8889 w 1377950"/>
              <a:gd name="connsiteY3" fmla="*/ 7442 h 476250"/>
              <a:gd name="connsiteX4" fmla="*/ 8889 w 1377950"/>
              <a:gd name="connsiteY4" fmla="*/ 47752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950" h="476250">
                <a:moveTo>
                  <a:pt x="8889" y="477520"/>
                </a:moveTo>
                <a:lnTo>
                  <a:pt x="1380616" y="477520"/>
                </a:lnTo>
                <a:lnTo>
                  <a:pt x="1380616" y="7442"/>
                </a:lnTo>
                <a:lnTo>
                  <a:pt x="8889" y="7442"/>
                </a:lnTo>
                <a:lnTo>
                  <a:pt x="8889" y="477520"/>
                </a:lnTo>
                <a:close/>
              </a:path>
            </a:pathLst>
          </a:custGeom>
          <a:solidFill>
            <a:srgbClr val="3069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334"/>
          </a:p>
        </p:txBody>
      </p:sp>
      <p:sp>
        <p:nvSpPr>
          <p:cNvPr id="18" name="Freeform 94"/>
          <p:cNvSpPr/>
          <p:nvPr/>
        </p:nvSpPr>
        <p:spPr>
          <a:xfrm>
            <a:off x="11754405" y="3410302"/>
            <a:ext cx="2769736" cy="1220288"/>
          </a:xfrm>
          <a:custGeom>
            <a:avLst/>
            <a:gdLst>
              <a:gd name="connsiteX0" fmla="*/ 16002 w 1111250"/>
              <a:gd name="connsiteY0" fmla="*/ 477520 h 476250"/>
              <a:gd name="connsiteX1" fmla="*/ 1121905 w 1111250"/>
              <a:gd name="connsiteY1" fmla="*/ 477520 h 476250"/>
              <a:gd name="connsiteX2" fmla="*/ 1121905 w 1111250"/>
              <a:gd name="connsiteY2" fmla="*/ 7442 h 476250"/>
              <a:gd name="connsiteX3" fmla="*/ 16002 w 1111250"/>
              <a:gd name="connsiteY3" fmla="*/ 7442 h 476250"/>
              <a:gd name="connsiteX4" fmla="*/ 16002 w 1111250"/>
              <a:gd name="connsiteY4" fmla="*/ 47752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1250" h="476250">
                <a:moveTo>
                  <a:pt x="16002" y="477520"/>
                </a:moveTo>
                <a:lnTo>
                  <a:pt x="1121905" y="477520"/>
                </a:lnTo>
                <a:lnTo>
                  <a:pt x="1121905" y="7442"/>
                </a:lnTo>
                <a:lnTo>
                  <a:pt x="16002" y="7442"/>
                </a:lnTo>
                <a:lnTo>
                  <a:pt x="16002" y="477520"/>
                </a:lnTo>
                <a:close/>
              </a:path>
            </a:pathLst>
          </a:custGeom>
          <a:solidFill>
            <a:srgbClr val="3069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334"/>
          </a:p>
        </p:txBody>
      </p:sp>
      <p:sp>
        <p:nvSpPr>
          <p:cNvPr id="28" name="TextBox 104"/>
          <p:cNvSpPr txBox="1"/>
          <p:nvPr/>
        </p:nvSpPr>
        <p:spPr>
          <a:xfrm>
            <a:off x="1813589" y="3752500"/>
            <a:ext cx="2622966" cy="60141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9583"/>
              </a:lnSpc>
            </a:pPr>
            <a:r>
              <a:rPr lang="zh-CN" altLang="en-US" sz="4267" spc="277" dirty="0">
                <a:solidFill>
                  <a:srgbClr val="575757"/>
                </a:solidFill>
                <a:latin typeface="宋体"/>
                <a:ea typeface="宋体"/>
              </a:rPr>
              <a:t>201</a:t>
            </a:r>
            <a:r>
              <a:rPr lang="en-US" altLang="zh-CN" sz="4267" spc="277" dirty="0">
                <a:solidFill>
                  <a:srgbClr val="575757"/>
                </a:solidFill>
                <a:latin typeface="宋体"/>
                <a:ea typeface="宋体"/>
              </a:rPr>
              <a:t>8</a:t>
            </a:r>
            <a:r>
              <a:rPr lang="zh-CN" altLang="en-US" sz="4267" spc="320" dirty="0">
                <a:solidFill>
                  <a:srgbClr val="575757"/>
                </a:solidFill>
                <a:latin typeface="宋体"/>
                <a:ea typeface="宋体"/>
              </a:rPr>
              <a:t>-</a:t>
            </a:r>
            <a:r>
              <a:rPr lang="en-US" altLang="zh-CN" sz="4267" spc="320" dirty="0">
                <a:solidFill>
                  <a:srgbClr val="575757"/>
                </a:solidFill>
                <a:latin typeface="宋体"/>
                <a:ea typeface="宋体"/>
              </a:rPr>
              <a:t>10</a:t>
            </a:r>
            <a:endParaRPr lang="en-US" sz="13334" dirty="0"/>
          </a:p>
          <a:p>
            <a:pPr>
              <a:lnSpc>
                <a:spcPts val="2667"/>
              </a:lnSpc>
            </a:pPr>
            <a:endParaRPr lang="en-US" sz="13334" dirty="0"/>
          </a:p>
          <a:p>
            <a:pPr>
              <a:lnSpc>
                <a:spcPts val="2667"/>
              </a:lnSpc>
            </a:pPr>
            <a:endParaRPr lang="en-US" sz="13334" dirty="0"/>
          </a:p>
          <a:p>
            <a:pPr>
              <a:lnSpc>
                <a:spcPts val="2667"/>
              </a:lnSpc>
            </a:pPr>
            <a:endParaRPr lang="en-US" sz="13334" dirty="0"/>
          </a:p>
          <a:p>
            <a:pPr>
              <a:lnSpc>
                <a:spcPts val="2667"/>
              </a:lnSpc>
            </a:pPr>
            <a:endParaRPr lang="en-US" sz="13334" dirty="0"/>
          </a:p>
          <a:p>
            <a:pPr>
              <a:lnSpc>
                <a:spcPts val="5211"/>
              </a:lnSpc>
            </a:pPr>
            <a:endParaRPr lang="en-US" sz="13334" dirty="0"/>
          </a:p>
          <a:p>
            <a:pPr>
              <a:lnSpc>
                <a:spcPct val="109583"/>
              </a:lnSpc>
            </a:pPr>
            <a:r>
              <a:rPr lang="zh-CN" altLang="en-US" sz="4267" spc="277" dirty="0">
                <a:solidFill>
                  <a:srgbClr val="575757"/>
                </a:solidFill>
                <a:latin typeface="宋体"/>
                <a:ea typeface="宋体"/>
              </a:rPr>
              <a:t>201</a:t>
            </a:r>
            <a:r>
              <a:rPr lang="en-US" altLang="zh-CN" sz="4267" spc="277" dirty="0">
                <a:solidFill>
                  <a:srgbClr val="575757"/>
                </a:solidFill>
                <a:latin typeface="宋体"/>
                <a:ea typeface="宋体"/>
              </a:rPr>
              <a:t>8-5</a:t>
            </a:r>
            <a:endParaRPr lang="en-US" sz="13334" dirty="0"/>
          </a:p>
          <a:p>
            <a:pPr>
              <a:lnSpc>
                <a:spcPts val="2667"/>
              </a:lnSpc>
            </a:pPr>
            <a:endParaRPr lang="en-US" sz="13334" dirty="0"/>
          </a:p>
          <a:p>
            <a:pPr>
              <a:lnSpc>
                <a:spcPts val="2667"/>
              </a:lnSpc>
            </a:pPr>
            <a:endParaRPr lang="en-US" sz="13334" dirty="0"/>
          </a:p>
          <a:p>
            <a:pPr>
              <a:lnSpc>
                <a:spcPts val="2667"/>
              </a:lnSpc>
            </a:pPr>
            <a:endParaRPr lang="en-US" sz="13334" dirty="0"/>
          </a:p>
          <a:p>
            <a:pPr>
              <a:lnSpc>
                <a:spcPts val="2667"/>
              </a:lnSpc>
            </a:pPr>
            <a:endParaRPr lang="en-US" sz="13334" dirty="0"/>
          </a:p>
          <a:p>
            <a:pPr>
              <a:lnSpc>
                <a:spcPts val="3184"/>
              </a:lnSpc>
            </a:pPr>
            <a:endParaRPr lang="en-US" sz="13334" dirty="0"/>
          </a:p>
          <a:p>
            <a:pPr>
              <a:lnSpc>
                <a:spcPct val="109583"/>
              </a:lnSpc>
            </a:pPr>
            <a:r>
              <a:rPr lang="zh-CN" altLang="en-US" sz="4267" spc="277" dirty="0">
                <a:solidFill>
                  <a:srgbClr val="575757"/>
                </a:solidFill>
                <a:latin typeface="宋体"/>
                <a:ea typeface="宋体"/>
              </a:rPr>
              <a:t>201</a:t>
            </a:r>
            <a:r>
              <a:rPr lang="en-US" altLang="zh-CN" sz="4267" spc="277" dirty="0">
                <a:solidFill>
                  <a:srgbClr val="575757"/>
                </a:solidFill>
                <a:latin typeface="宋体"/>
                <a:ea typeface="宋体"/>
              </a:rPr>
              <a:t>8-4</a:t>
            </a:r>
            <a:endParaRPr lang="zh-CN" altLang="en-US" sz="4267" spc="277" dirty="0">
              <a:solidFill>
                <a:srgbClr val="575757"/>
              </a:solidFill>
              <a:latin typeface="宋体"/>
              <a:ea typeface="宋体"/>
            </a:endParaRPr>
          </a:p>
        </p:txBody>
      </p:sp>
      <p:sp>
        <p:nvSpPr>
          <p:cNvPr id="35" name="TextBox 111"/>
          <p:cNvSpPr txBox="1"/>
          <p:nvPr/>
        </p:nvSpPr>
        <p:spPr>
          <a:xfrm>
            <a:off x="8048289" y="11470318"/>
            <a:ext cx="11125536" cy="631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733" dirty="0">
                <a:latin typeface="宋体"/>
                <a:ea typeface="宋体"/>
              </a:rPr>
              <a:t>前端负责的业务逐年增多，个人价值</a:t>
            </a:r>
            <a:r>
              <a:rPr lang="zh-CN" altLang="en-US" sz="3733" spc="27" dirty="0">
                <a:latin typeface="宋体"/>
                <a:ea typeface="宋体"/>
              </a:rPr>
              <a:t>逐步</a:t>
            </a:r>
            <a:r>
              <a:rPr lang="zh-CN" altLang="en-US" sz="3733" spc="13" dirty="0">
                <a:latin typeface="宋体"/>
                <a:ea typeface="宋体"/>
              </a:rPr>
              <a:t>得以</a:t>
            </a:r>
            <a:r>
              <a:rPr lang="zh-CN" altLang="en-US" sz="3733" dirty="0">
                <a:latin typeface="宋体"/>
                <a:ea typeface="宋体"/>
              </a:rPr>
              <a:t>体现。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28EA947C-F52C-9143-B2A9-DF92EE92E97A}"/>
              </a:ext>
            </a:extLst>
          </p:cNvPr>
          <p:cNvSpPr txBox="1"/>
          <p:nvPr/>
        </p:nvSpPr>
        <p:spPr>
          <a:xfrm>
            <a:off x="5752605" y="3688813"/>
            <a:ext cx="2019784" cy="6770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733" dirty="0">
                <a:solidFill>
                  <a:srgbClr val="FEFEFE"/>
                </a:solidFill>
                <a:latin typeface="宋体"/>
                <a:ea typeface="宋体"/>
              </a:rPr>
              <a:t>吾同生活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4C850335-1504-C846-81BA-1B37088460C5}"/>
              </a:ext>
            </a:extLst>
          </p:cNvPr>
          <p:cNvSpPr txBox="1"/>
          <p:nvPr/>
        </p:nvSpPr>
        <p:spPr>
          <a:xfrm>
            <a:off x="12173757" y="6617488"/>
            <a:ext cx="2019784" cy="6770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733" dirty="0">
                <a:solidFill>
                  <a:srgbClr val="FEFEFE"/>
                </a:solidFill>
                <a:latin typeface="宋体"/>
                <a:ea typeface="宋体"/>
              </a:rPr>
              <a:t>逆向交易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3F9E1251-7275-2E45-9EAF-E2EE641CD714}"/>
              </a:ext>
            </a:extLst>
          </p:cNvPr>
          <p:cNvSpPr txBox="1"/>
          <p:nvPr/>
        </p:nvSpPr>
        <p:spPr>
          <a:xfrm>
            <a:off x="8972625" y="3708897"/>
            <a:ext cx="2019784" cy="6770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733" dirty="0">
                <a:solidFill>
                  <a:srgbClr val="FEFEFE"/>
                </a:solidFill>
                <a:latin typeface="宋体"/>
                <a:ea typeface="宋体"/>
              </a:rPr>
              <a:t>生活服务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AB3D47A2-E086-F54B-A7AD-87DD51DCFBD4}"/>
              </a:ext>
            </a:extLst>
          </p:cNvPr>
          <p:cNvSpPr txBox="1"/>
          <p:nvPr/>
        </p:nvSpPr>
        <p:spPr>
          <a:xfrm>
            <a:off x="8972625" y="6638750"/>
            <a:ext cx="2019784" cy="6770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733" dirty="0">
                <a:solidFill>
                  <a:srgbClr val="FEFEFE"/>
                </a:solidFill>
                <a:latin typeface="宋体"/>
                <a:ea typeface="宋体"/>
              </a:rPr>
              <a:t>家居电商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6DE20A41-58D5-8846-93BE-158AED246D3F}"/>
              </a:ext>
            </a:extLst>
          </p:cNvPr>
          <p:cNvSpPr txBox="1"/>
          <p:nvPr/>
        </p:nvSpPr>
        <p:spPr>
          <a:xfrm>
            <a:off x="5552088" y="9332565"/>
            <a:ext cx="2323008" cy="734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733" spc="611" dirty="0" err="1">
                <a:solidFill>
                  <a:srgbClr val="FEFEFE"/>
                </a:solidFill>
                <a:latin typeface="宋体"/>
                <a:ea typeface="宋体"/>
              </a:rPr>
              <a:t>vcanbuy</a:t>
            </a:r>
            <a:endParaRPr lang="zh-CN" altLang="en-US" sz="3733" spc="611" dirty="0">
              <a:solidFill>
                <a:srgbClr val="FEFEFE"/>
              </a:solidFill>
              <a:latin typeface="宋体"/>
              <a:ea typeface="宋体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065116E7-D907-C248-85BC-3E7306B08322}"/>
              </a:ext>
            </a:extLst>
          </p:cNvPr>
          <p:cNvSpPr txBox="1"/>
          <p:nvPr/>
        </p:nvSpPr>
        <p:spPr>
          <a:xfrm>
            <a:off x="12918015" y="1379198"/>
            <a:ext cx="2019784" cy="6770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733" dirty="0">
                <a:solidFill>
                  <a:srgbClr val="FEFEFE"/>
                </a:solidFill>
                <a:latin typeface="宋体"/>
                <a:ea typeface="宋体"/>
              </a:rPr>
              <a:t>吾同生活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61780D4C-8871-DE43-BCED-3C3B0B6591F2}"/>
              </a:ext>
            </a:extLst>
          </p:cNvPr>
          <p:cNvSpPr txBox="1"/>
          <p:nvPr/>
        </p:nvSpPr>
        <p:spPr>
          <a:xfrm>
            <a:off x="5689615" y="6650046"/>
            <a:ext cx="2019784" cy="6770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733" dirty="0">
                <a:solidFill>
                  <a:srgbClr val="FEFEFE"/>
                </a:solidFill>
                <a:latin typeface="宋体"/>
                <a:ea typeface="宋体"/>
              </a:rPr>
              <a:t>曼容豪世</a:t>
            </a:r>
          </a:p>
        </p:txBody>
      </p:sp>
      <p:sp>
        <p:nvSpPr>
          <p:cNvPr id="43" name="Freeform 94">
            <a:extLst>
              <a:ext uri="{FF2B5EF4-FFF2-40B4-BE49-F238E27FC236}">
                <a16:creationId xmlns:a16="http://schemas.microsoft.com/office/drawing/2014/main" xmlns="" id="{C15EE987-6F4F-DD41-BB99-E95E160EC927}"/>
              </a:ext>
            </a:extLst>
          </p:cNvPr>
          <p:cNvSpPr/>
          <p:nvPr/>
        </p:nvSpPr>
        <p:spPr>
          <a:xfrm>
            <a:off x="14954815" y="3410302"/>
            <a:ext cx="2769736" cy="1220288"/>
          </a:xfrm>
          <a:custGeom>
            <a:avLst/>
            <a:gdLst>
              <a:gd name="connsiteX0" fmla="*/ 16002 w 1111250"/>
              <a:gd name="connsiteY0" fmla="*/ 477520 h 476250"/>
              <a:gd name="connsiteX1" fmla="*/ 1121905 w 1111250"/>
              <a:gd name="connsiteY1" fmla="*/ 477520 h 476250"/>
              <a:gd name="connsiteX2" fmla="*/ 1121905 w 1111250"/>
              <a:gd name="connsiteY2" fmla="*/ 7442 h 476250"/>
              <a:gd name="connsiteX3" fmla="*/ 16002 w 1111250"/>
              <a:gd name="connsiteY3" fmla="*/ 7442 h 476250"/>
              <a:gd name="connsiteX4" fmla="*/ 16002 w 1111250"/>
              <a:gd name="connsiteY4" fmla="*/ 47752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1250" h="476250">
                <a:moveTo>
                  <a:pt x="16002" y="477520"/>
                </a:moveTo>
                <a:lnTo>
                  <a:pt x="1121905" y="477520"/>
                </a:lnTo>
                <a:lnTo>
                  <a:pt x="1121905" y="7442"/>
                </a:lnTo>
                <a:lnTo>
                  <a:pt x="16002" y="7442"/>
                </a:lnTo>
                <a:lnTo>
                  <a:pt x="16002" y="477520"/>
                </a:lnTo>
                <a:close/>
              </a:path>
            </a:pathLst>
          </a:custGeom>
          <a:solidFill>
            <a:srgbClr val="3069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334"/>
          </a:p>
        </p:txBody>
      </p:sp>
      <p:sp>
        <p:nvSpPr>
          <p:cNvPr id="44" name="Freeform 94">
            <a:extLst>
              <a:ext uri="{FF2B5EF4-FFF2-40B4-BE49-F238E27FC236}">
                <a16:creationId xmlns:a16="http://schemas.microsoft.com/office/drawing/2014/main" xmlns="" id="{3458505F-90CE-AA43-A853-77C19A5F82AE}"/>
              </a:ext>
            </a:extLst>
          </p:cNvPr>
          <p:cNvSpPr/>
          <p:nvPr/>
        </p:nvSpPr>
        <p:spPr>
          <a:xfrm>
            <a:off x="18155225" y="3410302"/>
            <a:ext cx="2769736" cy="1220288"/>
          </a:xfrm>
          <a:custGeom>
            <a:avLst/>
            <a:gdLst>
              <a:gd name="connsiteX0" fmla="*/ 16002 w 1111250"/>
              <a:gd name="connsiteY0" fmla="*/ 477520 h 476250"/>
              <a:gd name="connsiteX1" fmla="*/ 1121905 w 1111250"/>
              <a:gd name="connsiteY1" fmla="*/ 477520 h 476250"/>
              <a:gd name="connsiteX2" fmla="*/ 1121905 w 1111250"/>
              <a:gd name="connsiteY2" fmla="*/ 7442 h 476250"/>
              <a:gd name="connsiteX3" fmla="*/ 16002 w 1111250"/>
              <a:gd name="connsiteY3" fmla="*/ 7442 h 476250"/>
              <a:gd name="connsiteX4" fmla="*/ 16002 w 1111250"/>
              <a:gd name="connsiteY4" fmla="*/ 47752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1250" h="476250">
                <a:moveTo>
                  <a:pt x="16002" y="477520"/>
                </a:moveTo>
                <a:lnTo>
                  <a:pt x="1121905" y="477520"/>
                </a:lnTo>
                <a:lnTo>
                  <a:pt x="1121905" y="7442"/>
                </a:lnTo>
                <a:lnTo>
                  <a:pt x="16002" y="7442"/>
                </a:lnTo>
                <a:lnTo>
                  <a:pt x="16002" y="477520"/>
                </a:lnTo>
                <a:close/>
              </a:path>
            </a:pathLst>
          </a:custGeom>
          <a:solidFill>
            <a:srgbClr val="3069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334"/>
          </a:p>
        </p:txBody>
      </p:sp>
      <p:sp>
        <p:nvSpPr>
          <p:cNvPr id="45" name="Freeform 92">
            <a:extLst>
              <a:ext uri="{FF2B5EF4-FFF2-40B4-BE49-F238E27FC236}">
                <a16:creationId xmlns:a16="http://schemas.microsoft.com/office/drawing/2014/main" xmlns="" id="{BE8C1303-DF0C-9C4F-A540-D519553E96F3}"/>
              </a:ext>
            </a:extLst>
          </p:cNvPr>
          <p:cNvSpPr/>
          <p:nvPr/>
        </p:nvSpPr>
        <p:spPr>
          <a:xfrm>
            <a:off x="18155225" y="6244816"/>
            <a:ext cx="2769735" cy="1220288"/>
          </a:xfrm>
          <a:custGeom>
            <a:avLst/>
            <a:gdLst>
              <a:gd name="connsiteX0" fmla="*/ 16764 w 1111250"/>
              <a:gd name="connsiteY0" fmla="*/ 479298 h 476250"/>
              <a:gd name="connsiteX1" fmla="*/ 1122667 w 1111250"/>
              <a:gd name="connsiteY1" fmla="*/ 479298 h 476250"/>
              <a:gd name="connsiteX2" fmla="*/ 1122667 w 1111250"/>
              <a:gd name="connsiteY2" fmla="*/ 9220 h 476250"/>
              <a:gd name="connsiteX3" fmla="*/ 16764 w 1111250"/>
              <a:gd name="connsiteY3" fmla="*/ 9220 h 476250"/>
              <a:gd name="connsiteX4" fmla="*/ 16764 w 1111250"/>
              <a:gd name="connsiteY4" fmla="*/ 479298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1250" h="476250">
                <a:moveTo>
                  <a:pt x="16764" y="479298"/>
                </a:moveTo>
                <a:lnTo>
                  <a:pt x="1122667" y="479298"/>
                </a:lnTo>
                <a:lnTo>
                  <a:pt x="1122667" y="9220"/>
                </a:lnTo>
                <a:lnTo>
                  <a:pt x="16764" y="9220"/>
                </a:lnTo>
                <a:lnTo>
                  <a:pt x="16764" y="479298"/>
                </a:lnTo>
                <a:close/>
              </a:path>
            </a:pathLst>
          </a:custGeom>
          <a:solidFill>
            <a:srgbClr val="6DA52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334"/>
          </a:p>
        </p:txBody>
      </p:sp>
      <p:sp>
        <p:nvSpPr>
          <p:cNvPr id="46" name="Freeform 86">
            <a:extLst>
              <a:ext uri="{FF2B5EF4-FFF2-40B4-BE49-F238E27FC236}">
                <a16:creationId xmlns:a16="http://schemas.microsoft.com/office/drawing/2014/main" xmlns="" id="{A428A02E-7620-F24B-8EFE-BC76E4F8941A}"/>
              </a:ext>
            </a:extLst>
          </p:cNvPr>
          <p:cNvSpPr/>
          <p:nvPr/>
        </p:nvSpPr>
        <p:spPr>
          <a:xfrm>
            <a:off x="8518252" y="9054536"/>
            <a:ext cx="2928530" cy="1220288"/>
          </a:xfrm>
          <a:custGeom>
            <a:avLst/>
            <a:gdLst>
              <a:gd name="connsiteX0" fmla="*/ 7620 w 1250950"/>
              <a:gd name="connsiteY0" fmla="*/ 486879 h 476250"/>
              <a:gd name="connsiteX1" fmla="*/ 1262341 w 1250950"/>
              <a:gd name="connsiteY1" fmla="*/ 486879 h 476250"/>
              <a:gd name="connsiteX2" fmla="*/ 1262341 w 1250950"/>
              <a:gd name="connsiteY2" fmla="*/ 16802 h 476250"/>
              <a:gd name="connsiteX3" fmla="*/ 7620 w 1250950"/>
              <a:gd name="connsiteY3" fmla="*/ 16802 h 476250"/>
              <a:gd name="connsiteX4" fmla="*/ 7620 w 1250950"/>
              <a:gd name="connsiteY4" fmla="*/ 486879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50" h="476250">
                <a:moveTo>
                  <a:pt x="7620" y="486879"/>
                </a:moveTo>
                <a:lnTo>
                  <a:pt x="1262341" y="486879"/>
                </a:lnTo>
                <a:lnTo>
                  <a:pt x="1262341" y="16802"/>
                </a:lnTo>
                <a:lnTo>
                  <a:pt x="7620" y="16802"/>
                </a:lnTo>
                <a:lnTo>
                  <a:pt x="7620" y="486879"/>
                </a:lnTo>
                <a:close/>
              </a:path>
            </a:pathLst>
          </a:custGeom>
          <a:solidFill>
            <a:srgbClr val="E23B3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334"/>
          </a:p>
        </p:txBody>
      </p:sp>
      <p:sp>
        <p:nvSpPr>
          <p:cNvPr id="47" name="Freeform 86">
            <a:extLst>
              <a:ext uri="{FF2B5EF4-FFF2-40B4-BE49-F238E27FC236}">
                <a16:creationId xmlns:a16="http://schemas.microsoft.com/office/drawing/2014/main" xmlns="" id="{0AF79905-8A2C-5A4B-8E20-9316C5F13D96}"/>
              </a:ext>
            </a:extLst>
          </p:cNvPr>
          <p:cNvSpPr/>
          <p:nvPr/>
        </p:nvSpPr>
        <p:spPr>
          <a:xfrm>
            <a:off x="15119504" y="9039121"/>
            <a:ext cx="2762665" cy="1220288"/>
          </a:xfrm>
          <a:custGeom>
            <a:avLst/>
            <a:gdLst>
              <a:gd name="connsiteX0" fmla="*/ 7620 w 1250950"/>
              <a:gd name="connsiteY0" fmla="*/ 486879 h 476250"/>
              <a:gd name="connsiteX1" fmla="*/ 1262341 w 1250950"/>
              <a:gd name="connsiteY1" fmla="*/ 486879 h 476250"/>
              <a:gd name="connsiteX2" fmla="*/ 1262341 w 1250950"/>
              <a:gd name="connsiteY2" fmla="*/ 16802 h 476250"/>
              <a:gd name="connsiteX3" fmla="*/ 7620 w 1250950"/>
              <a:gd name="connsiteY3" fmla="*/ 16802 h 476250"/>
              <a:gd name="connsiteX4" fmla="*/ 7620 w 1250950"/>
              <a:gd name="connsiteY4" fmla="*/ 486879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50" h="476250">
                <a:moveTo>
                  <a:pt x="7620" y="486879"/>
                </a:moveTo>
                <a:lnTo>
                  <a:pt x="1262341" y="486879"/>
                </a:lnTo>
                <a:lnTo>
                  <a:pt x="1262341" y="16802"/>
                </a:lnTo>
                <a:lnTo>
                  <a:pt x="7620" y="16802"/>
                </a:lnTo>
                <a:lnTo>
                  <a:pt x="7620" y="486879"/>
                </a:lnTo>
                <a:close/>
              </a:path>
            </a:pathLst>
          </a:custGeom>
          <a:solidFill>
            <a:srgbClr val="E23B3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334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C8B7E071-062D-8240-82E6-62F5EE47F93F}"/>
              </a:ext>
            </a:extLst>
          </p:cNvPr>
          <p:cNvSpPr txBox="1"/>
          <p:nvPr/>
        </p:nvSpPr>
        <p:spPr>
          <a:xfrm>
            <a:off x="8972625" y="9361290"/>
            <a:ext cx="2019784" cy="6770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733" dirty="0">
                <a:solidFill>
                  <a:srgbClr val="FEFEFE"/>
                </a:solidFill>
                <a:latin typeface="宋体"/>
                <a:ea typeface="宋体"/>
              </a:rPr>
              <a:t>泰国电商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821D99FA-D431-F840-B4D6-A2FEFA54B292}"/>
              </a:ext>
            </a:extLst>
          </p:cNvPr>
          <p:cNvSpPr txBox="1"/>
          <p:nvPr/>
        </p:nvSpPr>
        <p:spPr>
          <a:xfrm>
            <a:off x="12253035" y="9368245"/>
            <a:ext cx="2019784" cy="6770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733" dirty="0">
                <a:solidFill>
                  <a:srgbClr val="FEFEFE"/>
                </a:solidFill>
                <a:latin typeface="宋体"/>
                <a:ea typeface="宋体"/>
              </a:rPr>
              <a:t>商品订单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3542EE03-6B96-B046-BB79-C462CFFD9195}"/>
              </a:ext>
            </a:extLst>
          </p:cNvPr>
          <p:cNvSpPr txBox="1"/>
          <p:nvPr/>
        </p:nvSpPr>
        <p:spPr>
          <a:xfrm>
            <a:off x="15730594" y="9361290"/>
            <a:ext cx="1540486" cy="6770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733" dirty="0">
                <a:solidFill>
                  <a:srgbClr val="FEFEFE"/>
                </a:solidFill>
                <a:latin typeface="宋体"/>
                <a:ea typeface="宋体"/>
              </a:rPr>
              <a:t>购物车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2650491B-C92F-1E4D-9216-B71774D46E55}"/>
              </a:ext>
            </a:extLst>
          </p:cNvPr>
          <p:cNvSpPr txBox="1"/>
          <p:nvPr/>
        </p:nvSpPr>
        <p:spPr>
          <a:xfrm>
            <a:off x="18870267" y="9310742"/>
            <a:ext cx="1535677" cy="6770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733" dirty="0">
                <a:solidFill>
                  <a:srgbClr val="FEFEFE"/>
                </a:solidFill>
                <a:latin typeface="宋体"/>
                <a:ea typeface="宋体"/>
              </a:rPr>
              <a:t>Hybrid</a:t>
            </a:r>
            <a:endParaRPr lang="zh-CN" altLang="en-US" sz="3733" dirty="0">
              <a:solidFill>
                <a:srgbClr val="FEFEFE"/>
              </a:solidFill>
              <a:latin typeface="宋体"/>
              <a:ea typeface="宋体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xmlns="" id="{20C2C954-9DBE-7C43-9E48-2BB632DCB5FC}"/>
              </a:ext>
            </a:extLst>
          </p:cNvPr>
          <p:cNvSpPr txBox="1"/>
          <p:nvPr/>
        </p:nvSpPr>
        <p:spPr>
          <a:xfrm>
            <a:off x="15874859" y="6574325"/>
            <a:ext cx="1061188" cy="6770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733" dirty="0">
                <a:solidFill>
                  <a:srgbClr val="FEFEFE"/>
                </a:solidFill>
                <a:latin typeface="宋体"/>
                <a:ea typeface="宋体"/>
              </a:rPr>
              <a:t>分销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xmlns="" id="{06C77A48-FB9A-F848-BD3A-3F23139B1CB8}"/>
              </a:ext>
            </a:extLst>
          </p:cNvPr>
          <p:cNvSpPr txBox="1"/>
          <p:nvPr/>
        </p:nvSpPr>
        <p:spPr>
          <a:xfrm>
            <a:off x="18772254" y="6516437"/>
            <a:ext cx="1535678" cy="6770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733" dirty="0">
                <a:solidFill>
                  <a:srgbClr val="FEFEFE"/>
                </a:solidFill>
                <a:latin typeface="宋体"/>
                <a:ea typeface="宋体"/>
              </a:rPr>
              <a:t>WebApp</a:t>
            </a:r>
            <a:endParaRPr lang="zh-CN" altLang="en-US" sz="3733" dirty="0">
              <a:solidFill>
                <a:srgbClr val="FEFEFE"/>
              </a:solidFill>
              <a:latin typeface="宋体"/>
              <a:ea typeface="宋体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1E8BD6D5-A499-E541-B506-EC88532EFEFE}"/>
              </a:ext>
            </a:extLst>
          </p:cNvPr>
          <p:cNvSpPr txBox="1"/>
          <p:nvPr/>
        </p:nvSpPr>
        <p:spPr>
          <a:xfrm>
            <a:off x="12294782" y="3677472"/>
            <a:ext cx="1777731" cy="6770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733" dirty="0">
                <a:solidFill>
                  <a:srgbClr val="FEFEFE"/>
                </a:solidFill>
                <a:latin typeface="宋体"/>
                <a:ea typeface="宋体"/>
              </a:rPr>
              <a:t>IM</a:t>
            </a:r>
            <a:r>
              <a:rPr lang="zh-CN" altLang="en-US" sz="3733" dirty="0">
                <a:solidFill>
                  <a:srgbClr val="FEFEFE"/>
                </a:solidFill>
                <a:latin typeface="宋体"/>
                <a:ea typeface="宋体"/>
              </a:rPr>
              <a:t> 聊天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xmlns="" id="{E6DB880B-3168-8B4A-942C-7D742B3C5093}"/>
              </a:ext>
            </a:extLst>
          </p:cNvPr>
          <p:cNvSpPr txBox="1"/>
          <p:nvPr/>
        </p:nvSpPr>
        <p:spPr>
          <a:xfrm>
            <a:off x="15785456" y="3677472"/>
            <a:ext cx="1061188" cy="6770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733" dirty="0">
                <a:solidFill>
                  <a:srgbClr val="FEFEFE"/>
                </a:solidFill>
                <a:latin typeface="宋体"/>
                <a:ea typeface="宋体"/>
              </a:rPr>
              <a:t>分享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xmlns="" id="{E29486A6-E11C-9A41-99D9-6C16D2A0A382}"/>
              </a:ext>
            </a:extLst>
          </p:cNvPr>
          <p:cNvSpPr txBox="1"/>
          <p:nvPr/>
        </p:nvSpPr>
        <p:spPr>
          <a:xfrm>
            <a:off x="19252547" y="3646012"/>
            <a:ext cx="580288" cy="6770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733" dirty="0">
                <a:solidFill>
                  <a:srgbClr val="FEFEFE"/>
                </a:solidFill>
                <a:latin typeface="宋体"/>
                <a:ea typeface="宋体"/>
              </a:rPr>
              <a:t>H5</a:t>
            </a:r>
            <a:endParaRPr lang="zh-CN" altLang="en-US" sz="3733" dirty="0">
              <a:solidFill>
                <a:srgbClr val="FEFEFE"/>
              </a:solidFill>
              <a:latin typeface="宋体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0948288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成组"/>
          <p:cNvGrpSpPr/>
          <p:nvPr/>
        </p:nvGrpSpPr>
        <p:grpSpPr>
          <a:xfrm>
            <a:off x="914400" y="756806"/>
            <a:ext cx="22444870" cy="12063649"/>
            <a:chOff x="0" y="-547723"/>
            <a:chExt cx="22444869" cy="12063647"/>
          </a:xfrm>
        </p:grpSpPr>
        <p:sp>
          <p:nvSpPr>
            <p:cNvPr id="153" name="矩形"/>
            <p:cNvSpPr/>
            <p:nvPr/>
          </p:nvSpPr>
          <p:spPr>
            <a:xfrm>
              <a:off x="0" y="0"/>
              <a:ext cx="22444869" cy="1151592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54" name="正文内容标题一"/>
            <p:cNvSpPr txBox="1"/>
            <p:nvPr/>
          </p:nvSpPr>
          <p:spPr>
            <a:xfrm>
              <a:off x="822989" y="-547723"/>
              <a:ext cx="8302090" cy="1075103"/>
            </a:xfrm>
            <a:prstGeom prst="rect">
              <a:avLst/>
            </a:prstGeom>
            <a:solidFill>
              <a:schemeClr val="accent3">
                <a:satOff val="18648"/>
                <a:lumOff val="5971"/>
              </a:schemeClr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50800" dist="346752" dir="2163872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zh-CN" altLang="en-US" dirty="0"/>
                <a:t>工作总结</a:t>
              </a:r>
              <a:endParaRPr dirty="0"/>
            </a:p>
          </p:txBody>
        </p:sp>
      </p:grpSp>
      <p:sp>
        <p:nvSpPr>
          <p:cNvPr id="7" name="TextBox 164"/>
          <p:cNvSpPr txBox="1"/>
          <p:nvPr/>
        </p:nvSpPr>
        <p:spPr>
          <a:xfrm>
            <a:off x="1932114" y="2869013"/>
            <a:ext cx="10583824" cy="74485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666504" algn="l">
              <a:lnSpc>
                <a:spcPct val="109583"/>
              </a:lnSpc>
            </a:pPr>
            <a:r>
              <a:rPr lang="zh-CN" altLang="en-US" sz="4800" spc="-13" dirty="0">
                <a:solidFill>
                  <a:srgbClr val="FEFEFE"/>
                </a:solidFill>
                <a:latin typeface="宋体"/>
                <a:ea typeface="宋体"/>
              </a:rPr>
              <a:t>总</a:t>
            </a:r>
            <a:r>
              <a:rPr lang="zh-CN" altLang="en-US" sz="4800" spc="-957" dirty="0">
                <a:solidFill>
                  <a:srgbClr val="FEFEFE"/>
                </a:solidFill>
                <a:latin typeface="宋体"/>
                <a:cs typeface="宋体"/>
              </a:rPr>
              <a:t> </a:t>
            </a:r>
            <a:r>
              <a:rPr lang="zh-CN" altLang="en-US" sz="4800" spc="-13" dirty="0">
                <a:solidFill>
                  <a:srgbClr val="FEFEFE"/>
                </a:solidFill>
                <a:latin typeface="宋体"/>
                <a:ea typeface="宋体"/>
              </a:rPr>
              <a:t>结</a:t>
            </a:r>
            <a:endParaRPr lang="en-US" sz="13334" dirty="0"/>
          </a:p>
          <a:p>
            <a:pPr marL="571500" indent="-571500" algn="l">
              <a:lnSpc>
                <a:spcPct val="130000"/>
              </a:lnSpc>
              <a:buFont typeface="Wingdings" pitchFamily="2" charset="2"/>
              <a:buChar char="Ø"/>
              <a:tabLst>
                <a:tab pos="764852" algn="l"/>
              </a:tabLst>
            </a:pPr>
            <a:r>
              <a:rPr lang="zh-CN" altLang="en-US" sz="3733" dirty="0">
                <a:latin typeface="宋体"/>
                <a:ea typeface="宋体"/>
              </a:rPr>
              <a:t>实现前后端分离，后端负责</a:t>
            </a:r>
            <a:r>
              <a:rPr lang="zh-CN" altLang="en-US" sz="3733" spc="13" dirty="0">
                <a:latin typeface="宋体"/>
                <a:ea typeface="宋体"/>
              </a:rPr>
              <a:t>实现稳健的业务，前端负</a:t>
            </a:r>
            <a:r>
              <a:rPr lang="zh-CN" altLang="en-US" sz="3733" dirty="0">
                <a:latin typeface="宋体"/>
                <a:ea typeface="宋体"/>
              </a:rPr>
              <a:t>责实现操作</a:t>
            </a:r>
            <a:r>
              <a:rPr lang="zh-CN" altLang="en-US" sz="3733" spc="27" dirty="0">
                <a:latin typeface="宋体"/>
                <a:ea typeface="宋体"/>
              </a:rPr>
              <a:t>流程及</a:t>
            </a:r>
            <a:r>
              <a:rPr lang="zh-CN" altLang="en-US" sz="3733" spc="13" dirty="0">
                <a:latin typeface="宋体"/>
                <a:ea typeface="宋体"/>
              </a:rPr>
              <a:t>UI</a:t>
            </a:r>
            <a:r>
              <a:rPr lang="zh-CN" altLang="en-US" sz="3733" spc="27" dirty="0">
                <a:latin typeface="宋体"/>
                <a:ea typeface="宋体"/>
              </a:rPr>
              <a:t>层；</a:t>
            </a:r>
            <a:endParaRPr lang="en-US" altLang="zh-CN" sz="3733" spc="27" dirty="0">
              <a:latin typeface="宋体"/>
              <a:ea typeface="宋体"/>
            </a:endParaRPr>
          </a:p>
          <a:p>
            <a:pPr marL="571500" indent="-571500" algn="l">
              <a:lnSpc>
                <a:spcPct val="130000"/>
              </a:lnSpc>
              <a:buFont typeface="Wingdings" pitchFamily="2" charset="2"/>
              <a:buChar char="Ø"/>
              <a:tabLst>
                <a:tab pos="764852" algn="l"/>
              </a:tabLst>
            </a:pPr>
            <a:r>
              <a:rPr lang="zh-CN" altLang="en-US" sz="3733" spc="-27" dirty="0">
                <a:latin typeface="宋体"/>
                <a:ea typeface="宋体"/>
              </a:rPr>
              <a:t>采用</a:t>
            </a:r>
            <a:r>
              <a:rPr lang="zh-CN" altLang="en-US" sz="3733" spc="-171" dirty="0">
                <a:latin typeface="宋体"/>
                <a:cs typeface="宋体"/>
              </a:rPr>
              <a:t> </a:t>
            </a:r>
            <a:r>
              <a:rPr lang="zh-CN" altLang="en-US" sz="3733" spc="-27" dirty="0">
                <a:latin typeface="宋体"/>
                <a:ea typeface="宋体"/>
              </a:rPr>
              <a:t>（通用模块定义）规范开发，达到浏览</a:t>
            </a:r>
            <a:r>
              <a:rPr lang="zh-CN" altLang="en-US" sz="3733" dirty="0">
                <a:latin typeface="宋体"/>
                <a:ea typeface="宋体"/>
              </a:rPr>
              <a:t>器端模块化开发的</a:t>
            </a:r>
            <a:r>
              <a:rPr lang="zh-CN" altLang="en-US" sz="3733" spc="27" dirty="0">
                <a:latin typeface="宋体"/>
                <a:ea typeface="宋体"/>
              </a:rPr>
              <a:t>目的；</a:t>
            </a:r>
            <a:endParaRPr lang="en-US" altLang="zh-CN" sz="13334" dirty="0"/>
          </a:p>
          <a:p>
            <a:pPr marL="571500" indent="-571500" algn="l">
              <a:lnSpc>
                <a:spcPct val="130000"/>
              </a:lnSpc>
              <a:buFont typeface="Wingdings" pitchFamily="2" charset="2"/>
              <a:buChar char="Ø"/>
              <a:tabLst>
                <a:tab pos="764852" algn="l"/>
              </a:tabLst>
            </a:pPr>
            <a:r>
              <a:rPr lang="zh-CN" altLang="en-US" sz="3733" dirty="0">
                <a:latin typeface="宋体"/>
                <a:ea typeface="宋体"/>
              </a:rPr>
              <a:t>搭建一套完善的前端开发脚手架</a:t>
            </a:r>
            <a:r>
              <a:rPr lang="zh-CN" altLang="en-US" sz="3733" spc="13" dirty="0">
                <a:latin typeface="宋体"/>
                <a:ea typeface="宋体"/>
              </a:rPr>
              <a:t>，</a:t>
            </a:r>
            <a:r>
              <a:rPr lang="zh-CN" altLang="en-US" sz="3733" dirty="0">
                <a:latin typeface="宋体"/>
                <a:ea typeface="宋体"/>
              </a:rPr>
              <a:t>为后续业务发展奠定</a:t>
            </a:r>
            <a:r>
              <a:rPr lang="zh-CN" altLang="en-US" sz="3733" spc="13" dirty="0">
                <a:latin typeface="宋体"/>
                <a:ea typeface="宋体"/>
              </a:rPr>
              <a:t>基础；</a:t>
            </a:r>
            <a:endParaRPr lang="en-US" altLang="zh-CN" sz="3733" spc="13" dirty="0">
              <a:latin typeface="宋体"/>
              <a:ea typeface="宋体"/>
            </a:endParaRPr>
          </a:p>
          <a:p>
            <a:pPr marL="571500" indent="-571500" algn="l">
              <a:lnSpc>
                <a:spcPct val="130000"/>
              </a:lnSpc>
              <a:buFont typeface="Wingdings" pitchFamily="2" charset="2"/>
              <a:buChar char="Ø"/>
              <a:tabLst>
                <a:tab pos="764852" algn="l"/>
              </a:tabLst>
            </a:pPr>
            <a:r>
              <a:rPr lang="zh-CN" altLang="en-US" sz="4000" spc="-20" dirty="0">
                <a:latin typeface="宋体"/>
                <a:ea typeface="宋体"/>
              </a:rPr>
              <a:t>实现具有良好性能</a:t>
            </a:r>
            <a:r>
              <a:rPr lang="zh-CN" altLang="en-US" sz="4000" spc="-30" dirty="0">
                <a:latin typeface="宋体"/>
                <a:ea typeface="宋体"/>
              </a:rPr>
              <a:t>的</a:t>
            </a:r>
            <a:r>
              <a:rPr lang="zh-CN" altLang="en-US" sz="4000" spc="-20" dirty="0">
                <a:latin typeface="宋体"/>
                <a:ea typeface="宋体"/>
              </a:rPr>
              <a:t>界面组件、交互功</a:t>
            </a:r>
            <a:r>
              <a:rPr lang="zh-CN" altLang="en-US" sz="4000" spc="-5" dirty="0">
                <a:latin typeface="宋体"/>
                <a:ea typeface="宋体"/>
              </a:rPr>
              <a:t>能</a:t>
            </a:r>
            <a:r>
              <a:rPr lang="zh-CN" altLang="en-US" sz="4000" spc="-10" dirty="0">
                <a:latin typeface="宋体"/>
                <a:ea typeface="宋体"/>
              </a:rPr>
              <a:t>，通过技术改</a:t>
            </a:r>
            <a:r>
              <a:rPr lang="zh-CN" altLang="en-US" sz="4000" dirty="0">
                <a:latin typeface="宋体"/>
                <a:ea typeface="宋体"/>
              </a:rPr>
              <a:t>善用户体验</a:t>
            </a:r>
            <a:r>
              <a:rPr lang="zh-CN" altLang="en-US" sz="3733" spc="13" dirty="0">
                <a:latin typeface="宋体"/>
                <a:ea typeface="宋体"/>
              </a:rPr>
              <a:t>；</a:t>
            </a:r>
          </a:p>
          <a:p>
            <a:pPr algn="l">
              <a:lnSpc>
                <a:spcPct val="110000"/>
              </a:lnSpc>
              <a:tabLst>
                <a:tab pos="764852" algn="l"/>
              </a:tabLst>
            </a:pPr>
            <a:endParaRPr lang="en-US" altLang="zh-CN" sz="3733" spc="27" dirty="0">
              <a:latin typeface="宋体"/>
              <a:ea typeface="宋体"/>
            </a:endParaRPr>
          </a:p>
        </p:txBody>
      </p:sp>
      <p:sp>
        <p:nvSpPr>
          <p:cNvPr id="14" name="Freeform 147"/>
          <p:cNvSpPr/>
          <p:nvPr/>
        </p:nvSpPr>
        <p:spPr>
          <a:xfrm>
            <a:off x="914400" y="11379200"/>
            <a:ext cx="3556000" cy="1185333"/>
          </a:xfrm>
          <a:custGeom>
            <a:avLst/>
            <a:gdLst>
              <a:gd name="connsiteX0" fmla="*/ 14363 w 1333500"/>
              <a:gd name="connsiteY0" fmla="*/ 20535 h 444500"/>
              <a:gd name="connsiteX1" fmla="*/ 1132586 w 1333500"/>
              <a:gd name="connsiteY1" fmla="*/ 20535 h 444500"/>
              <a:gd name="connsiteX2" fmla="*/ 1345692 w 1333500"/>
              <a:gd name="connsiteY2" fmla="*/ 233654 h 444500"/>
              <a:gd name="connsiteX3" fmla="*/ 1132586 w 1333500"/>
              <a:gd name="connsiteY3" fmla="*/ 446786 h 444500"/>
              <a:gd name="connsiteX4" fmla="*/ 14363 w 1333500"/>
              <a:gd name="connsiteY4" fmla="*/ 446786 h 444500"/>
              <a:gd name="connsiteX5" fmla="*/ 227482 w 1333500"/>
              <a:gd name="connsiteY5" fmla="*/ 233654 h 444500"/>
              <a:gd name="connsiteX6" fmla="*/ 14363 w 1333500"/>
              <a:gd name="connsiteY6" fmla="*/ 20535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3500" h="444500">
                <a:moveTo>
                  <a:pt x="14363" y="20535"/>
                </a:moveTo>
                <a:lnTo>
                  <a:pt x="1132586" y="20535"/>
                </a:lnTo>
                <a:lnTo>
                  <a:pt x="1345692" y="233654"/>
                </a:lnTo>
                <a:lnTo>
                  <a:pt x="1132586" y="446786"/>
                </a:lnTo>
                <a:lnTo>
                  <a:pt x="14363" y="446786"/>
                </a:lnTo>
                <a:lnTo>
                  <a:pt x="227482" y="233654"/>
                </a:lnTo>
                <a:lnTo>
                  <a:pt x="14363" y="20535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254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334"/>
          </a:p>
        </p:txBody>
      </p:sp>
      <p:grpSp>
        <p:nvGrpSpPr>
          <p:cNvPr id="2" name="组 1"/>
          <p:cNvGrpSpPr/>
          <p:nvPr/>
        </p:nvGrpSpPr>
        <p:grpSpPr>
          <a:xfrm>
            <a:off x="1769298" y="11168915"/>
            <a:ext cx="10747364" cy="961091"/>
            <a:chOff x="88175" y="4441039"/>
            <a:chExt cx="4044164" cy="444500"/>
          </a:xfrm>
        </p:grpSpPr>
        <p:sp>
          <p:nvSpPr>
            <p:cNvPr id="15" name="Freeform 146"/>
            <p:cNvSpPr/>
            <p:nvPr/>
          </p:nvSpPr>
          <p:spPr>
            <a:xfrm>
              <a:off x="303529" y="4447389"/>
              <a:ext cx="1327150" cy="438150"/>
            </a:xfrm>
            <a:custGeom>
              <a:avLst/>
              <a:gdLst>
                <a:gd name="connsiteX0" fmla="*/ 8013 w 1327150"/>
                <a:gd name="connsiteY0" fmla="*/ 14185 h 438150"/>
                <a:gd name="connsiteX1" fmla="*/ 1126236 w 1327150"/>
                <a:gd name="connsiteY1" fmla="*/ 14185 h 438150"/>
                <a:gd name="connsiteX2" fmla="*/ 1339342 w 1327150"/>
                <a:gd name="connsiteY2" fmla="*/ 227304 h 438150"/>
                <a:gd name="connsiteX3" fmla="*/ 1126236 w 1327150"/>
                <a:gd name="connsiteY3" fmla="*/ 440436 h 438150"/>
                <a:gd name="connsiteX4" fmla="*/ 8013 w 1327150"/>
                <a:gd name="connsiteY4" fmla="*/ 440436 h 438150"/>
                <a:gd name="connsiteX5" fmla="*/ 221132 w 1327150"/>
                <a:gd name="connsiteY5" fmla="*/ 227304 h 438150"/>
                <a:gd name="connsiteX6" fmla="*/ 8013 w 1327150"/>
                <a:gd name="connsiteY6" fmla="*/ 14185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7150" h="438150">
                  <a:moveTo>
                    <a:pt x="8013" y="14185"/>
                  </a:moveTo>
                  <a:lnTo>
                    <a:pt x="1126236" y="14185"/>
                  </a:lnTo>
                  <a:lnTo>
                    <a:pt x="1339342" y="227304"/>
                  </a:lnTo>
                  <a:lnTo>
                    <a:pt x="1126236" y="440436"/>
                  </a:lnTo>
                  <a:lnTo>
                    <a:pt x="8013" y="440436"/>
                  </a:lnTo>
                  <a:lnTo>
                    <a:pt x="221132" y="227304"/>
                  </a:lnTo>
                  <a:lnTo>
                    <a:pt x="8013" y="14185"/>
                  </a:lnTo>
                  <a:close/>
                </a:path>
              </a:pathLst>
            </a:custGeom>
            <a:solidFill>
              <a:srgbClr val="9AB957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47"/>
            <p:cNvSpPr/>
            <p:nvPr/>
          </p:nvSpPr>
          <p:spPr>
            <a:xfrm>
              <a:off x="297179" y="4441039"/>
              <a:ext cx="1333500" cy="444500"/>
            </a:xfrm>
            <a:custGeom>
              <a:avLst/>
              <a:gdLst>
                <a:gd name="connsiteX0" fmla="*/ 14363 w 1333500"/>
                <a:gd name="connsiteY0" fmla="*/ 20535 h 444500"/>
                <a:gd name="connsiteX1" fmla="*/ 1132586 w 1333500"/>
                <a:gd name="connsiteY1" fmla="*/ 20535 h 444500"/>
                <a:gd name="connsiteX2" fmla="*/ 1345692 w 1333500"/>
                <a:gd name="connsiteY2" fmla="*/ 233654 h 444500"/>
                <a:gd name="connsiteX3" fmla="*/ 1132586 w 1333500"/>
                <a:gd name="connsiteY3" fmla="*/ 446786 h 444500"/>
                <a:gd name="connsiteX4" fmla="*/ 14363 w 1333500"/>
                <a:gd name="connsiteY4" fmla="*/ 446786 h 444500"/>
                <a:gd name="connsiteX5" fmla="*/ 227482 w 1333500"/>
                <a:gd name="connsiteY5" fmla="*/ 233654 h 444500"/>
                <a:gd name="connsiteX6" fmla="*/ 14363 w 1333500"/>
                <a:gd name="connsiteY6" fmla="*/ 20535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0" h="444500">
                  <a:moveTo>
                    <a:pt x="14363" y="20535"/>
                  </a:moveTo>
                  <a:lnTo>
                    <a:pt x="1132586" y="20535"/>
                  </a:lnTo>
                  <a:lnTo>
                    <a:pt x="1345692" y="233654"/>
                  </a:lnTo>
                  <a:lnTo>
                    <a:pt x="1132586" y="446786"/>
                  </a:lnTo>
                  <a:lnTo>
                    <a:pt x="14363" y="446786"/>
                  </a:lnTo>
                  <a:lnTo>
                    <a:pt x="227482" y="233654"/>
                  </a:lnTo>
                  <a:lnTo>
                    <a:pt x="14363" y="20535"/>
                  </a:lnTo>
                  <a:close/>
                </a:path>
              </a:pathLst>
            </a:custGeom>
            <a:solidFill>
              <a:srgbClr val="0000FF">
                <a:alpha val="0"/>
              </a:srgbClr>
            </a:solidFill>
            <a:ln w="25400">
              <a:solidFill>
                <a:srgbClr val="FEFEFE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48"/>
            <p:cNvSpPr/>
            <p:nvPr/>
          </p:nvSpPr>
          <p:spPr>
            <a:xfrm>
              <a:off x="1490979" y="4441039"/>
              <a:ext cx="1346200" cy="444500"/>
            </a:xfrm>
            <a:custGeom>
              <a:avLst/>
              <a:gdLst>
                <a:gd name="connsiteX0" fmla="*/ 18796 w 1346200"/>
                <a:gd name="connsiteY0" fmla="*/ 20535 h 444500"/>
                <a:gd name="connsiteX1" fmla="*/ 1137030 w 1346200"/>
                <a:gd name="connsiteY1" fmla="*/ 20535 h 444500"/>
                <a:gd name="connsiteX2" fmla="*/ 1350136 w 1346200"/>
                <a:gd name="connsiteY2" fmla="*/ 233654 h 444500"/>
                <a:gd name="connsiteX3" fmla="*/ 1137030 w 1346200"/>
                <a:gd name="connsiteY3" fmla="*/ 446786 h 444500"/>
                <a:gd name="connsiteX4" fmla="*/ 18796 w 1346200"/>
                <a:gd name="connsiteY4" fmla="*/ 446786 h 444500"/>
                <a:gd name="connsiteX5" fmla="*/ 231901 w 1346200"/>
                <a:gd name="connsiteY5" fmla="*/ 233654 h 444500"/>
                <a:gd name="connsiteX6" fmla="*/ 18796 w 1346200"/>
                <a:gd name="connsiteY6" fmla="*/ 20535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6200" h="444500">
                  <a:moveTo>
                    <a:pt x="18796" y="20535"/>
                  </a:moveTo>
                  <a:lnTo>
                    <a:pt x="1137030" y="20535"/>
                  </a:lnTo>
                  <a:lnTo>
                    <a:pt x="1350136" y="233654"/>
                  </a:lnTo>
                  <a:lnTo>
                    <a:pt x="1137030" y="446786"/>
                  </a:lnTo>
                  <a:lnTo>
                    <a:pt x="18796" y="446786"/>
                  </a:lnTo>
                  <a:lnTo>
                    <a:pt x="231901" y="233654"/>
                  </a:lnTo>
                  <a:lnTo>
                    <a:pt x="18796" y="20535"/>
                  </a:lnTo>
                  <a:close/>
                </a:path>
              </a:pathLst>
            </a:custGeom>
            <a:solidFill>
              <a:srgbClr val="5DADA5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49"/>
            <p:cNvSpPr/>
            <p:nvPr/>
          </p:nvSpPr>
          <p:spPr>
            <a:xfrm>
              <a:off x="1490979" y="4441039"/>
              <a:ext cx="1346200" cy="444500"/>
            </a:xfrm>
            <a:custGeom>
              <a:avLst/>
              <a:gdLst>
                <a:gd name="connsiteX0" fmla="*/ 18796 w 1346200"/>
                <a:gd name="connsiteY0" fmla="*/ 20535 h 444500"/>
                <a:gd name="connsiteX1" fmla="*/ 1137030 w 1346200"/>
                <a:gd name="connsiteY1" fmla="*/ 20535 h 444500"/>
                <a:gd name="connsiteX2" fmla="*/ 1350136 w 1346200"/>
                <a:gd name="connsiteY2" fmla="*/ 233654 h 444500"/>
                <a:gd name="connsiteX3" fmla="*/ 1137030 w 1346200"/>
                <a:gd name="connsiteY3" fmla="*/ 446786 h 444500"/>
                <a:gd name="connsiteX4" fmla="*/ 18796 w 1346200"/>
                <a:gd name="connsiteY4" fmla="*/ 446786 h 444500"/>
                <a:gd name="connsiteX5" fmla="*/ 231901 w 1346200"/>
                <a:gd name="connsiteY5" fmla="*/ 233654 h 444500"/>
                <a:gd name="connsiteX6" fmla="*/ 18796 w 1346200"/>
                <a:gd name="connsiteY6" fmla="*/ 20535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6200" h="444500">
                  <a:moveTo>
                    <a:pt x="18796" y="20535"/>
                  </a:moveTo>
                  <a:lnTo>
                    <a:pt x="1137030" y="20535"/>
                  </a:lnTo>
                  <a:lnTo>
                    <a:pt x="1350136" y="233654"/>
                  </a:lnTo>
                  <a:lnTo>
                    <a:pt x="1137030" y="446786"/>
                  </a:lnTo>
                  <a:lnTo>
                    <a:pt x="18796" y="446786"/>
                  </a:lnTo>
                  <a:lnTo>
                    <a:pt x="231901" y="233654"/>
                  </a:lnTo>
                  <a:lnTo>
                    <a:pt x="18796" y="20535"/>
                  </a:lnTo>
                  <a:close/>
                </a:path>
              </a:pathLst>
            </a:custGeom>
            <a:solidFill>
              <a:srgbClr val="0000FF">
                <a:alpha val="0"/>
              </a:srgbClr>
            </a:solidFill>
            <a:ln w="25400">
              <a:solidFill>
                <a:srgbClr val="FEFEFE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50"/>
            <p:cNvSpPr/>
            <p:nvPr/>
          </p:nvSpPr>
          <p:spPr>
            <a:xfrm>
              <a:off x="2684779" y="4441039"/>
              <a:ext cx="1346200" cy="444500"/>
            </a:xfrm>
            <a:custGeom>
              <a:avLst/>
              <a:gdLst>
                <a:gd name="connsiteX0" fmla="*/ 23241 w 1346200"/>
                <a:gd name="connsiteY0" fmla="*/ 20535 h 444500"/>
                <a:gd name="connsiteX1" fmla="*/ 1141476 w 1346200"/>
                <a:gd name="connsiteY1" fmla="*/ 20535 h 444500"/>
                <a:gd name="connsiteX2" fmla="*/ 1354582 w 1346200"/>
                <a:gd name="connsiteY2" fmla="*/ 233654 h 444500"/>
                <a:gd name="connsiteX3" fmla="*/ 1141476 w 1346200"/>
                <a:gd name="connsiteY3" fmla="*/ 446786 h 444500"/>
                <a:gd name="connsiteX4" fmla="*/ 23241 w 1346200"/>
                <a:gd name="connsiteY4" fmla="*/ 446786 h 444500"/>
                <a:gd name="connsiteX5" fmla="*/ 236347 w 1346200"/>
                <a:gd name="connsiteY5" fmla="*/ 233654 h 444500"/>
                <a:gd name="connsiteX6" fmla="*/ 23241 w 1346200"/>
                <a:gd name="connsiteY6" fmla="*/ 20535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6200" h="444500">
                  <a:moveTo>
                    <a:pt x="23241" y="20535"/>
                  </a:moveTo>
                  <a:lnTo>
                    <a:pt x="1141476" y="20535"/>
                  </a:lnTo>
                  <a:lnTo>
                    <a:pt x="1354582" y="233654"/>
                  </a:lnTo>
                  <a:lnTo>
                    <a:pt x="1141476" y="446786"/>
                  </a:lnTo>
                  <a:lnTo>
                    <a:pt x="23241" y="446786"/>
                  </a:lnTo>
                  <a:lnTo>
                    <a:pt x="236347" y="233654"/>
                  </a:lnTo>
                  <a:lnTo>
                    <a:pt x="23241" y="20535"/>
                  </a:lnTo>
                  <a:close/>
                </a:path>
              </a:pathLst>
            </a:custGeom>
            <a:solidFill>
              <a:srgbClr val="7F62A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51"/>
            <p:cNvSpPr/>
            <p:nvPr/>
          </p:nvSpPr>
          <p:spPr>
            <a:xfrm>
              <a:off x="2684779" y="4441039"/>
              <a:ext cx="1346200" cy="444500"/>
            </a:xfrm>
            <a:custGeom>
              <a:avLst/>
              <a:gdLst>
                <a:gd name="connsiteX0" fmla="*/ 23241 w 1346200"/>
                <a:gd name="connsiteY0" fmla="*/ 20535 h 444500"/>
                <a:gd name="connsiteX1" fmla="*/ 1141476 w 1346200"/>
                <a:gd name="connsiteY1" fmla="*/ 20535 h 444500"/>
                <a:gd name="connsiteX2" fmla="*/ 1354582 w 1346200"/>
                <a:gd name="connsiteY2" fmla="*/ 233654 h 444500"/>
                <a:gd name="connsiteX3" fmla="*/ 1141476 w 1346200"/>
                <a:gd name="connsiteY3" fmla="*/ 446786 h 444500"/>
                <a:gd name="connsiteX4" fmla="*/ 23241 w 1346200"/>
                <a:gd name="connsiteY4" fmla="*/ 446786 h 444500"/>
                <a:gd name="connsiteX5" fmla="*/ 236347 w 1346200"/>
                <a:gd name="connsiteY5" fmla="*/ 233654 h 444500"/>
                <a:gd name="connsiteX6" fmla="*/ 23241 w 1346200"/>
                <a:gd name="connsiteY6" fmla="*/ 20535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6200" h="444500">
                  <a:moveTo>
                    <a:pt x="23241" y="20535"/>
                  </a:moveTo>
                  <a:lnTo>
                    <a:pt x="1141476" y="20535"/>
                  </a:lnTo>
                  <a:lnTo>
                    <a:pt x="1354582" y="233654"/>
                  </a:lnTo>
                  <a:lnTo>
                    <a:pt x="1141476" y="446786"/>
                  </a:lnTo>
                  <a:lnTo>
                    <a:pt x="23241" y="446786"/>
                  </a:lnTo>
                  <a:lnTo>
                    <a:pt x="236347" y="233654"/>
                  </a:lnTo>
                  <a:lnTo>
                    <a:pt x="23241" y="20535"/>
                  </a:lnTo>
                  <a:close/>
                </a:path>
              </a:pathLst>
            </a:custGeom>
            <a:solidFill>
              <a:srgbClr val="00002C">
                <a:alpha val="0"/>
              </a:srgbClr>
            </a:solidFill>
            <a:ln w="25400">
              <a:solidFill>
                <a:srgbClr val="FEFEFE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171"/>
            <p:cNvSpPr txBox="1"/>
            <p:nvPr/>
          </p:nvSpPr>
          <p:spPr>
            <a:xfrm>
              <a:off x="88175" y="4558116"/>
              <a:ext cx="4044164" cy="2505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>
                <a:lnSpc>
                  <a:spcPct val="109583"/>
                </a:lnSpc>
                <a:tabLst>
                  <a:tab pos="1129842" algn="l"/>
                  <a:tab pos="2386253" algn="l"/>
                </a:tabLst>
              </a:pPr>
              <a:r>
                <a:rPr lang="zh-CN" altLang="en-US" sz="3200" b="1" spc="55" dirty="0">
                  <a:solidFill>
                    <a:srgbClr val="FEFEFE"/>
                  </a:solidFill>
                  <a:latin typeface="宋体"/>
                  <a:ea typeface="宋体"/>
                </a:rPr>
                <a:t>曼容豪世</a:t>
              </a:r>
              <a:r>
                <a:rPr lang="zh-CN" altLang="en-US" sz="3200" b="1" spc="125" dirty="0">
                  <a:solidFill>
                    <a:srgbClr val="FEFEFE"/>
                  </a:solidFill>
                  <a:latin typeface="宋体"/>
                  <a:ea typeface="宋体"/>
                </a:rPr>
                <a:t>	    </a:t>
              </a:r>
              <a:r>
                <a:rPr lang="zh-CN" altLang="en-US" sz="3200" b="1" spc="110" dirty="0">
                  <a:solidFill>
                    <a:srgbClr val="FEFEFE"/>
                  </a:solidFill>
                  <a:latin typeface="宋体"/>
                  <a:ea typeface="宋体"/>
                </a:rPr>
                <a:t>吾同生活 </a:t>
              </a:r>
              <a:r>
                <a:rPr lang="zh-CN" altLang="en-US" sz="3200" b="1" spc="225" dirty="0">
                  <a:solidFill>
                    <a:srgbClr val="FEFEFE"/>
                  </a:solidFill>
                  <a:latin typeface="宋体"/>
                  <a:ea typeface="宋体"/>
                </a:rPr>
                <a:t>	   </a:t>
              </a:r>
              <a:r>
                <a:rPr lang="zh-CN" altLang="en-US" sz="3200" b="1" spc="-15" dirty="0">
                  <a:solidFill>
                    <a:srgbClr val="FEFEFE"/>
                  </a:solidFill>
                  <a:latin typeface="宋体"/>
                  <a:ea typeface="宋体"/>
                </a:rPr>
                <a:t>行业云</a:t>
              </a:r>
            </a:p>
          </p:txBody>
        </p:sp>
      </p:grpSp>
      <p:sp>
        <p:nvSpPr>
          <p:cNvPr id="34" name="TextBox 170"/>
          <p:cNvSpPr txBox="1"/>
          <p:nvPr/>
        </p:nvSpPr>
        <p:spPr>
          <a:xfrm>
            <a:off x="2341601" y="10405636"/>
            <a:ext cx="7775513" cy="4596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l">
              <a:lnSpc>
                <a:spcPct val="113750"/>
              </a:lnSpc>
              <a:tabLst>
                <a:tab pos="4940477" algn="l"/>
                <a:tab pos="6369989" algn="l"/>
              </a:tabLst>
            </a:pPr>
            <a:r>
              <a:rPr lang="zh-CN" altLang="en-US" sz="3000" dirty="0">
                <a:solidFill>
                  <a:srgbClr val="000000"/>
                </a:solidFill>
                <a:latin typeface="宋体"/>
                <a:ea typeface="宋体"/>
              </a:rPr>
              <a:t>推广到所有产品线</a:t>
            </a:r>
            <a:r>
              <a:rPr lang="zh-CN" altLang="en-US" sz="2800" dirty="0">
                <a:solidFill>
                  <a:srgbClr val="000000"/>
                </a:solidFill>
                <a:latin typeface="宋体"/>
                <a:ea typeface="宋体"/>
              </a:rPr>
              <a:t>：</a:t>
            </a:r>
            <a:r>
              <a:rPr lang="zh-CN" altLang="en-US" sz="1400" dirty="0">
                <a:solidFill>
                  <a:srgbClr val="000000"/>
                </a:solidFill>
                <a:latin typeface="宋体"/>
                <a:ea typeface="宋体"/>
              </a:rPr>
              <a:t>	</a:t>
            </a:r>
            <a:endParaRPr lang="zh-CN" altLang="en-US" sz="2000" spc="590" dirty="0">
              <a:solidFill>
                <a:srgbClr val="FEFEFE"/>
              </a:solidFill>
              <a:latin typeface="宋体"/>
              <a:ea typeface="宋体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0BC25888-A255-5A4A-9AC7-0E5C705BFD81}"/>
              </a:ext>
            </a:extLst>
          </p:cNvPr>
          <p:cNvGrpSpPr/>
          <p:nvPr/>
        </p:nvGrpSpPr>
        <p:grpSpPr>
          <a:xfrm>
            <a:off x="14950876" y="4212773"/>
            <a:ext cx="6695437" cy="5788881"/>
            <a:chOff x="13767597" y="4185063"/>
            <a:chExt cx="6695437" cy="5788881"/>
          </a:xfrm>
        </p:grpSpPr>
        <p:sp>
          <p:nvSpPr>
            <p:cNvPr id="35" name="Freeform 152"/>
            <p:cNvSpPr/>
            <p:nvPr/>
          </p:nvSpPr>
          <p:spPr>
            <a:xfrm>
              <a:off x="17903542" y="4185063"/>
              <a:ext cx="2559492" cy="3104307"/>
            </a:xfrm>
            <a:custGeom>
              <a:avLst/>
              <a:gdLst>
                <a:gd name="connsiteX0" fmla="*/ 660907 w 1295400"/>
                <a:gd name="connsiteY0" fmla="*/ 18415 h 1485900"/>
                <a:gd name="connsiteX1" fmla="*/ 1303655 w 1295400"/>
                <a:gd name="connsiteY1" fmla="*/ 339725 h 1485900"/>
                <a:gd name="connsiteX2" fmla="*/ 1303655 w 1295400"/>
                <a:gd name="connsiteY2" fmla="*/ 1174496 h 1485900"/>
                <a:gd name="connsiteX3" fmla="*/ 660907 w 1295400"/>
                <a:gd name="connsiteY3" fmla="*/ 1495933 h 1485900"/>
                <a:gd name="connsiteX4" fmla="*/ 18288 w 1295400"/>
                <a:gd name="connsiteY4" fmla="*/ 1174496 h 1485900"/>
                <a:gd name="connsiteX5" fmla="*/ 18288 w 1295400"/>
                <a:gd name="connsiteY5" fmla="*/ 339725 h 1485900"/>
                <a:gd name="connsiteX6" fmla="*/ 660907 w 1295400"/>
                <a:gd name="connsiteY6" fmla="*/ 18415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5400" h="1485900">
                  <a:moveTo>
                    <a:pt x="660907" y="18415"/>
                  </a:moveTo>
                  <a:lnTo>
                    <a:pt x="1303655" y="339725"/>
                  </a:lnTo>
                  <a:lnTo>
                    <a:pt x="1303655" y="1174496"/>
                  </a:lnTo>
                  <a:lnTo>
                    <a:pt x="660907" y="1495933"/>
                  </a:lnTo>
                  <a:lnTo>
                    <a:pt x="18288" y="1174496"/>
                  </a:lnTo>
                  <a:lnTo>
                    <a:pt x="18288" y="339725"/>
                  </a:lnTo>
                  <a:lnTo>
                    <a:pt x="660907" y="18415"/>
                  </a:lnTo>
                  <a:close/>
                </a:path>
              </a:pathLst>
            </a:custGeom>
            <a:solidFill>
              <a:srgbClr val="BF4F4C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154"/>
            <p:cNvSpPr/>
            <p:nvPr/>
          </p:nvSpPr>
          <p:spPr>
            <a:xfrm>
              <a:off x="15168398" y="4185063"/>
              <a:ext cx="2559492" cy="3104307"/>
            </a:xfrm>
            <a:custGeom>
              <a:avLst/>
              <a:gdLst>
                <a:gd name="connsiteX0" fmla="*/ 657097 w 1295400"/>
                <a:gd name="connsiteY0" fmla="*/ 18415 h 1485900"/>
                <a:gd name="connsiteX1" fmla="*/ 1299717 w 1295400"/>
                <a:gd name="connsiteY1" fmla="*/ 339725 h 1485900"/>
                <a:gd name="connsiteX2" fmla="*/ 1299717 w 1295400"/>
                <a:gd name="connsiteY2" fmla="*/ 1174496 h 1485900"/>
                <a:gd name="connsiteX3" fmla="*/ 657097 w 1295400"/>
                <a:gd name="connsiteY3" fmla="*/ 1495933 h 1485900"/>
                <a:gd name="connsiteX4" fmla="*/ 14351 w 1295400"/>
                <a:gd name="connsiteY4" fmla="*/ 1174496 h 1485900"/>
                <a:gd name="connsiteX5" fmla="*/ 14351 w 1295400"/>
                <a:gd name="connsiteY5" fmla="*/ 339725 h 1485900"/>
                <a:gd name="connsiteX6" fmla="*/ 657097 w 1295400"/>
                <a:gd name="connsiteY6" fmla="*/ 18415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5400" h="1485900">
                  <a:moveTo>
                    <a:pt x="657097" y="18415"/>
                  </a:moveTo>
                  <a:lnTo>
                    <a:pt x="1299717" y="339725"/>
                  </a:lnTo>
                  <a:lnTo>
                    <a:pt x="1299717" y="1174496"/>
                  </a:lnTo>
                  <a:lnTo>
                    <a:pt x="657097" y="1495933"/>
                  </a:lnTo>
                  <a:lnTo>
                    <a:pt x="14351" y="1174496"/>
                  </a:lnTo>
                  <a:lnTo>
                    <a:pt x="14351" y="339725"/>
                  </a:lnTo>
                  <a:lnTo>
                    <a:pt x="657097" y="18415"/>
                  </a:lnTo>
                  <a:close/>
                </a:path>
              </a:pathLst>
            </a:custGeom>
            <a:solidFill>
              <a:srgbClr val="9AB957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165"/>
            <p:cNvSpPr txBox="1"/>
            <p:nvPr/>
          </p:nvSpPr>
          <p:spPr>
            <a:xfrm>
              <a:off x="15481302" y="4983962"/>
              <a:ext cx="1933683" cy="18026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30480" indent="-30480">
                <a:lnSpc>
                  <a:spcPct val="128333"/>
                </a:lnSpc>
              </a:pPr>
              <a:r>
                <a:rPr lang="zh-CN" altLang="en-US" sz="3200" spc="44" dirty="0">
                  <a:solidFill>
                    <a:schemeClr val="bg1"/>
                  </a:solidFill>
                  <a:latin typeface="宋体"/>
                  <a:ea typeface="宋体"/>
                </a:rPr>
                <a:t>CSS</a:t>
              </a:r>
              <a:r>
                <a:rPr lang="zh-CN" altLang="en-US" sz="3200" spc="89" dirty="0">
                  <a:solidFill>
                    <a:schemeClr val="bg1"/>
                  </a:solidFill>
                  <a:latin typeface="宋体"/>
                  <a:ea typeface="宋体"/>
                </a:rPr>
                <a:t>编程化（</a:t>
              </a:r>
              <a:r>
                <a:rPr lang="zh-CN" altLang="en-US" sz="3200" spc="40" dirty="0">
                  <a:solidFill>
                    <a:schemeClr val="bg1"/>
                  </a:solidFill>
                  <a:latin typeface="宋体"/>
                  <a:ea typeface="宋体"/>
                </a:rPr>
                <a:t>SASS</a:t>
              </a:r>
              <a:r>
                <a:rPr lang="zh-CN" altLang="en-US" sz="3200" spc="89" dirty="0">
                  <a:solidFill>
                    <a:schemeClr val="bg1"/>
                  </a:solidFill>
                  <a:latin typeface="宋体"/>
                  <a:ea typeface="宋体"/>
                </a:rPr>
                <a:t>语法编程</a:t>
              </a:r>
              <a:endParaRPr lang="zh-CN" altLang="en-US" sz="3200" spc="-34" dirty="0">
                <a:solidFill>
                  <a:schemeClr val="bg1"/>
                </a:solidFill>
                <a:latin typeface="宋体"/>
                <a:ea typeface="宋体"/>
              </a:endParaRPr>
            </a:p>
          </p:txBody>
        </p:sp>
        <p:sp>
          <p:nvSpPr>
            <p:cNvPr id="40" name="TextBox 166"/>
            <p:cNvSpPr txBox="1"/>
            <p:nvPr/>
          </p:nvSpPr>
          <p:spPr>
            <a:xfrm>
              <a:off x="18112896" y="5002010"/>
              <a:ext cx="2140783" cy="16250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3200" spc="55" dirty="0">
                  <a:solidFill>
                    <a:schemeClr val="bg1"/>
                  </a:solidFill>
                  <a:latin typeface="宋体"/>
                  <a:ea typeface="宋体"/>
                </a:rPr>
                <a:t>JS</a:t>
              </a:r>
              <a:r>
                <a:rPr lang="zh-CN" altLang="en-US" sz="3200" spc="104" dirty="0">
                  <a:solidFill>
                    <a:schemeClr val="bg1"/>
                  </a:solidFill>
                  <a:latin typeface="宋体"/>
                  <a:ea typeface="宋体"/>
                </a:rPr>
                <a:t>模块化（采用</a:t>
              </a:r>
              <a:r>
                <a:rPr lang="en-US" altLang="zh-CN" sz="3200" spc="104" dirty="0">
                  <a:solidFill>
                    <a:schemeClr val="bg1"/>
                  </a:solidFill>
                  <a:latin typeface="宋体"/>
                  <a:ea typeface="宋体"/>
                </a:rPr>
                <a:t>ES6</a:t>
              </a:r>
              <a:r>
                <a:rPr lang="zh-CN" altLang="en-US" sz="3200" spc="104" dirty="0">
                  <a:solidFill>
                    <a:schemeClr val="bg1"/>
                  </a:solidFill>
                  <a:latin typeface="宋体"/>
                  <a:ea typeface="宋体"/>
                </a:rPr>
                <a:t>规范）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xmlns="" id="{C5F57C78-8CC9-6D43-9FCE-D6264DACDF3B}"/>
                </a:ext>
              </a:extLst>
            </p:cNvPr>
            <p:cNvGrpSpPr/>
            <p:nvPr/>
          </p:nvGrpSpPr>
          <p:grpSpPr>
            <a:xfrm>
              <a:off x="13767597" y="4185063"/>
              <a:ext cx="6695437" cy="5788881"/>
              <a:chOff x="13767597" y="4185063"/>
              <a:chExt cx="6695437" cy="5788881"/>
            </a:xfrm>
          </p:grpSpPr>
          <p:sp>
            <p:nvSpPr>
              <p:cNvPr id="36" name="Freeform 153"/>
              <p:cNvSpPr/>
              <p:nvPr/>
            </p:nvSpPr>
            <p:spPr>
              <a:xfrm>
                <a:off x="17903542" y="4185063"/>
                <a:ext cx="2559492" cy="3104307"/>
              </a:xfrm>
              <a:custGeom>
                <a:avLst/>
                <a:gdLst>
                  <a:gd name="connsiteX0" fmla="*/ 660907 w 1295400"/>
                  <a:gd name="connsiteY0" fmla="*/ 18415 h 1485900"/>
                  <a:gd name="connsiteX1" fmla="*/ 1303655 w 1295400"/>
                  <a:gd name="connsiteY1" fmla="*/ 339725 h 1485900"/>
                  <a:gd name="connsiteX2" fmla="*/ 1303655 w 1295400"/>
                  <a:gd name="connsiteY2" fmla="*/ 1174496 h 1485900"/>
                  <a:gd name="connsiteX3" fmla="*/ 660907 w 1295400"/>
                  <a:gd name="connsiteY3" fmla="*/ 1495933 h 1485900"/>
                  <a:gd name="connsiteX4" fmla="*/ 18288 w 1295400"/>
                  <a:gd name="connsiteY4" fmla="*/ 1174496 h 1485900"/>
                  <a:gd name="connsiteX5" fmla="*/ 18288 w 1295400"/>
                  <a:gd name="connsiteY5" fmla="*/ 339725 h 1485900"/>
                  <a:gd name="connsiteX6" fmla="*/ 660907 w 1295400"/>
                  <a:gd name="connsiteY6" fmla="*/ 18415 h 148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5400" h="1485900">
                    <a:moveTo>
                      <a:pt x="660907" y="18415"/>
                    </a:moveTo>
                    <a:lnTo>
                      <a:pt x="1303655" y="339725"/>
                    </a:lnTo>
                    <a:lnTo>
                      <a:pt x="1303655" y="1174496"/>
                    </a:lnTo>
                    <a:lnTo>
                      <a:pt x="660907" y="1495933"/>
                    </a:lnTo>
                    <a:lnTo>
                      <a:pt x="18288" y="1174496"/>
                    </a:lnTo>
                    <a:lnTo>
                      <a:pt x="18288" y="339725"/>
                    </a:lnTo>
                    <a:lnTo>
                      <a:pt x="660907" y="18415"/>
                    </a:lnTo>
                    <a:close/>
                  </a:path>
                </a:pathLst>
              </a:custGeom>
              <a:solidFill>
                <a:srgbClr val="0000FF">
                  <a:alpha val="0"/>
                </a:srgbClr>
              </a:solidFill>
              <a:ln w="25400">
                <a:solidFill>
                  <a:srgbClr val="FEFEFE">
                    <a:alpha val="100000"/>
                  </a:srgb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155"/>
              <p:cNvSpPr/>
              <p:nvPr/>
            </p:nvSpPr>
            <p:spPr>
              <a:xfrm>
                <a:off x="15201055" y="4185063"/>
                <a:ext cx="2559492" cy="3104307"/>
              </a:xfrm>
              <a:custGeom>
                <a:avLst/>
                <a:gdLst>
                  <a:gd name="connsiteX0" fmla="*/ 657097 w 1295400"/>
                  <a:gd name="connsiteY0" fmla="*/ 18415 h 1485900"/>
                  <a:gd name="connsiteX1" fmla="*/ 1299717 w 1295400"/>
                  <a:gd name="connsiteY1" fmla="*/ 339725 h 1485900"/>
                  <a:gd name="connsiteX2" fmla="*/ 1299717 w 1295400"/>
                  <a:gd name="connsiteY2" fmla="*/ 1174496 h 1485900"/>
                  <a:gd name="connsiteX3" fmla="*/ 657097 w 1295400"/>
                  <a:gd name="connsiteY3" fmla="*/ 1495933 h 1485900"/>
                  <a:gd name="connsiteX4" fmla="*/ 14351 w 1295400"/>
                  <a:gd name="connsiteY4" fmla="*/ 1174496 h 1485900"/>
                  <a:gd name="connsiteX5" fmla="*/ 14351 w 1295400"/>
                  <a:gd name="connsiteY5" fmla="*/ 339725 h 1485900"/>
                  <a:gd name="connsiteX6" fmla="*/ 657097 w 1295400"/>
                  <a:gd name="connsiteY6" fmla="*/ 18415 h 148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5400" h="1485900">
                    <a:moveTo>
                      <a:pt x="657097" y="18415"/>
                    </a:moveTo>
                    <a:lnTo>
                      <a:pt x="1299717" y="339725"/>
                    </a:lnTo>
                    <a:lnTo>
                      <a:pt x="1299717" y="1174496"/>
                    </a:lnTo>
                    <a:lnTo>
                      <a:pt x="657097" y="1495933"/>
                    </a:lnTo>
                    <a:lnTo>
                      <a:pt x="14351" y="1174496"/>
                    </a:lnTo>
                    <a:lnTo>
                      <a:pt x="14351" y="339725"/>
                    </a:lnTo>
                    <a:lnTo>
                      <a:pt x="657097" y="18415"/>
                    </a:lnTo>
                    <a:close/>
                  </a:path>
                </a:pathLst>
              </a:custGeom>
              <a:solidFill>
                <a:srgbClr val="0000FF">
                  <a:alpha val="0"/>
                </a:srgbClr>
              </a:solidFill>
              <a:ln w="25400">
                <a:solidFill>
                  <a:srgbClr val="FEFEFE">
                    <a:alpha val="100000"/>
                  </a:srgb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组 3"/>
              <p:cNvGrpSpPr/>
              <p:nvPr/>
            </p:nvGrpSpPr>
            <p:grpSpPr>
              <a:xfrm>
                <a:off x="13767597" y="6764178"/>
                <a:ext cx="5361092" cy="3209766"/>
                <a:chOff x="5670550" y="1738894"/>
                <a:chExt cx="2692400" cy="1489121"/>
              </a:xfrm>
            </p:grpSpPr>
            <p:sp>
              <p:nvSpPr>
                <p:cNvPr id="48" name="Freeform 156"/>
                <p:cNvSpPr/>
                <p:nvPr/>
              </p:nvSpPr>
              <p:spPr>
                <a:xfrm>
                  <a:off x="5670550" y="1738894"/>
                  <a:ext cx="1295400" cy="1485900"/>
                </a:xfrm>
                <a:custGeom>
                  <a:avLst/>
                  <a:gdLst>
                    <a:gd name="connsiteX0" fmla="*/ 662685 w 1295400"/>
                    <a:gd name="connsiteY0" fmla="*/ 15240 h 1485900"/>
                    <a:gd name="connsiteX1" fmla="*/ 1305432 w 1295400"/>
                    <a:gd name="connsiteY1" fmla="*/ 336550 h 1485900"/>
                    <a:gd name="connsiteX2" fmla="*/ 1305432 w 1295400"/>
                    <a:gd name="connsiteY2" fmla="*/ 1171321 h 1485900"/>
                    <a:gd name="connsiteX3" fmla="*/ 662685 w 1295400"/>
                    <a:gd name="connsiteY3" fmla="*/ 1492630 h 1485900"/>
                    <a:gd name="connsiteX4" fmla="*/ 20065 w 1295400"/>
                    <a:gd name="connsiteY4" fmla="*/ 1171321 h 1485900"/>
                    <a:gd name="connsiteX5" fmla="*/ 20065 w 1295400"/>
                    <a:gd name="connsiteY5" fmla="*/ 336550 h 1485900"/>
                    <a:gd name="connsiteX6" fmla="*/ 662685 w 1295400"/>
                    <a:gd name="connsiteY6" fmla="*/ 15240 h 148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95400" h="1485900">
                      <a:moveTo>
                        <a:pt x="662685" y="15240"/>
                      </a:moveTo>
                      <a:lnTo>
                        <a:pt x="1305432" y="336550"/>
                      </a:lnTo>
                      <a:lnTo>
                        <a:pt x="1305432" y="1171321"/>
                      </a:lnTo>
                      <a:lnTo>
                        <a:pt x="662685" y="1492630"/>
                      </a:lnTo>
                      <a:lnTo>
                        <a:pt x="20065" y="1171321"/>
                      </a:lnTo>
                      <a:lnTo>
                        <a:pt x="20065" y="336550"/>
                      </a:lnTo>
                      <a:lnTo>
                        <a:pt x="662685" y="15240"/>
                      </a:lnTo>
                      <a:close/>
                    </a:path>
                  </a:pathLst>
                </a:custGeom>
                <a:solidFill>
                  <a:srgbClr val="7F62A0">
                    <a:alpha val="100000"/>
                  </a:srgbClr>
                </a:solidFill>
                <a:ln w="12700">
                  <a:solidFill>
                    <a:srgbClr val="000000">
                      <a:alpha val="0"/>
                    </a:srgb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 157"/>
                <p:cNvSpPr/>
                <p:nvPr/>
              </p:nvSpPr>
              <p:spPr>
                <a:xfrm>
                  <a:off x="5677025" y="1742115"/>
                  <a:ext cx="1295400" cy="1485900"/>
                </a:xfrm>
                <a:custGeom>
                  <a:avLst/>
                  <a:gdLst>
                    <a:gd name="connsiteX0" fmla="*/ 662685 w 1295400"/>
                    <a:gd name="connsiteY0" fmla="*/ 15240 h 1485900"/>
                    <a:gd name="connsiteX1" fmla="*/ 1305432 w 1295400"/>
                    <a:gd name="connsiteY1" fmla="*/ 336550 h 1485900"/>
                    <a:gd name="connsiteX2" fmla="*/ 1305432 w 1295400"/>
                    <a:gd name="connsiteY2" fmla="*/ 1171321 h 1485900"/>
                    <a:gd name="connsiteX3" fmla="*/ 662685 w 1295400"/>
                    <a:gd name="connsiteY3" fmla="*/ 1492630 h 1485900"/>
                    <a:gd name="connsiteX4" fmla="*/ 20065 w 1295400"/>
                    <a:gd name="connsiteY4" fmla="*/ 1171321 h 1485900"/>
                    <a:gd name="connsiteX5" fmla="*/ 20065 w 1295400"/>
                    <a:gd name="connsiteY5" fmla="*/ 336550 h 1485900"/>
                    <a:gd name="connsiteX6" fmla="*/ 662685 w 1295400"/>
                    <a:gd name="connsiteY6" fmla="*/ 15240 h 148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95400" h="1485900">
                      <a:moveTo>
                        <a:pt x="662685" y="15240"/>
                      </a:moveTo>
                      <a:lnTo>
                        <a:pt x="1305432" y="336550"/>
                      </a:lnTo>
                      <a:lnTo>
                        <a:pt x="1305432" y="1171321"/>
                      </a:lnTo>
                      <a:lnTo>
                        <a:pt x="662685" y="1492630"/>
                      </a:lnTo>
                      <a:lnTo>
                        <a:pt x="20065" y="1171321"/>
                      </a:lnTo>
                      <a:lnTo>
                        <a:pt x="20065" y="336550"/>
                      </a:lnTo>
                      <a:lnTo>
                        <a:pt x="662685" y="15240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25400">
                  <a:solidFill>
                    <a:srgbClr val="FEFEFE">
                      <a:alpha val="100000"/>
                    </a:srgb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 158"/>
                <p:cNvSpPr/>
                <p:nvPr/>
              </p:nvSpPr>
              <p:spPr>
                <a:xfrm>
                  <a:off x="7054850" y="1738894"/>
                  <a:ext cx="1308100" cy="1485900"/>
                </a:xfrm>
                <a:custGeom>
                  <a:avLst/>
                  <a:gdLst>
                    <a:gd name="connsiteX0" fmla="*/ 666622 w 1308100"/>
                    <a:gd name="connsiteY0" fmla="*/ 15240 h 1485900"/>
                    <a:gd name="connsiteX1" fmla="*/ 1309243 w 1308100"/>
                    <a:gd name="connsiteY1" fmla="*/ 336550 h 1485900"/>
                    <a:gd name="connsiteX2" fmla="*/ 1309243 w 1308100"/>
                    <a:gd name="connsiteY2" fmla="*/ 1171321 h 1485900"/>
                    <a:gd name="connsiteX3" fmla="*/ 666622 w 1308100"/>
                    <a:gd name="connsiteY3" fmla="*/ 1492630 h 1485900"/>
                    <a:gd name="connsiteX4" fmla="*/ 23876 w 1308100"/>
                    <a:gd name="connsiteY4" fmla="*/ 1171321 h 1485900"/>
                    <a:gd name="connsiteX5" fmla="*/ 23876 w 1308100"/>
                    <a:gd name="connsiteY5" fmla="*/ 336550 h 1485900"/>
                    <a:gd name="connsiteX6" fmla="*/ 666622 w 1308100"/>
                    <a:gd name="connsiteY6" fmla="*/ 15240 h 148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8100" h="1485900">
                      <a:moveTo>
                        <a:pt x="666622" y="15240"/>
                      </a:moveTo>
                      <a:lnTo>
                        <a:pt x="1309243" y="336550"/>
                      </a:lnTo>
                      <a:lnTo>
                        <a:pt x="1309243" y="1171321"/>
                      </a:lnTo>
                      <a:lnTo>
                        <a:pt x="666622" y="1492630"/>
                      </a:lnTo>
                      <a:lnTo>
                        <a:pt x="23876" y="1171321"/>
                      </a:lnTo>
                      <a:lnTo>
                        <a:pt x="23876" y="336550"/>
                      </a:lnTo>
                      <a:lnTo>
                        <a:pt x="666622" y="15240"/>
                      </a:lnTo>
                      <a:close/>
                    </a:path>
                  </a:pathLst>
                </a:custGeom>
                <a:solidFill>
                  <a:srgbClr val="49ABC4">
                    <a:alpha val="100000"/>
                  </a:srgbClr>
                </a:solidFill>
                <a:ln w="12700">
                  <a:solidFill>
                    <a:srgbClr val="000000">
                      <a:alpha val="0"/>
                    </a:srgb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 159"/>
                <p:cNvSpPr/>
                <p:nvPr/>
              </p:nvSpPr>
              <p:spPr>
                <a:xfrm>
                  <a:off x="7054850" y="1738894"/>
                  <a:ext cx="1308100" cy="1485900"/>
                </a:xfrm>
                <a:custGeom>
                  <a:avLst/>
                  <a:gdLst>
                    <a:gd name="connsiteX0" fmla="*/ 666622 w 1308100"/>
                    <a:gd name="connsiteY0" fmla="*/ 15240 h 1485900"/>
                    <a:gd name="connsiteX1" fmla="*/ 1309243 w 1308100"/>
                    <a:gd name="connsiteY1" fmla="*/ 336550 h 1485900"/>
                    <a:gd name="connsiteX2" fmla="*/ 1309243 w 1308100"/>
                    <a:gd name="connsiteY2" fmla="*/ 1171321 h 1485900"/>
                    <a:gd name="connsiteX3" fmla="*/ 666622 w 1308100"/>
                    <a:gd name="connsiteY3" fmla="*/ 1492630 h 1485900"/>
                    <a:gd name="connsiteX4" fmla="*/ 23876 w 1308100"/>
                    <a:gd name="connsiteY4" fmla="*/ 1171321 h 1485900"/>
                    <a:gd name="connsiteX5" fmla="*/ 23876 w 1308100"/>
                    <a:gd name="connsiteY5" fmla="*/ 336550 h 1485900"/>
                    <a:gd name="connsiteX6" fmla="*/ 666622 w 1308100"/>
                    <a:gd name="connsiteY6" fmla="*/ 15240 h 148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8100" h="1485900">
                      <a:moveTo>
                        <a:pt x="666622" y="15240"/>
                      </a:moveTo>
                      <a:lnTo>
                        <a:pt x="1309243" y="336550"/>
                      </a:lnTo>
                      <a:lnTo>
                        <a:pt x="1309243" y="1171321"/>
                      </a:lnTo>
                      <a:lnTo>
                        <a:pt x="666622" y="1492630"/>
                      </a:lnTo>
                      <a:lnTo>
                        <a:pt x="23876" y="1171321"/>
                      </a:lnTo>
                      <a:lnTo>
                        <a:pt x="23876" y="336550"/>
                      </a:lnTo>
                      <a:lnTo>
                        <a:pt x="666622" y="15240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25400">
                  <a:solidFill>
                    <a:srgbClr val="FEFEFE">
                      <a:alpha val="100000"/>
                    </a:srgb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TextBox 168"/>
                <p:cNvSpPr txBox="1"/>
                <p:nvPr/>
              </p:nvSpPr>
              <p:spPr>
                <a:xfrm>
                  <a:off x="5896866" y="2104883"/>
                  <a:ext cx="855717" cy="7539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>
                    <a:lnSpc>
                      <a:spcPct val="110000"/>
                    </a:lnSpc>
                  </a:pPr>
                  <a:r>
                    <a:rPr lang="en-US" altLang="zh-CN" sz="3200" spc="-34" dirty="0" err="1">
                      <a:solidFill>
                        <a:srgbClr val="FEFEFE"/>
                      </a:solidFill>
                      <a:latin typeface="宋体"/>
                      <a:ea typeface="宋体"/>
                    </a:rPr>
                    <a:t>Vue</a:t>
                  </a:r>
                  <a:r>
                    <a:rPr lang="zh-CN" altLang="en-US" sz="3200" spc="-34" dirty="0">
                      <a:solidFill>
                        <a:srgbClr val="FEFEFE"/>
                      </a:solidFill>
                      <a:latin typeface="宋体"/>
                      <a:ea typeface="宋体"/>
                    </a:rPr>
                    <a:t>全家桶实现单页面开发</a:t>
                  </a:r>
                  <a:endParaRPr lang="zh-CN" altLang="en-US" sz="3200" spc="-25" dirty="0">
                    <a:solidFill>
                      <a:srgbClr val="FEFEFE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3" name="TextBox 169"/>
                <p:cNvSpPr txBox="1"/>
                <p:nvPr/>
              </p:nvSpPr>
              <p:spPr>
                <a:xfrm>
                  <a:off x="7250747" y="2233757"/>
                  <a:ext cx="916306" cy="5026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0000"/>
                    </a:lnSpc>
                  </a:pPr>
                  <a:r>
                    <a:rPr lang="en-US" altLang="zh-CN" sz="3200" dirty="0">
                      <a:solidFill>
                        <a:schemeClr val="bg1"/>
                      </a:solidFill>
                    </a:rPr>
                    <a:t>Html</a:t>
                  </a:r>
                  <a:r>
                    <a:rPr lang="zh-CN" altLang="en-US" sz="3200" dirty="0">
                      <a:solidFill>
                        <a:schemeClr val="bg1"/>
                      </a:solidFill>
                    </a:rPr>
                    <a:t>模块化布局</a:t>
                  </a:r>
                  <a:endParaRPr lang="zh-CN" altLang="en-US" sz="3200" spc="440" dirty="0">
                    <a:solidFill>
                      <a:schemeClr val="bg1"/>
                    </a:solidFill>
                    <a:latin typeface="宋体"/>
                    <a:ea typeface="宋体"/>
                  </a:endParaRPr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7105414" y="2886495"/>
            <a:ext cx="2816485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技术栈</a:t>
            </a:r>
          </a:p>
        </p:txBody>
      </p:sp>
    </p:spTree>
    <p:extLst>
      <p:ext uri="{BB962C8B-B14F-4D97-AF65-F5344CB8AC3E}">
        <p14:creationId xmlns:p14="http://schemas.microsoft.com/office/powerpoint/2010/main" val="4728752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主题一"/>
          <p:cNvSpPr txBox="1"/>
          <p:nvPr/>
        </p:nvSpPr>
        <p:spPr>
          <a:xfrm>
            <a:off x="1704028" y="5527316"/>
            <a:ext cx="5232202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/>
              <a:t>自我评价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5333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成组"/>
          <p:cNvGrpSpPr/>
          <p:nvPr/>
        </p:nvGrpSpPr>
        <p:grpSpPr>
          <a:xfrm>
            <a:off x="952500" y="743637"/>
            <a:ext cx="22444870" cy="12063649"/>
            <a:chOff x="0" y="-547723"/>
            <a:chExt cx="22444869" cy="12063647"/>
          </a:xfrm>
        </p:grpSpPr>
        <p:sp>
          <p:nvSpPr>
            <p:cNvPr id="153" name="矩形"/>
            <p:cNvSpPr/>
            <p:nvPr/>
          </p:nvSpPr>
          <p:spPr>
            <a:xfrm>
              <a:off x="0" y="0"/>
              <a:ext cx="22444869" cy="1151592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54" name="正文内容标题一"/>
            <p:cNvSpPr txBox="1"/>
            <p:nvPr/>
          </p:nvSpPr>
          <p:spPr>
            <a:xfrm>
              <a:off x="822989" y="-547723"/>
              <a:ext cx="8302090" cy="1075103"/>
            </a:xfrm>
            <a:prstGeom prst="rect">
              <a:avLst/>
            </a:prstGeom>
            <a:solidFill>
              <a:srgbClr val="F5D427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50800" dist="346752" dir="2163872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zh-CN" altLang="en-US" dirty="0"/>
                <a:t>个人总结</a:t>
              </a:r>
              <a:endParaRPr dirty="0"/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2847138" y="3355216"/>
            <a:ext cx="18674291" cy="7915594"/>
            <a:chOff x="1423106" y="1876106"/>
            <a:chExt cx="9703029" cy="4219037"/>
          </a:xfrm>
        </p:grpSpPr>
        <p:sp>
          <p:nvSpPr>
            <p:cNvPr id="6" name="圆角矩形 5"/>
            <p:cNvSpPr/>
            <p:nvPr/>
          </p:nvSpPr>
          <p:spPr>
            <a:xfrm>
              <a:off x="1423106" y="1993084"/>
              <a:ext cx="2196759" cy="464139"/>
            </a:xfrm>
            <a:prstGeom prst="roundRect">
              <a:avLst/>
            </a:prstGeom>
            <a:solidFill>
              <a:srgbClr val="F5D427"/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>
                  <a:solidFill>
                    <a:schemeClr val="tx1"/>
                  </a:solidFill>
                  <a:latin typeface="方正尚酷简体" panose="03000509000000000000" pitchFamily="65" charset="-122"/>
                  <a:ea typeface="方正尚酷简体" panose="03000509000000000000" pitchFamily="65" charset="-122"/>
                </a:rPr>
                <a:t>善于分享</a:t>
              </a:r>
            </a:p>
          </p:txBody>
        </p:sp>
        <p:grpSp>
          <p:nvGrpSpPr>
            <p:cNvPr id="7" name="组合 64"/>
            <p:cNvGrpSpPr/>
            <p:nvPr/>
          </p:nvGrpSpPr>
          <p:grpSpPr>
            <a:xfrm>
              <a:off x="4525646" y="3351986"/>
              <a:ext cx="3181351" cy="922834"/>
              <a:chOff x="4505325" y="3077666"/>
              <a:chExt cx="3181350" cy="922834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505325" y="3077666"/>
                <a:ext cx="922834" cy="922834"/>
              </a:xfrm>
              <a:prstGeom prst="ellipse">
                <a:avLst/>
              </a:prstGeom>
              <a:solidFill>
                <a:srgbClr val="F5D427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我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258164" y="3077666"/>
                <a:ext cx="922834" cy="922834"/>
              </a:xfrm>
              <a:prstGeom prst="ellipse">
                <a:avLst/>
              </a:prstGeom>
              <a:solidFill>
                <a:srgbClr val="F5D427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的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6011002" y="3077666"/>
                <a:ext cx="922834" cy="922834"/>
              </a:xfrm>
              <a:prstGeom prst="ellipse">
                <a:avLst/>
              </a:prstGeom>
              <a:solidFill>
                <a:srgbClr val="F5D427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优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763841" y="3077666"/>
                <a:ext cx="922834" cy="922834"/>
              </a:xfrm>
              <a:prstGeom prst="ellipse">
                <a:avLst/>
              </a:prstGeom>
              <a:solidFill>
                <a:srgbClr val="F5D427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势</a:t>
                </a: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1423106" y="2359799"/>
              <a:ext cx="3445439" cy="10572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0" rIns="0" bIns="216000" rtlCol="0" anchor="t" anchorCtr="0"/>
            <a:lstStyle/>
            <a:p>
              <a:pPr algn="just">
                <a:lnSpc>
                  <a:spcPct val="130000"/>
                </a:lnSpc>
              </a:pPr>
              <a:r>
                <a:rPr lang="zh-CN" altLang="en-US" sz="3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PingFang SC" charset="-122"/>
                </a:rPr>
                <a:t>每周分享，知识的共享，工具的共享，指导相关同事对前端系统知识学习和优化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8918757" y="1993084"/>
              <a:ext cx="2197663" cy="464139"/>
            </a:xfrm>
            <a:prstGeom prst="roundRect">
              <a:avLst/>
            </a:prstGeom>
            <a:solidFill>
              <a:srgbClr val="F5D427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>
                  <a:solidFill>
                    <a:schemeClr val="tx1"/>
                  </a:solidFill>
                  <a:latin typeface="方正尚酷简体" panose="03000509000000000000" pitchFamily="65" charset="-122"/>
                  <a:ea typeface="方正尚酷简体" panose="03000509000000000000" pitchFamily="65" charset="-122"/>
                </a:rPr>
                <a:t>高质量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7670980" y="2359799"/>
              <a:ext cx="3455155" cy="10572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0" rIns="0" bIns="216000" rtlCol="0" anchor="t" anchorCtr="0"/>
            <a:lstStyle/>
            <a:p>
              <a:pPr algn="l">
                <a:lnSpc>
                  <a:spcPct val="150000"/>
                </a:lnSpc>
                <a:defRPr sz="4000">
                  <a:latin typeface="PingFang SC Regular"/>
                  <a:ea typeface="PingFang SC Regular"/>
                  <a:cs typeface="PingFang SC Regular"/>
                  <a:sym typeface="PingFang SC Regular"/>
                </a:defRPr>
              </a:pPr>
              <a:r>
                <a:rPr lang="zh-CN" altLang="en-US" sz="3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PingFang SC Regular"/>
                </a:rPr>
                <a:t>通过 </a:t>
              </a:r>
              <a:r>
                <a:rPr lang="en-US" altLang="zh-CN" sz="3200" dirty="0" err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PingFang SC Regular"/>
                </a:rPr>
                <a:t>VSCode</a:t>
              </a:r>
              <a:r>
                <a:rPr lang="zh-CN" altLang="en-US" sz="3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PingFang SC Regular"/>
                </a:rPr>
                <a:t> 等代码编辑工具来完成前端的代码风格的统一</a:t>
              </a:r>
              <a:r>
                <a:rPr lang="en-US" altLang="zh-CN" sz="3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PingFang SC Regular"/>
                </a:rPr>
                <a:t>,</a:t>
              </a:r>
              <a:r>
                <a:rPr lang="zh-CN" altLang="en-US" sz="3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PingFang SC Regular"/>
                </a:rPr>
                <a:t>使用 </a:t>
              </a:r>
              <a:r>
                <a:rPr lang="en-US" altLang="zh-CN" sz="3200" dirty="0" err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PingFang SC Regular"/>
                </a:rPr>
                <a:t>ESLint</a:t>
              </a:r>
              <a:r>
                <a:rPr lang="zh-CN" altLang="en-US" sz="3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PingFang SC Regular"/>
                </a:rPr>
                <a:t>来完成相关代码的校验等</a:t>
              </a:r>
              <a:endParaRPr lang="en-US" altLang="zh-CN" sz="3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PingFang SC Regular"/>
              </a:endParaRPr>
            </a:p>
            <a:p>
              <a:pPr algn="l">
                <a:lnSpc>
                  <a:spcPct val="150000"/>
                </a:lnSpc>
                <a:defRPr sz="4000">
                  <a:latin typeface="PingFang SC Regular"/>
                  <a:ea typeface="PingFang SC Regular"/>
                  <a:cs typeface="PingFang SC Regular"/>
                  <a:sym typeface="PingFang SC Regular"/>
                </a:defRPr>
              </a:pPr>
              <a:endParaRPr lang="zh-CN" altLang="en-US" sz="3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423106" y="4671153"/>
              <a:ext cx="2196759" cy="464139"/>
            </a:xfrm>
            <a:prstGeom prst="roundRect">
              <a:avLst/>
            </a:prstGeom>
            <a:solidFill>
              <a:srgbClr val="F5D427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>
                  <a:solidFill>
                    <a:schemeClr val="tx1"/>
                  </a:solidFill>
                  <a:latin typeface="方正尚酷简体" panose="03000509000000000000" pitchFamily="65" charset="-122"/>
                  <a:ea typeface="方正尚酷简体" panose="03000509000000000000" pitchFamily="65" charset="-122"/>
                </a:rPr>
                <a:t>持续学习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423106" y="5037868"/>
              <a:ext cx="3445439" cy="10572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0" rIns="0" bIns="216000" rtlCol="0" anchor="t" anchorCtr="0"/>
            <a:lstStyle/>
            <a:p>
              <a:pPr algn="just">
                <a:lnSpc>
                  <a:spcPct val="130000"/>
                </a:lnSpc>
                <a:spcAft>
                  <a:spcPts val="1200"/>
                </a:spcAft>
              </a:pPr>
              <a:r>
                <a:rPr lang="zh-CN" altLang="en-US" sz="3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热爱学习，每晚会看前端相关书籍，能够通过持续学习改善自己的不足</a:t>
              </a:r>
            </a:p>
            <a:p>
              <a:pPr algn="just">
                <a:lnSpc>
                  <a:spcPct val="130000"/>
                </a:lnSpc>
              </a:pPr>
              <a:endParaRPr lang="zh-CN" altLang="en-US" sz="3200" dirty="0">
                <a:solidFill>
                  <a:srgbClr val="3B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8918757" y="4671153"/>
              <a:ext cx="2197663" cy="464139"/>
            </a:xfrm>
            <a:prstGeom prst="roundRect">
              <a:avLst/>
            </a:prstGeom>
            <a:solidFill>
              <a:srgbClr val="F5D427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>
                  <a:solidFill>
                    <a:schemeClr val="tx1"/>
                  </a:solidFill>
                  <a:latin typeface="方正尚酷简体" panose="03000509000000000000" pitchFamily="65" charset="-122"/>
                  <a:ea typeface="方正尚酷简体" panose="03000509000000000000" pitchFamily="65" charset="-122"/>
                </a:rPr>
                <a:t>认真负责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7670981" y="5037868"/>
              <a:ext cx="3445439" cy="10572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0" rIns="0" bIns="216000" rtlCol="0" anchor="t" anchorCtr="0"/>
            <a:lstStyle/>
            <a:p>
              <a:pPr algn="just">
                <a:lnSpc>
                  <a:spcPct val="130000"/>
                </a:lnSpc>
              </a:pPr>
              <a:r>
                <a:rPr lang="zh-CN" altLang="en-US" sz="3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PingFang SC" charset="-122"/>
                </a:rPr>
                <a:t>不仅踏实做好自己的工作，还负责项目的推进，性格平和，乐于承担</a:t>
              </a:r>
            </a:p>
          </p:txBody>
        </p:sp>
        <p:grpSp>
          <p:nvGrpSpPr>
            <p:cNvPr id="19" name="组合 76"/>
            <p:cNvGrpSpPr/>
            <p:nvPr/>
          </p:nvGrpSpPr>
          <p:grpSpPr>
            <a:xfrm>
              <a:off x="1423107" y="1876106"/>
              <a:ext cx="9322000" cy="3927614"/>
              <a:chOff x="1402786" y="1601786"/>
              <a:chExt cx="9322000" cy="3927614"/>
            </a:xfrm>
          </p:grpSpPr>
          <p:cxnSp>
            <p:nvCxnSpPr>
              <p:cNvPr id="20" name="直接连接符 77"/>
              <p:cNvCxnSpPr/>
              <p:nvPr/>
            </p:nvCxnSpPr>
            <p:spPr>
              <a:xfrm>
                <a:off x="6096000" y="1601786"/>
                <a:ext cx="0" cy="1152525"/>
              </a:xfrm>
              <a:prstGeom prst="line">
                <a:avLst/>
              </a:prstGeom>
              <a:ln w="12700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78"/>
              <p:cNvCxnSpPr/>
              <p:nvPr/>
            </p:nvCxnSpPr>
            <p:spPr>
              <a:xfrm flipH="1">
                <a:off x="1402786" y="3539083"/>
                <a:ext cx="2796688" cy="0"/>
              </a:xfrm>
              <a:prstGeom prst="line">
                <a:avLst/>
              </a:prstGeom>
              <a:ln w="12700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79"/>
              <p:cNvCxnSpPr/>
              <p:nvPr/>
            </p:nvCxnSpPr>
            <p:spPr>
              <a:xfrm flipH="1">
                <a:off x="7993721" y="3539083"/>
                <a:ext cx="2731065" cy="0"/>
              </a:xfrm>
              <a:prstGeom prst="line">
                <a:avLst/>
              </a:prstGeom>
              <a:ln w="12700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80"/>
              <p:cNvCxnSpPr/>
              <p:nvPr/>
            </p:nvCxnSpPr>
            <p:spPr>
              <a:xfrm>
                <a:off x="6096000" y="4376875"/>
                <a:ext cx="0" cy="1152525"/>
              </a:xfrm>
              <a:prstGeom prst="line">
                <a:avLst/>
              </a:prstGeom>
              <a:ln w="12700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882791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成组"/>
          <p:cNvGrpSpPr/>
          <p:nvPr/>
        </p:nvGrpSpPr>
        <p:grpSpPr>
          <a:xfrm>
            <a:off x="990600" y="747676"/>
            <a:ext cx="22444870" cy="12063649"/>
            <a:chOff x="0" y="-547723"/>
            <a:chExt cx="22444869" cy="12063647"/>
          </a:xfrm>
        </p:grpSpPr>
        <p:sp>
          <p:nvSpPr>
            <p:cNvPr id="153" name="矩形"/>
            <p:cNvSpPr/>
            <p:nvPr/>
          </p:nvSpPr>
          <p:spPr>
            <a:xfrm>
              <a:off x="0" y="0"/>
              <a:ext cx="22444869" cy="1151592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54" name="正文内容标题一"/>
            <p:cNvSpPr txBox="1"/>
            <p:nvPr/>
          </p:nvSpPr>
          <p:spPr>
            <a:xfrm>
              <a:off x="822989" y="-547723"/>
              <a:ext cx="8302090" cy="1075103"/>
            </a:xfrm>
            <a:prstGeom prst="rect">
              <a:avLst/>
            </a:prstGeom>
            <a:solidFill>
              <a:schemeClr val="accent3">
                <a:satOff val="18648"/>
                <a:lumOff val="5971"/>
              </a:schemeClr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50800" dist="346752" dir="2163872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zh-CN" altLang="en-US" dirty="0"/>
                <a:t>个人不足</a:t>
              </a:r>
              <a:endParaRPr dirty="0"/>
            </a:p>
          </p:txBody>
        </p:sp>
      </p:grpSp>
      <p:sp>
        <p:nvSpPr>
          <p:cNvPr id="156" name="正文内容：…"/>
          <p:cNvSpPr txBox="1"/>
          <p:nvPr/>
        </p:nvSpPr>
        <p:spPr>
          <a:xfrm>
            <a:off x="10458451" y="3366614"/>
            <a:ext cx="11715750" cy="379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4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en-US" altLang="zh-CN" dirty="0"/>
              <a:t>1.</a:t>
            </a:r>
            <a:r>
              <a:rPr lang="zh-CN" altLang="en-US" dirty="0"/>
              <a:t> 认识到了管理的难度，每个人都有自己的脾气，想让他们安心按质按量的完成任务，其实也挺不容易的。 努力加强自身的管理能力，努力做到 严于律己 宽以待人 的做事态度。</a:t>
            </a:r>
            <a:endParaRPr dirty="0"/>
          </a:p>
        </p:txBody>
      </p:sp>
      <p:grpSp>
        <p:nvGrpSpPr>
          <p:cNvPr id="2" name="组 1"/>
          <p:cNvGrpSpPr/>
          <p:nvPr/>
        </p:nvGrpSpPr>
        <p:grpSpPr>
          <a:xfrm>
            <a:off x="2903246" y="4398878"/>
            <a:ext cx="6122776" cy="1731385"/>
            <a:chOff x="8818236" y="6124205"/>
            <a:chExt cx="6122776" cy="1731385"/>
          </a:xfrm>
        </p:grpSpPr>
        <p:sp>
          <p:nvSpPr>
            <p:cNvPr id="6" name="椭圆 5"/>
            <p:cNvSpPr/>
            <p:nvPr/>
          </p:nvSpPr>
          <p:spPr>
            <a:xfrm>
              <a:off x="8818236" y="6124205"/>
              <a:ext cx="1776072" cy="1731385"/>
            </a:xfrm>
            <a:prstGeom prst="ellipse">
              <a:avLst/>
            </a:prstGeom>
            <a:solidFill>
              <a:srgbClr val="F5D427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我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0267138" y="6124205"/>
              <a:ext cx="1776072" cy="1731385"/>
            </a:xfrm>
            <a:prstGeom prst="ellipse">
              <a:avLst/>
            </a:prstGeom>
            <a:solidFill>
              <a:srgbClr val="F5D427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的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11716038" y="6124205"/>
              <a:ext cx="1776072" cy="1731385"/>
            </a:xfrm>
            <a:prstGeom prst="ellipse">
              <a:avLst/>
            </a:prstGeom>
            <a:solidFill>
              <a:srgbClr val="F5D427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不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13164940" y="6124205"/>
              <a:ext cx="1776072" cy="1731385"/>
            </a:xfrm>
            <a:prstGeom prst="ellipse">
              <a:avLst/>
            </a:prstGeom>
            <a:solidFill>
              <a:srgbClr val="F5D427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足</a:t>
              </a:r>
            </a:p>
          </p:txBody>
        </p:sp>
      </p:grpSp>
      <p:sp>
        <p:nvSpPr>
          <p:cNvPr id="15" name="正文内容：…"/>
          <p:cNvSpPr txBox="1"/>
          <p:nvPr/>
        </p:nvSpPr>
        <p:spPr>
          <a:xfrm>
            <a:off x="10458451" y="8226744"/>
            <a:ext cx="11715750" cy="1867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4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zh-CN" altLang="en-US" sz="4000" dirty="0">
                <a:sym typeface="PingFang SC Regular"/>
              </a:rPr>
              <a:t>进行代码审查力度不够，每次审查发现的问题，应当当天记录和分析，确保第二天完成修改</a:t>
            </a:r>
            <a:endParaRPr lang="en-US" altLang="zh-CN" sz="4000" dirty="0">
              <a:sym typeface="PingFang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4167664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主题二"/>
          <p:cNvSpPr txBox="1"/>
          <p:nvPr/>
        </p:nvSpPr>
        <p:spPr>
          <a:xfrm>
            <a:off x="0" y="5565416"/>
            <a:ext cx="11644213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/>
              <a:t>工作</a:t>
            </a:r>
            <a:r>
              <a:rPr lang="zh-CN" altLang="en-US"/>
              <a:t>规划和个人展望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476699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4364</TotalTime>
  <Words>646</Words>
  <Application>Microsoft Macintosh PowerPoint</Application>
  <PresentationFormat>自定义</PresentationFormat>
  <Paragraphs>100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Helvetica</vt:lpstr>
      <vt:lpstr>Helvetica Light</vt:lpstr>
      <vt:lpstr>Helvetica Neue</vt:lpstr>
      <vt:lpstr>Microsoft YaHei</vt:lpstr>
      <vt:lpstr>PingFang SC</vt:lpstr>
      <vt:lpstr>PingFang SC Regular</vt:lpstr>
      <vt:lpstr>Wingdings</vt:lpstr>
      <vt:lpstr>方正尚酷简体</vt:lpstr>
      <vt:lpstr>宋体</vt:lpstr>
      <vt:lpstr>White</vt:lpstr>
      <vt:lpstr>张敦珂述职报告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 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cp:lastModifiedBy>598159298@qq.com</cp:lastModifiedBy>
  <cp:revision>91</cp:revision>
  <dcterms:modified xsi:type="dcterms:W3CDTF">2018-11-28T06:31:38Z</dcterms:modified>
</cp:coreProperties>
</file>