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02" r:id="rId2"/>
    <p:sldId id="301" r:id="rId3"/>
    <p:sldId id="286" r:id="rId4"/>
    <p:sldId id="310" r:id="rId5"/>
    <p:sldId id="352" r:id="rId6"/>
    <p:sldId id="319" r:id="rId7"/>
    <p:sldId id="332" r:id="rId8"/>
    <p:sldId id="353" r:id="rId9"/>
    <p:sldId id="347" r:id="rId10"/>
    <p:sldId id="292" r:id="rId11"/>
    <p:sldId id="350" r:id="rId12"/>
    <p:sldId id="290" r:id="rId13"/>
    <p:sldId id="351" r:id="rId14"/>
    <p:sldId id="328" r:id="rId15"/>
    <p:sldId id="354" r:id="rId16"/>
    <p:sldId id="346" r:id="rId17"/>
    <p:sldId id="334" r:id="rId18"/>
    <p:sldId id="296" r:id="rId19"/>
  </p:sldIdLst>
  <p:sldSz cx="24384000" cy="13716000"/>
  <p:notesSz cx="6858000" cy="9144000"/>
  <p:defaultTextStyle>
    <a:defPPr>
      <a:defRPr lang="zh-CN"/>
    </a:defPPr>
    <a:lvl1pPr algn="l" defTabSz="825500" rtl="0" eaLnBrk="0" fontAlgn="base" hangingPunct="0">
      <a:spcBef>
        <a:spcPct val="0"/>
      </a:spcBef>
      <a:spcAft>
        <a:spcPct val="0"/>
      </a:spcAft>
      <a:defRPr sz="3000" b="1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1pPr>
    <a:lvl2pPr marL="457200" indent="-228600" algn="l" defTabSz="825500" rtl="0" eaLnBrk="0" fontAlgn="base" hangingPunct="0">
      <a:spcBef>
        <a:spcPct val="0"/>
      </a:spcBef>
      <a:spcAft>
        <a:spcPct val="0"/>
      </a:spcAft>
      <a:defRPr sz="3000" b="1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2pPr>
    <a:lvl3pPr marL="914400" indent="-457200" algn="l" defTabSz="825500" rtl="0" eaLnBrk="0" fontAlgn="base" hangingPunct="0">
      <a:spcBef>
        <a:spcPct val="0"/>
      </a:spcBef>
      <a:spcAft>
        <a:spcPct val="0"/>
      </a:spcAft>
      <a:defRPr sz="3000" b="1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3pPr>
    <a:lvl4pPr marL="1371600" indent="-685800" algn="l" defTabSz="825500" rtl="0" eaLnBrk="0" fontAlgn="base" hangingPunct="0">
      <a:spcBef>
        <a:spcPct val="0"/>
      </a:spcBef>
      <a:spcAft>
        <a:spcPct val="0"/>
      </a:spcAft>
      <a:defRPr sz="3000" b="1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4pPr>
    <a:lvl5pPr marL="1828800" indent="-914400" algn="l" defTabSz="825500" rtl="0" eaLnBrk="0" fontAlgn="base" hangingPunct="0">
      <a:spcBef>
        <a:spcPct val="0"/>
      </a:spcBef>
      <a:spcAft>
        <a:spcPct val="0"/>
      </a:spcAft>
      <a:defRPr sz="3000" b="1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5pPr>
    <a:lvl6pPr marL="2286000" algn="l" defTabSz="914400" rtl="0" eaLnBrk="1" latinLnBrk="0" hangingPunct="1">
      <a:defRPr sz="3000" b="1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6pPr>
    <a:lvl7pPr marL="2743200" algn="l" defTabSz="914400" rtl="0" eaLnBrk="1" latinLnBrk="0" hangingPunct="1">
      <a:defRPr sz="3000" b="1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7pPr>
    <a:lvl8pPr marL="3200400" algn="l" defTabSz="914400" rtl="0" eaLnBrk="1" latinLnBrk="0" hangingPunct="1">
      <a:defRPr sz="3000" b="1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8pPr>
    <a:lvl9pPr marL="3657600" algn="l" defTabSz="914400" rtl="0" eaLnBrk="1" latinLnBrk="0" hangingPunct="1">
      <a:defRPr sz="3000" b="1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903">
          <p15:clr>
            <a:srgbClr val="A4A3A4"/>
          </p15:clr>
        </p15:guide>
        <p15:guide id="2" orient="horz" pos="1326">
          <p15:clr>
            <a:srgbClr val="A4A3A4"/>
          </p15:clr>
        </p15:guide>
        <p15:guide id="3" orient="horz" pos="782">
          <p15:clr>
            <a:srgbClr val="A4A3A4"/>
          </p15:clr>
        </p15:guide>
        <p15:guide id="4" pos="785">
          <p15:clr>
            <a:srgbClr val="A4A3A4"/>
          </p15:clr>
        </p15:guide>
        <p15:guide id="5" pos="14575">
          <p15:clr>
            <a:srgbClr val="A4A3A4"/>
          </p15:clr>
        </p15:guide>
        <p15:guide id="6" pos="153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4941"/>
    <a:srgbClr val="F15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9068"/>
    <p:restoredTop sz="88944"/>
  </p:normalViewPr>
  <p:slideViewPr>
    <p:cSldViewPr snapToObjects="1">
      <p:cViewPr varScale="1">
        <p:scale>
          <a:sx n="46" d="100"/>
          <a:sy n="46" d="100"/>
        </p:scale>
        <p:origin x="216" y="648"/>
      </p:cViewPr>
      <p:guideLst>
        <p:guide orient="horz" pos="7903"/>
        <p:guide orient="horz" pos="1326"/>
        <p:guide orient="horz" pos="782"/>
        <p:guide pos="785"/>
        <p:guide pos="14575"/>
        <p:guide pos="153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需求上线数量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C2D-8840-A894-630E1EADCA82}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C2D-8840-A894-630E1EADCA82}"/>
                </c:ext>
              </c:extLst>
            </c:dLbl>
            <c:dLbl>
              <c:idx val="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C2D-8840-A894-630E1EADCA82}"/>
                </c:ext>
              </c:extLst>
            </c:dLbl>
            <c:dLbl>
              <c:idx val="3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C2D-8840-A894-630E1EADCA82}"/>
                </c:ext>
              </c:extLst>
            </c:dLbl>
            <c:dLbl>
              <c:idx val="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C2D-8840-A894-630E1EADCA82}"/>
                </c:ext>
              </c:extLst>
            </c:dLbl>
            <c:dLbl>
              <c:idx val="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C2D-8840-A894-630E1EADCA8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yy"年"m"月"</c:formatCode>
                <c:ptCount val="6"/>
                <c:pt idx="0">
                  <c:v>43739</c:v>
                </c:pt>
                <c:pt idx="1">
                  <c:v>43770</c:v>
                </c:pt>
                <c:pt idx="2">
                  <c:v>43800</c:v>
                </c:pt>
                <c:pt idx="3">
                  <c:v>43831</c:v>
                </c:pt>
                <c:pt idx="4">
                  <c:v>43862</c:v>
                </c:pt>
                <c:pt idx="5">
                  <c:v>43891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7</c:v>
                </c:pt>
                <c:pt idx="1">
                  <c:v>6</c:v>
                </c:pt>
                <c:pt idx="2">
                  <c:v>9</c:v>
                </c:pt>
                <c:pt idx="3">
                  <c:v>1</c:v>
                </c:pt>
                <c:pt idx="4">
                  <c:v>4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2D-8840-A894-630E1EADCA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50876351"/>
        <c:axId val="851346959"/>
      </c:barChart>
      <c:dateAx>
        <c:axId val="850876351"/>
        <c:scaling>
          <c:orientation val="minMax"/>
        </c:scaling>
        <c:delete val="0"/>
        <c:axPos val="b"/>
        <c:numFmt formatCode="yy&quot;年&quot;m&quot;月&quot;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51346959"/>
        <c:crosses val="autoZero"/>
        <c:auto val="1"/>
        <c:lblOffset val="100"/>
        <c:baseTimeUnit val="months"/>
      </c:dateAx>
      <c:valAx>
        <c:axId val="8513469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50876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612369184518115"/>
          <c:y val="2.0163481686318215E-2"/>
          <c:w val="0.65225147335377986"/>
          <c:h val="0.9344085572183218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dPt>
            <c:idx val="0"/>
            <c:bubble3D val="0"/>
            <c:spPr>
              <a:solidFill>
                <a:schemeClr val="bg1"/>
              </a:solidFill>
              <a:ln w="19050">
                <a:solidFill>
                  <a:srgbClr val="0070C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979-8D40-8CAA-BE0B757D9549}"/>
              </c:ext>
            </c:extLst>
          </c:dPt>
          <c:dPt>
            <c:idx val="1"/>
            <c:bubble3D val="0"/>
            <c:spPr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979-8D40-8CAA-BE0B757D9549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979-8D40-8CAA-BE0B757D95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2800" b="0" i="0" u="none" strike="noStrike" baseline="0" dirty="0">
                <a:effectLst/>
              </a:rPr>
              <a:t>反馈数量（截止</a:t>
            </a:r>
            <a:r>
              <a:rPr lang="en-US" altLang="zh-CN" sz="2800" b="0" i="0" u="none" strike="noStrike" baseline="0" dirty="0">
                <a:effectLst/>
              </a:rPr>
              <a:t>3</a:t>
            </a:r>
            <a:r>
              <a:rPr lang="zh-CN" altLang="en-US" sz="2800" b="0" i="0" u="none" strike="noStrike" baseline="0" dirty="0">
                <a:effectLst/>
              </a:rPr>
              <a:t>月</a:t>
            </a:r>
            <a:r>
              <a:rPr lang="en-US" altLang="zh-CN" sz="2800" b="0" i="0" u="none" strike="noStrike" baseline="0" dirty="0">
                <a:effectLst/>
              </a:rPr>
              <a:t>16</a:t>
            </a:r>
            <a:r>
              <a:rPr lang="zh-CN" altLang="en-US" sz="2800" b="0" i="0" u="none" strike="noStrike" baseline="0" dirty="0">
                <a:effectLst/>
              </a:rPr>
              <a:t>日），总计</a:t>
            </a:r>
            <a:r>
              <a:rPr lang="en-US" altLang="zh-CN" sz="2800" b="0" i="0" u="none" strike="noStrike" baseline="0" dirty="0">
                <a:effectLst/>
              </a:rPr>
              <a:t>8642</a:t>
            </a:r>
            <a:endParaRPr lang="en-US" altLang="zh-CN" sz="2800" dirty="0"/>
          </a:p>
        </c:rich>
      </c:tx>
      <c:layout>
        <c:manualLayout>
          <c:xMode val="edge"/>
          <c:yMode val="edge"/>
          <c:x val="0.32959198977891346"/>
          <c:y val="3.47928836224804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反馈数量，总计8642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4B3-C440-9436-DE8A47902DB1}"/>
              </c:ext>
            </c:extLst>
          </c:dPt>
          <c:dPt>
            <c:idx val="1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4B3-C440-9436-DE8A47902DB1}"/>
              </c:ext>
            </c:extLst>
          </c:dPt>
          <c:dPt>
            <c:idx val="2"/>
            <c:bubble3D val="0"/>
            <c:spPr>
              <a:solidFill>
                <a:schemeClr val="bg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4B3-C440-9436-DE8A47902DB1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4B3-C440-9436-DE8A47902DB1}"/>
              </c:ext>
            </c:extLst>
          </c:dPt>
          <c:dLbls>
            <c:dLbl>
              <c:idx val="0"/>
              <c:spPr>
                <a:solidFill>
                  <a:schemeClr val="bg1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800" b="0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546626763692924"/>
                      <c:h val="8.373087406941079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64B3-C440-9436-DE8A47902DB1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800" b="0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54925147205866"/>
                      <c:h val="8.373087406941079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64B3-C440-9436-DE8A47902DB1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800" b="0" i="0" u="none" strike="noStrike" kern="1200" baseline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64B3-C440-9436-DE8A47902DB1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800" b="0" i="0" u="none" strike="noStrike" kern="1200" baseline="0">
                      <a:solidFill>
                        <a:srgbClr val="FFC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64B3-C440-9436-DE8A47902DB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payments</c:v>
                </c:pt>
                <c:pt idx="1">
                  <c:v>logistics</c:v>
                </c:pt>
                <c:pt idx="2">
                  <c:v>promotion</c:v>
                </c:pt>
                <c:pt idx="3">
                  <c:v>others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1985</c:v>
                </c:pt>
                <c:pt idx="1">
                  <c:v>3109</c:v>
                </c:pt>
                <c:pt idx="2">
                  <c:v>440</c:v>
                </c:pt>
                <c:pt idx="3">
                  <c:v>3108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4B3-C440-9436-DE8A47902D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>
                <a:ea typeface="宋体" panose="02010600030101010101" pitchFamily="2" charset="-122"/>
              </a:defRPr>
            </a:lvl1pPr>
          </a:lstStyle>
          <a:p>
            <a:fld id="{E181BDD0-E28B-44E3-AF51-6EDB54D6ECF3}" type="datetimeFigureOut">
              <a:rPr lang="zh-CN" altLang="en-US"/>
              <a:t>2020/3/17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>
                <a:ea typeface="宋体" panose="02010600030101010101" pitchFamily="2" charset="-122"/>
              </a:defRPr>
            </a:lvl1pPr>
          </a:lstStyle>
          <a:p>
            <a:fld id="{25BFE193-5BD3-4B00-9656-8CE85D35464B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6T09:06:01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6T09:15:00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</p:spPr>
      </p:sp>
      <p:sp>
        <p:nvSpPr>
          <p:cNvPr id="2" name="Rectangle 2"/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noProof="0">
                <a:sym typeface="Helvetica Neue" charset="0"/>
              </a:rPr>
              <a:t>Click to edit Master text styles</a:t>
            </a:r>
          </a:p>
          <a:p>
            <a:pPr lvl="1"/>
            <a:r>
              <a:rPr lang="zh-CN" altLang="zh-CN" noProof="0">
                <a:sym typeface="Helvetica Neue" charset="0"/>
              </a:rPr>
              <a:t>Second level</a:t>
            </a:r>
          </a:p>
          <a:p>
            <a:pPr lvl="2"/>
            <a:r>
              <a:rPr lang="zh-CN" altLang="zh-CN" noProof="0">
                <a:sym typeface="Helvetica Neue" charset="0"/>
              </a:rPr>
              <a:t>Third level</a:t>
            </a:r>
          </a:p>
          <a:p>
            <a:pPr lvl="3"/>
            <a:r>
              <a:rPr lang="zh-CN" altLang="zh-CN" noProof="0">
                <a:sym typeface="Helvetica Neue" charset="0"/>
              </a:rPr>
              <a:t>Fourth level</a:t>
            </a:r>
          </a:p>
          <a:p>
            <a:pPr lvl="4"/>
            <a:r>
              <a:rPr lang="zh-CN" altLang="zh-CN" noProof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1pPr>
    <a:lvl2pPr indent="2286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2pPr>
    <a:lvl3pPr indent="4572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3pPr>
    <a:lvl4pPr indent="6858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4pPr>
    <a:lvl5pPr indent="9144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各位学长学姐好，下面我将开始我的转正述职报告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2920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原来卖家投诉分散在</a:t>
            </a:r>
            <a:r>
              <a:rPr kumimoji="1" lang="en" altLang="zh-CN" dirty="0" err="1"/>
              <a:t>udesk</a:t>
            </a:r>
            <a:r>
              <a:rPr kumimoji="1" lang="zh-CN" altLang="en-US" dirty="0"/>
              <a:t>客服咨询、卖家大学中，且与小卖家的沟通缺乏有效的反馈渠道，并且在产品调研中</a:t>
            </a:r>
            <a:r>
              <a:rPr kumimoji="1" lang="zh-CN" altLang="en-US" sz="2200" b="1" i="0" kern="1200" dirty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问</a:t>
            </a:r>
            <a:r>
              <a:rPr kumimoji="1" lang="en-US" altLang="zh-CN" sz="2200" b="1" i="0" kern="1200" dirty="0" err="1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sellercentral</a:t>
            </a:r>
            <a:r>
              <a:rPr kumimoji="1" lang="zh-CN" altLang="en-US" sz="2200" b="1" i="0" kern="1200" dirty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最希望有什么功能，</a:t>
            </a:r>
            <a:r>
              <a:rPr kumimoji="1" lang="en-US" altLang="zh-CN" sz="2200" b="1" i="0" kern="1200" dirty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69%</a:t>
            </a:r>
            <a:r>
              <a:rPr kumimoji="1" lang="zh-CN" altLang="en-US" sz="2200" b="1" i="0" kern="1200" dirty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的希望有问题反馈，</a:t>
            </a:r>
            <a:endParaRPr kumimoji="1" lang="en-US" altLang="zh-CN" dirty="0"/>
          </a:p>
          <a:p>
            <a:r>
              <a:rPr kumimoji="1" lang="zh-CN" altLang="en-US" dirty="0"/>
              <a:t>首先是商家在反馈页面选择反馈问题类型，并输入相应的反馈内容。</a:t>
            </a:r>
            <a:endParaRPr kumimoji="1" lang="en-US" altLang="zh-CN" dirty="0"/>
          </a:p>
          <a:p>
            <a:r>
              <a:rPr kumimoji="1" lang="zh-CN" altLang="en-US" dirty="0"/>
              <a:t>提交之后能在列表页看到问题的进展状态，</a:t>
            </a:r>
            <a:endParaRPr kumimoji="1" lang="en-US" altLang="zh-CN" dirty="0"/>
          </a:p>
          <a:p>
            <a:r>
              <a:rPr kumimoji="1" lang="zh-CN" altLang="en-US" dirty="0"/>
              <a:t>同时点击问题详情进入到反馈问题详情页，如果状态是解决的，就能看到</a:t>
            </a:r>
            <a:r>
              <a:rPr kumimoji="1" lang="en-US" altLang="zh-CN" dirty="0" err="1"/>
              <a:t>cf</a:t>
            </a:r>
            <a:r>
              <a:rPr kumimoji="1" lang="zh-CN" altLang="en-US" dirty="0"/>
              <a:t>对问题反馈的解决方案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6225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在这个需求中：</a:t>
            </a:r>
            <a:endParaRPr kumimoji="1" lang="en-US" altLang="zh-CN" dirty="0"/>
          </a:p>
          <a:p>
            <a:r>
              <a:rPr kumimoji="1" lang="zh-CN" altLang="en-US" dirty="0"/>
              <a:t>因为不同问题配置不同的表单，我们在本地建立了一个表单组件映射，</a:t>
            </a:r>
            <a:r>
              <a:rPr kumimoji="1" lang="zh-CN" altLang="en-US" b="0" dirty="0"/>
              <a:t>根据服务端数据渲染出不同的表单组件，同时提交不同的表单数据，</a:t>
            </a:r>
            <a:r>
              <a:rPr kumimoji="1" lang="zh-CN" altLang="en-US" dirty="0"/>
              <a:t>可扩展性强</a:t>
            </a:r>
            <a:endParaRPr kumimoji="1" lang="en-US" altLang="zh-CN" dirty="0"/>
          </a:p>
          <a:p>
            <a:r>
              <a:rPr kumimoji="1" lang="zh-CN" altLang="en-US" dirty="0"/>
              <a:t>并且优化了文件上传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2108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72176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18442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17409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店铺搬家</a:t>
            </a:r>
            <a:endParaRPr kumimoji="1" lang="en-US" altLang="zh-CN" dirty="0"/>
          </a:p>
          <a:p>
            <a:r>
              <a:rPr kumimoji="1" lang="en-US" altLang="zh-CN" dirty="0"/>
              <a:t>2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3891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7470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首先我将从以下三方面来讲述我的个人工作概述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8228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第一部分是工作内容：</a:t>
            </a:r>
            <a:endParaRPr kumimoji="1" lang="en-US" altLang="zh-CN" dirty="0"/>
          </a:p>
          <a:p>
            <a:r>
              <a:rPr kumimoji="1" lang="zh-CN" altLang="en-US" dirty="0"/>
              <a:t>入职以来在本部门参与过多个系统的开发，</a:t>
            </a:r>
            <a:endParaRPr kumimoji="1" lang="en-US" altLang="zh-CN" dirty="0"/>
          </a:p>
          <a:p>
            <a:r>
              <a:rPr kumimoji="1" lang="zh-CN" altLang="en-US" dirty="0"/>
              <a:t>首先是</a:t>
            </a:r>
            <a:r>
              <a:rPr kumimoji="1" lang="en-US" altLang="zh-CN" dirty="0"/>
              <a:t>seller </a:t>
            </a:r>
          </a:p>
          <a:p>
            <a:r>
              <a:rPr kumimoji="1" lang="zh-CN" altLang="en-US" dirty="0"/>
              <a:t>其次</a:t>
            </a:r>
            <a:endParaRPr kumimoji="1" lang="en-US" altLang="zh-CN" dirty="0"/>
          </a:p>
          <a:p>
            <a:r>
              <a:rPr kumimoji="1" lang="zh-CN" altLang="en-US" dirty="0"/>
              <a:t>然后</a:t>
            </a:r>
            <a:endParaRPr kumimoji="1" lang="en-US" altLang="zh-CN" dirty="0"/>
          </a:p>
          <a:p>
            <a:r>
              <a:rPr kumimoji="1" lang="zh-CN" altLang="en-US" dirty="0"/>
              <a:t>同时也参与基础组件库的开发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1442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在这期间</a:t>
            </a:r>
          </a:p>
        </p:txBody>
      </p:sp>
    </p:spTree>
    <p:extLst>
      <p:ext uri="{BB962C8B-B14F-4D97-AF65-F5344CB8AC3E}">
        <p14:creationId xmlns:p14="http://schemas.microsoft.com/office/powerpoint/2010/main" val="1160412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以下的核心项目需求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5717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0546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在开放物流需求之前，发货流程过于。。。，为了解决这个痛点，所以有开放物流。</a:t>
            </a:r>
            <a:endParaRPr kumimoji="1" lang="en-US" altLang="zh-CN" dirty="0"/>
          </a:p>
          <a:p>
            <a:r>
              <a:rPr kumimoji="1" lang="zh-CN" altLang="en-US" dirty="0"/>
              <a:t>这是物流管理页面，在这个页面中我们可以看到商家默认地址所选中的物流商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466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选择物流的入口有四个，一个是注册入口，进入注册页面，根据</a:t>
            </a:r>
            <a:r>
              <a:rPr kumimoji="1" lang="en-US" altLang="zh-CN" dirty="0" err="1"/>
              <a:t>pincode</a:t>
            </a:r>
            <a:r>
              <a:rPr kumimoji="1" lang="zh-CN" altLang="en-US" dirty="0"/>
              <a:t>获取到</a:t>
            </a:r>
            <a:r>
              <a:rPr kumimoji="1" lang="en-US" altLang="zh-CN" dirty="0" err="1"/>
              <a:t>cf</a:t>
            </a:r>
            <a:r>
              <a:rPr kumimoji="1" lang="zh-CN" altLang="en-US" dirty="0"/>
              <a:t>物流的数据，遍历出来，并把可用的勾选上，不可用的禁用掉</a:t>
            </a:r>
            <a:endParaRPr kumimoji="1" lang="en-US" altLang="zh-CN" dirty="0"/>
          </a:p>
          <a:p>
            <a:pPr marL="0" marR="0" lvl="0" indent="0" algn="l" defTabSz="457200" rtl="0" eaLnBrk="0" fontAlgn="base" latinLnBrk="0" hangingPunct="0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第二个入口是添加地址时选择物流商，逻辑同注册页面进来时一样。</a:t>
            </a:r>
            <a:endParaRPr kumimoji="1" lang="en-US" altLang="zh-CN" dirty="0"/>
          </a:p>
          <a:p>
            <a:r>
              <a:rPr kumimoji="1" lang="zh-CN" altLang="en-US" dirty="0"/>
              <a:t>第三个入口是更换物流商，这里比起注册入口多了一个要交互的逻辑是回显已经选中的物流商，并且把注册失败的信息用</a:t>
            </a:r>
            <a:r>
              <a:rPr kumimoji="1" lang="en-US" altLang="zh-CN" dirty="0"/>
              <a:t>icon</a:t>
            </a:r>
            <a:r>
              <a:rPr kumimoji="1" lang="zh-CN" altLang="en-US" dirty="0"/>
              <a:t>表示出来并提示注册失败的文案</a:t>
            </a:r>
            <a:endParaRPr kumimoji="1" lang="en-US" altLang="zh-CN" dirty="0"/>
          </a:p>
          <a:p>
            <a:r>
              <a:rPr kumimoji="1" lang="zh-CN" altLang="en-US" dirty="0"/>
              <a:t>第四个入口是更换默认信息，打开弹出框时流程和更换换物流商相同，在更选地址时重置物流信息状态</a:t>
            </a:r>
            <a:endParaRPr kumimoji="1" lang="en-US" altLang="zh-CN" dirty="0"/>
          </a:p>
          <a:p>
            <a:r>
              <a:rPr kumimoji="1" lang="zh-CN" altLang="en-US" dirty="0"/>
              <a:t>因为这个四个入口都用到物流选择，所以将选择物流提炼成一个组件，各个地方调用即可，无需关注组件内部逻辑。</a:t>
            </a:r>
          </a:p>
        </p:txBody>
      </p:sp>
    </p:spTree>
    <p:extLst>
      <p:ext uri="{BB962C8B-B14F-4D97-AF65-F5344CB8AC3E}">
        <p14:creationId xmlns:p14="http://schemas.microsoft.com/office/powerpoint/2010/main" val="2148413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117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2244725"/>
            <a:ext cx="18288000" cy="47752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0" y="7204075"/>
            <a:ext cx="18288000" cy="33115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722BB12-8658-41AE-91D6-2F4024C0BF58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93619AB-BA59-4F75-ADC5-4AA953788DB8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7443450" y="355600"/>
            <a:ext cx="5251450" cy="12090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89100" y="355600"/>
            <a:ext cx="15601950" cy="12090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DF60927-588C-4E33-A59A-4531E78F819E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8F1D326-E706-48F2-9544-A7F8A6303F24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3700" y="3419475"/>
            <a:ext cx="21031200" cy="5705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3700" y="9178925"/>
            <a:ext cx="21031200" cy="300037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ECC4D94-0C08-4769-900C-9FE002B68A3B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89100" y="3149600"/>
            <a:ext cx="10426700" cy="929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268200" y="3149600"/>
            <a:ext cx="10426700" cy="929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F49F48-08EC-42C9-89A5-A41D982ACC31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730250"/>
            <a:ext cx="21031200" cy="26511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9575" y="3362325"/>
            <a:ext cx="10315575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9575" y="5010150"/>
            <a:ext cx="10315575" cy="7369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44400" y="3362325"/>
            <a:ext cx="10366375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5" cy="7369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6277CD1-188E-4BB4-BC2C-35A9FD8AF9EF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9FDD185-55BF-4E25-A725-2DBBABAC227E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07C271E-65FA-4B42-B825-CEA587BD287D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6375" y="1974850"/>
            <a:ext cx="12344400" cy="9747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4048673-38B8-48AC-B0C2-C37D3B21A6F3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366375" y="1974850"/>
            <a:ext cx="12344400" cy="9747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>
                <a:sym typeface="Helvetica Neue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E7E762E-6047-42B0-986A-D84DA550AD1E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/>
          </p:cNvSpPr>
          <p:nvPr>
            <p:ph type="title"/>
          </p:nvPr>
        </p:nvSpPr>
        <p:spPr bwMode="auto"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50800" tIns="50800" rIns="50800" bIns="50800" numCol="1" anchor="ctr" anchorCtr="0" compatLnSpc="1"/>
          <a:lstStyle/>
          <a:p>
            <a:pPr lvl="0"/>
            <a:r>
              <a:rPr lang="zh-CN" altLang="en-US">
                <a:sym typeface="Helvetica Neue Medium" charset="0"/>
              </a:rPr>
              <a:t>单击此处编辑母版标题样式</a:t>
            </a:r>
            <a:endParaRPr lang="zh-CN" altLang="zh-CN">
              <a:sym typeface="Helvetica Neue Medium" charset="0"/>
            </a:endParaRPr>
          </a:p>
        </p:txBody>
      </p:sp>
      <p:sp>
        <p:nvSpPr>
          <p:cNvPr id="1027" name="Rectangle 2"/>
          <p:cNvSpPr>
            <a:spLocks noGrp="1"/>
          </p:cNvSpPr>
          <p:nvPr>
            <p:ph type="body" idx="1"/>
          </p:nvPr>
        </p:nvSpPr>
        <p:spPr bwMode="auto">
          <a:xfrm>
            <a:off x="1689100" y="3149600"/>
            <a:ext cx="21005800" cy="9296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50800" tIns="50800" rIns="50800" bIns="50800" numCol="1" anchor="ctr" anchorCtr="0" compatLnSpc="1"/>
          <a:lstStyle/>
          <a:p>
            <a:pPr lvl="0"/>
            <a:r>
              <a:rPr lang="zh-CN" altLang="en-US">
                <a:sym typeface="Helvetica Neue" charset="0"/>
              </a:rPr>
              <a:t>单击此处编辑母版文本样式</a:t>
            </a:r>
          </a:p>
          <a:p>
            <a:pPr lvl="1"/>
            <a:r>
              <a:rPr lang="zh-CN" altLang="en-US">
                <a:sym typeface="Helvetica Neue" charset="0"/>
              </a:rPr>
              <a:t>第二级</a:t>
            </a:r>
          </a:p>
          <a:p>
            <a:pPr lvl="2"/>
            <a:r>
              <a:rPr lang="zh-CN" altLang="en-US">
                <a:sym typeface="Helvetica Neue" charset="0"/>
              </a:rPr>
              <a:t>第三级</a:t>
            </a:r>
          </a:p>
          <a:p>
            <a:pPr lvl="3"/>
            <a:r>
              <a:rPr lang="zh-CN" altLang="en-US">
                <a:sym typeface="Helvetica Neue" charset="0"/>
              </a:rPr>
              <a:t>第四级</a:t>
            </a:r>
          </a:p>
          <a:p>
            <a:pPr lvl="4"/>
            <a:r>
              <a:rPr lang="zh-CN" altLang="en-US">
                <a:sym typeface="Helvetica Neue" charset="0"/>
              </a:rPr>
              <a:t>第五级</a:t>
            </a:r>
            <a:endParaRPr lang="zh-CN" altLang="zh-CN">
              <a:sym typeface="Helvetica Neue" charset="0"/>
            </a:endParaRPr>
          </a:p>
        </p:txBody>
      </p:sp>
      <p:sp>
        <p:nvSpPr>
          <p:cNvPr id="2" name="Rectangle 3"/>
          <p:cNvSpPr>
            <a:spLocks noGrp="1"/>
          </p:cNvSpPr>
          <p:nvPr>
            <p:ph type="sldNum" sz="quarter" idx="2"/>
          </p:nvPr>
        </p:nvSpPr>
        <p:spPr bwMode="auto">
          <a:xfrm>
            <a:off x="11958638" y="13081000"/>
            <a:ext cx="452437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50800" tIns="50800" rIns="50800" bIns="50800" numCol="1" anchor="t" anchorCtr="0" compatLnSpc="1"/>
          <a:lstStyle>
            <a:lvl1pPr algn="ctr" eaLnBrk="1">
              <a:defRPr sz="2400" b="0">
                <a:latin typeface="Helvetica Neue Light" charset="0"/>
                <a:ea typeface="宋体" panose="02010600030101010101" pitchFamily="2" charset="-122"/>
                <a:sym typeface="Helvetica Neue Light" charset="0"/>
              </a:defRPr>
            </a:lvl1pPr>
          </a:lstStyle>
          <a:p>
            <a:fld id="{ED5AFC46-9286-41D9-A4EF-39AE226DA52F}" type="slidenum">
              <a:rPr lang="zh-CN" altLang="zh-CN"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25500" rtl="0" eaLnBrk="1" fontAlgn="base" hangingPunct="1">
        <a:spcBef>
          <a:spcPct val="0"/>
        </a:spcBef>
        <a:spcAft>
          <a:spcPct val="0"/>
        </a:spcAft>
        <a:defRPr sz="11200" kern="1200">
          <a:solidFill>
            <a:srgbClr val="000000"/>
          </a:solidFill>
          <a:latin typeface="+mj-lt"/>
          <a:ea typeface="+mj-ea"/>
          <a:cs typeface="+mj-cs"/>
          <a:sym typeface="Helvetica Neue Medium" charset="0"/>
        </a:defRPr>
      </a:lvl1pPr>
      <a:lvl2pPr algn="ctr" defTabSz="825500" rtl="0" eaLnBrk="1" fontAlgn="base" hangingPunct="1">
        <a:spcBef>
          <a:spcPct val="0"/>
        </a:spcBef>
        <a:spcAft>
          <a:spcPct val="0"/>
        </a:spcAft>
        <a:defRPr sz="112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2pPr>
      <a:lvl3pPr algn="ctr" defTabSz="825500" rtl="0" eaLnBrk="1" fontAlgn="base" hangingPunct="1">
        <a:spcBef>
          <a:spcPct val="0"/>
        </a:spcBef>
        <a:spcAft>
          <a:spcPct val="0"/>
        </a:spcAft>
        <a:defRPr sz="112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3pPr>
      <a:lvl4pPr algn="ctr" defTabSz="825500" rtl="0" eaLnBrk="1" fontAlgn="base" hangingPunct="1">
        <a:spcBef>
          <a:spcPct val="0"/>
        </a:spcBef>
        <a:spcAft>
          <a:spcPct val="0"/>
        </a:spcAft>
        <a:defRPr sz="112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4pPr>
      <a:lvl5pPr algn="ctr" defTabSz="825500" rtl="0" eaLnBrk="1" fontAlgn="base" hangingPunct="1">
        <a:spcBef>
          <a:spcPct val="0"/>
        </a:spcBef>
        <a:spcAft>
          <a:spcPct val="0"/>
        </a:spcAft>
        <a:defRPr sz="112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5pPr>
      <a:lvl6pPr marL="457200" algn="ctr" defTabSz="825500" rtl="0" eaLnBrk="1" fontAlgn="base" hangingPunct="1">
        <a:spcBef>
          <a:spcPct val="0"/>
        </a:spcBef>
        <a:spcAft>
          <a:spcPct val="0"/>
        </a:spcAft>
        <a:defRPr sz="112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6pPr>
      <a:lvl7pPr marL="914400" algn="ctr" defTabSz="825500" rtl="0" eaLnBrk="1" fontAlgn="base" hangingPunct="1">
        <a:spcBef>
          <a:spcPct val="0"/>
        </a:spcBef>
        <a:spcAft>
          <a:spcPct val="0"/>
        </a:spcAft>
        <a:defRPr sz="112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7pPr>
      <a:lvl8pPr marL="1371600" algn="ctr" defTabSz="825500" rtl="0" eaLnBrk="1" fontAlgn="base" hangingPunct="1">
        <a:spcBef>
          <a:spcPct val="0"/>
        </a:spcBef>
        <a:spcAft>
          <a:spcPct val="0"/>
        </a:spcAft>
        <a:defRPr sz="112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8pPr>
      <a:lvl9pPr marL="1828800" algn="ctr" defTabSz="825500" rtl="0" eaLnBrk="1" fontAlgn="base" hangingPunct="1">
        <a:spcBef>
          <a:spcPct val="0"/>
        </a:spcBef>
        <a:spcAft>
          <a:spcPct val="0"/>
        </a:spcAft>
        <a:defRPr sz="112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9pPr>
    </p:titleStyle>
    <p:bodyStyle>
      <a:lvl1pPr marL="635000" indent="-635000" algn="l" defTabSz="825500" rtl="0" eaLnBrk="1" fontAlgn="base" hangingPunct="1">
        <a:spcBef>
          <a:spcPts val="5900"/>
        </a:spcBef>
        <a:spcAft>
          <a:spcPct val="0"/>
        </a:spcAft>
        <a:buSzPct val="125000"/>
        <a:buChar char="•"/>
        <a:defRPr sz="5200" kern="1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1pPr>
      <a:lvl2pPr marL="1270000" indent="-635000" algn="l" defTabSz="825500" rtl="0" eaLnBrk="1" fontAlgn="base" hangingPunct="1">
        <a:spcBef>
          <a:spcPts val="5900"/>
        </a:spcBef>
        <a:spcAft>
          <a:spcPct val="0"/>
        </a:spcAft>
        <a:buSzPct val="125000"/>
        <a:buChar char="•"/>
        <a:defRPr sz="5200" kern="1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2pPr>
      <a:lvl3pPr marL="1905000" indent="-635000" algn="l" defTabSz="825500" rtl="0" eaLnBrk="1" fontAlgn="base" hangingPunct="1">
        <a:spcBef>
          <a:spcPts val="5900"/>
        </a:spcBef>
        <a:spcAft>
          <a:spcPct val="0"/>
        </a:spcAft>
        <a:buSzPct val="125000"/>
        <a:buChar char="•"/>
        <a:defRPr sz="5200" kern="1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3pPr>
      <a:lvl4pPr marL="2540000" indent="-635000" algn="l" defTabSz="825500" rtl="0" eaLnBrk="1" fontAlgn="base" hangingPunct="1">
        <a:spcBef>
          <a:spcPts val="5900"/>
        </a:spcBef>
        <a:spcAft>
          <a:spcPct val="0"/>
        </a:spcAft>
        <a:buSzPct val="125000"/>
        <a:buChar char="•"/>
        <a:defRPr sz="5200" kern="1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4pPr>
      <a:lvl5pPr marL="3175000" indent="-635000" algn="l" defTabSz="825500" rtl="0" eaLnBrk="1" fontAlgn="base" hangingPunct="1">
        <a:spcBef>
          <a:spcPts val="5900"/>
        </a:spcBef>
        <a:spcAft>
          <a:spcPct val="0"/>
        </a:spcAft>
        <a:buSzPct val="125000"/>
        <a:buChar char="•"/>
        <a:defRPr sz="5200" kern="1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4.png"/><Relationship Id="rId3" Type="http://schemas.openxmlformats.org/officeDocument/2006/relationships/image" Target="../media/image3.emf"/><Relationship Id="rId7" Type="http://schemas.openxmlformats.org/officeDocument/2006/relationships/image" Target="../media/image20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2.png"/><Relationship Id="rId5" Type="http://schemas.openxmlformats.org/officeDocument/2006/relationships/image" Target="../media/image18.png"/><Relationship Id="rId10" Type="http://schemas.openxmlformats.org/officeDocument/2006/relationships/image" Target="../media/image17.svg"/><Relationship Id="rId4" Type="http://schemas.openxmlformats.org/officeDocument/2006/relationships/image" Target="../media/image1.png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5" Type="http://schemas.openxmlformats.org/officeDocument/2006/relationships/image" Target="../media/image1.png"/><Relationship Id="rId4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emf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customXml" Target="../ink/ink1.xml"/><Relationship Id="rId4" Type="http://schemas.openxmlformats.org/officeDocument/2006/relationships/image" Target="../media/image1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emf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-120650" y="-702840"/>
            <a:ext cx="25058066" cy="15697201"/>
          </a:xfrm>
          <a:prstGeom prst="rect">
            <a:avLst/>
          </a:prstGeom>
          <a:solidFill>
            <a:srgbClr val="F15440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algn="ctr" eaLnBrk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4337" name="TextBox 5"/>
          <p:cNvSpPr txBox="1">
            <a:spLocks noChangeArrowheads="1"/>
          </p:cNvSpPr>
          <p:nvPr/>
        </p:nvSpPr>
        <p:spPr bwMode="auto">
          <a:xfrm>
            <a:off x="1174750" y="3127038"/>
            <a:ext cx="10872788" cy="2308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50000"/>
              </a:lnSpc>
            </a:pPr>
            <a:r>
              <a:rPr lang="zh-CN" altLang="en-US" sz="8000" dirty="0">
                <a:solidFill>
                  <a:schemeClr val="bg1"/>
                </a:solidFill>
                <a:latin typeface="思源黑体 CN Regular" pitchFamily="34" charset="-122"/>
                <a:ea typeface="思源黑体 CN Regular" pitchFamily="34" charset="-122"/>
                <a:cs typeface="Source Han Sans CN"/>
              </a:rPr>
              <a:t>转正述职报告</a:t>
            </a:r>
            <a:endParaRPr lang="en-US" altLang="zh-CN" sz="8000" dirty="0">
              <a:solidFill>
                <a:schemeClr val="bg1"/>
              </a:solidFill>
              <a:latin typeface="思源黑体 CN Regular" pitchFamily="34" charset="-122"/>
              <a:ea typeface="思源黑体 CN Regular" pitchFamily="34" charset="-122"/>
              <a:cs typeface="Source Han Sans C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58875" y="6295291"/>
            <a:ext cx="8436925" cy="1069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4800" b="0" spc="150" dirty="0">
                <a:solidFill>
                  <a:schemeClr val="bg1"/>
                </a:solidFill>
                <a:latin typeface="思源黑体 CN Regular" pitchFamily="34" charset="-122"/>
                <a:ea typeface="思源黑体 CN Regular" pitchFamily="34" charset="-122"/>
                <a:cs typeface="Source Han Sans CN" charset="-122"/>
              </a:rPr>
              <a:t>张敦珂－卖家服务－前端开发</a:t>
            </a:r>
            <a:endParaRPr lang="en-US" altLang="zh-CN" sz="4800" b="0" spc="150" dirty="0">
              <a:solidFill>
                <a:schemeClr val="bg1"/>
              </a:solidFill>
              <a:latin typeface="思源黑体 CN Regular" pitchFamily="34" charset="-122"/>
              <a:ea typeface="思源黑体 CN Regular" pitchFamily="34" charset="-122"/>
              <a:cs typeface="Source Han Sans CN" charset="-122"/>
            </a:endParaRPr>
          </a:p>
        </p:txBody>
      </p:sp>
      <p:cxnSp>
        <p:nvCxnSpPr>
          <p:cNvPr id="14341" name="直线连接符 7"/>
          <p:cNvCxnSpPr>
            <a:cxnSpLocks noChangeShapeType="1"/>
          </p:cNvCxnSpPr>
          <p:nvPr/>
        </p:nvCxnSpPr>
        <p:spPr bwMode="auto">
          <a:xfrm>
            <a:off x="1390800" y="5719326"/>
            <a:ext cx="1873250" cy="0"/>
          </a:xfrm>
          <a:prstGeom prst="line">
            <a:avLst/>
          </a:prstGeom>
          <a:noFill/>
          <a:ln w="76200">
            <a:solidFill>
              <a:schemeClr val="bg1"/>
            </a:solidFill>
            <a:miter lim="400000"/>
          </a:ln>
          <a:effectLst/>
        </p:spPr>
      </p:cxnSp>
      <p:pic>
        <p:nvPicPr>
          <p:cNvPr id="11" name="Picture 3" descr="pasted-imag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6555" y="12022515"/>
            <a:ext cx="7292165" cy="555264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17303431" y="1171109"/>
            <a:ext cx="5977801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zh-CN" altLang="en-US" sz="3600" b="0" dirty="0">
                <a:solidFill>
                  <a:schemeClr val="bg1"/>
                </a:solidFill>
                <a:latin typeface="思源黑体 CN Regular" pitchFamily="34" charset="-122"/>
                <a:ea typeface="思源黑体 CN Regular" pitchFamily="34" charset="-122"/>
                <a:cs typeface="Source Han Sans CN" charset="-122"/>
              </a:rPr>
              <a:t>杭州嘉云数据科技有限公司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479425"/>
            <a:ext cx="24384000" cy="762000"/>
            <a:chOff x="0" y="479425"/>
            <a:chExt cx="24384000" cy="762000"/>
          </a:xfrm>
        </p:grpSpPr>
        <p:pic>
          <p:nvPicPr>
            <p:cNvPr id="23553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79425"/>
              <a:ext cx="24384000" cy="76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" name="Picture 3" descr="pasted-image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8413" y="695325"/>
              <a:ext cx="5024437" cy="3825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30" name="Text Box 4"/>
            <p:cNvSpPr txBox="1"/>
            <p:nvPr/>
          </p:nvSpPr>
          <p:spPr bwMode="auto">
            <a:xfrm>
              <a:off x="15859125" y="583995"/>
              <a:ext cx="7278688" cy="6572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50800" tIns="50800" rIns="50800" bIns="50800" anchor="ctr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r" eaLnBrk="1"/>
              <a:r>
                <a:rPr lang="en-US" altLang="zh-CN" sz="3600" dirty="0">
                  <a:solidFill>
                    <a:schemeClr val="bg1"/>
                  </a:solidFill>
                  <a:latin typeface="思源黑体 CN Regular" pitchFamily="34" charset="-122"/>
                  <a:ea typeface="思源黑体 CN Regular" pitchFamily="34" charset="-122"/>
                  <a:cs typeface="Source Han Sans CN"/>
                  <a:sym typeface="Heiti SC Light" charset="0"/>
                </a:rPr>
                <a:t>2.2</a:t>
              </a:r>
              <a:r>
                <a:rPr lang="zh-CN" altLang="en-US" sz="3600" dirty="0">
                  <a:solidFill>
                    <a:schemeClr val="bg1"/>
                  </a:solidFill>
                  <a:latin typeface="思源黑体 CN Regular" pitchFamily="34" charset="-122"/>
                  <a:ea typeface="思源黑体 CN Regular" pitchFamily="34" charset="-122"/>
                  <a:cs typeface="Source Han Sans CN"/>
                  <a:sym typeface="Heiti SC Light" charset="0"/>
                </a:rPr>
                <a:t> </a:t>
              </a:r>
              <a:r>
                <a:rPr lang="en-US" altLang="zh-CN" sz="3600" b="0" dirty="0">
                  <a:solidFill>
                    <a:schemeClr val="bg1"/>
                  </a:solidFill>
                  <a:ea typeface="思源黑体 CN Regular" pitchFamily="34" charset="-122"/>
                  <a:sym typeface="Heiti SC Light" charset="-122"/>
                </a:rPr>
                <a:t>Seller-Support</a:t>
              </a:r>
              <a:endParaRPr lang="en-US" altLang="zh-CN" sz="3600" b="0" dirty="0">
                <a:solidFill>
                  <a:schemeClr val="bg1"/>
                </a:solidFill>
                <a:ea typeface="思源黑体 CN Regular" pitchFamily="34" charset="-122"/>
                <a:sym typeface="Heiti SC Light" charset="0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42B99109-637F-694C-8806-A48D6478B8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299" y="5516033"/>
            <a:ext cx="8839200" cy="62992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B8A53AC-74AF-E047-A499-963B826A01CE}"/>
              </a:ext>
            </a:extLst>
          </p:cNvPr>
          <p:cNvSpPr txBox="1"/>
          <p:nvPr/>
        </p:nvSpPr>
        <p:spPr>
          <a:xfrm>
            <a:off x="1076318" y="3144782"/>
            <a:ext cx="80154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seller-support</a:t>
            </a:r>
            <a:r>
              <a:rPr lang="zh-CN" altLang="en-US" sz="2800" b="0" dirty="0">
                <a:ea typeface="思源黑体 CN Regular" pitchFamily="34" charset="-122"/>
              </a:rPr>
              <a:t>为商家提供线上统一的问题反馈入口</a:t>
            </a:r>
            <a:endParaRPr kumimoji="1" lang="zh-CN" alt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B4ED57-DAEF-7C41-84BE-461760CE4B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83799" y="1710063"/>
            <a:ext cx="14097599" cy="421599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6A5E814-B2AE-3646-9B54-4CD2A96A90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07823" y="7202577"/>
            <a:ext cx="13673575" cy="5679084"/>
          </a:xfrm>
          <a:prstGeom prst="rect">
            <a:avLst/>
          </a:prstGeom>
        </p:spPr>
      </p:pic>
      <p:grpSp>
        <p:nvGrpSpPr>
          <p:cNvPr id="39" name="组合 1">
            <a:extLst>
              <a:ext uri="{FF2B5EF4-FFF2-40B4-BE49-F238E27FC236}">
                <a16:creationId xmlns:a16="http://schemas.microsoft.com/office/drawing/2014/main" id="{93042FAC-AFAC-7048-9543-4321BDF91BD7}"/>
              </a:ext>
            </a:extLst>
          </p:cNvPr>
          <p:cNvGrpSpPr>
            <a:grpSpLocks/>
          </p:cNvGrpSpPr>
          <p:nvPr/>
        </p:nvGrpSpPr>
        <p:grpSpPr bwMode="auto">
          <a:xfrm>
            <a:off x="621299" y="2038171"/>
            <a:ext cx="8839200" cy="2542825"/>
            <a:chOff x="861492" y="805384"/>
            <a:chExt cx="7430504" cy="257261"/>
          </a:xfrm>
        </p:grpSpPr>
        <p:sp>
          <p:nvSpPr>
            <p:cNvPr id="40" name="圆角矩形 26">
              <a:extLst>
                <a:ext uri="{FF2B5EF4-FFF2-40B4-BE49-F238E27FC236}">
                  <a16:creationId xmlns:a16="http://schemas.microsoft.com/office/drawing/2014/main" id="{F236D5BF-CA9E-F043-8514-74F34007E0A1}"/>
                </a:ext>
              </a:extLst>
            </p:cNvPr>
            <p:cNvSpPr/>
            <p:nvPr/>
          </p:nvSpPr>
          <p:spPr>
            <a:xfrm>
              <a:off x="899592" y="815960"/>
              <a:ext cx="7345224" cy="229309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  <p:sp>
          <p:nvSpPr>
            <p:cNvPr id="42" name="矩形 93">
              <a:extLst>
                <a:ext uri="{FF2B5EF4-FFF2-40B4-BE49-F238E27FC236}">
                  <a16:creationId xmlns:a16="http://schemas.microsoft.com/office/drawing/2014/main" id="{6B80268D-3B90-7648-9744-4DC12E44EDF8}"/>
                </a:ext>
              </a:extLst>
            </p:cNvPr>
            <p:cNvSpPr/>
            <p:nvPr/>
          </p:nvSpPr>
          <p:spPr>
            <a:xfrm>
              <a:off x="861492" y="805384"/>
              <a:ext cx="287332" cy="104163"/>
            </a:xfrm>
            <a:custGeom>
              <a:avLst/>
              <a:gdLst/>
              <a:ahLst/>
              <a:cxnLst/>
              <a:rect l="l" t="t" r="r" b="b"/>
              <a:pathLst>
                <a:path w="504056" h="504056">
                  <a:moveTo>
                    <a:pt x="0" y="0"/>
                  </a:moveTo>
                  <a:lnTo>
                    <a:pt x="504056" y="0"/>
                  </a:lnTo>
                  <a:lnTo>
                    <a:pt x="504056" y="144016"/>
                  </a:lnTo>
                  <a:lnTo>
                    <a:pt x="144016" y="144016"/>
                  </a:lnTo>
                  <a:lnTo>
                    <a:pt x="144016" y="504056"/>
                  </a:lnTo>
                  <a:lnTo>
                    <a:pt x="0" y="504056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  <p:sp>
          <p:nvSpPr>
            <p:cNvPr id="43" name="矩形 93">
              <a:extLst>
                <a:ext uri="{FF2B5EF4-FFF2-40B4-BE49-F238E27FC236}">
                  <a16:creationId xmlns:a16="http://schemas.microsoft.com/office/drawing/2014/main" id="{77B66A9B-F4DA-F04C-B9C9-F8E5C82ED3AD}"/>
                </a:ext>
              </a:extLst>
            </p:cNvPr>
            <p:cNvSpPr/>
            <p:nvPr/>
          </p:nvSpPr>
          <p:spPr>
            <a:xfrm rot="10800000">
              <a:off x="8004663" y="941016"/>
              <a:ext cx="287333" cy="121629"/>
            </a:xfrm>
            <a:custGeom>
              <a:avLst/>
              <a:gdLst/>
              <a:ahLst/>
              <a:cxnLst/>
              <a:rect l="l" t="t" r="r" b="b"/>
              <a:pathLst>
                <a:path w="504056" h="504056">
                  <a:moveTo>
                    <a:pt x="0" y="0"/>
                  </a:moveTo>
                  <a:lnTo>
                    <a:pt x="504056" y="0"/>
                  </a:lnTo>
                  <a:lnTo>
                    <a:pt x="504056" y="144016"/>
                  </a:lnTo>
                  <a:lnTo>
                    <a:pt x="144016" y="144016"/>
                  </a:lnTo>
                  <a:lnTo>
                    <a:pt x="144016" y="504056"/>
                  </a:lnTo>
                  <a:lnTo>
                    <a:pt x="0" y="504056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A6FEA3CD-D381-7142-8AA0-28BFBDE9B86A}"/>
              </a:ext>
            </a:extLst>
          </p:cNvPr>
          <p:cNvSpPr txBox="1"/>
          <p:nvPr/>
        </p:nvSpPr>
        <p:spPr>
          <a:xfrm>
            <a:off x="994587" y="2429592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目的：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5722B5A-2C82-0646-9426-AECB595210C6}"/>
              </a:ext>
            </a:extLst>
          </p:cNvPr>
          <p:cNvSpPr txBox="1"/>
          <p:nvPr/>
        </p:nvSpPr>
        <p:spPr>
          <a:xfrm>
            <a:off x="3108812" y="12196272"/>
            <a:ext cx="2347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0" dirty="0"/>
              <a:t>第一步提交反馈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97A21DB-6ABC-124A-9F86-61BA71C94D85}"/>
              </a:ext>
            </a:extLst>
          </p:cNvPr>
          <p:cNvSpPr txBox="1"/>
          <p:nvPr/>
        </p:nvSpPr>
        <p:spPr>
          <a:xfrm>
            <a:off x="15749659" y="6304002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0" dirty="0"/>
              <a:t>第二步反馈列表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D489392-835E-8849-818D-AD9A88E07F21}"/>
              </a:ext>
            </a:extLst>
          </p:cNvPr>
          <p:cNvSpPr txBox="1"/>
          <p:nvPr/>
        </p:nvSpPr>
        <p:spPr>
          <a:xfrm>
            <a:off x="16000144" y="1288166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0" dirty="0"/>
              <a:t>第三步反馈详情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479425"/>
            <a:ext cx="24384000" cy="762000"/>
            <a:chOff x="0" y="479425"/>
            <a:chExt cx="24384000" cy="762000"/>
          </a:xfrm>
        </p:grpSpPr>
        <p:pic>
          <p:nvPicPr>
            <p:cNvPr id="23553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79425"/>
              <a:ext cx="24384000" cy="76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" name="Picture 3" descr="pasted-image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8413" y="695325"/>
              <a:ext cx="5024437" cy="3825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30" name="Text Box 4"/>
            <p:cNvSpPr txBox="1"/>
            <p:nvPr/>
          </p:nvSpPr>
          <p:spPr bwMode="auto">
            <a:xfrm>
              <a:off x="15859125" y="583995"/>
              <a:ext cx="7278688" cy="6572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50800" tIns="50800" rIns="50800" bIns="50800" anchor="ctr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r" eaLnBrk="1"/>
              <a:r>
                <a:rPr lang="en-US" altLang="zh-CN" sz="3600" dirty="0">
                  <a:solidFill>
                    <a:schemeClr val="bg1"/>
                  </a:solidFill>
                  <a:latin typeface="思源黑体 CN Regular" pitchFamily="34" charset="-122"/>
                  <a:ea typeface="思源黑体 CN Regular" pitchFamily="34" charset="-122"/>
                  <a:cs typeface="Source Han Sans CN"/>
                  <a:sym typeface="Heiti SC Light" charset="0"/>
                </a:rPr>
                <a:t>2.2</a:t>
              </a:r>
              <a:r>
                <a:rPr lang="zh-CN" altLang="en-US" sz="3600" dirty="0">
                  <a:solidFill>
                    <a:schemeClr val="bg1"/>
                  </a:solidFill>
                  <a:latin typeface="思源黑体 CN Regular" pitchFamily="34" charset="-122"/>
                  <a:ea typeface="思源黑体 CN Regular" pitchFamily="34" charset="-122"/>
                  <a:cs typeface="Source Han Sans CN"/>
                  <a:sym typeface="Heiti SC Light" charset="0"/>
                </a:rPr>
                <a:t> </a:t>
              </a:r>
              <a:r>
                <a:rPr lang="en-US" altLang="zh-CN" sz="3600" b="0" dirty="0">
                  <a:solidFill>
                    <a:schemeClr val="bg1"/>
                  </a:solidFill>
                  <a:ea typeface="思源黑体 CN Regular" pitchFamily="34" charset="-122"/>
                  <a:sym typeface="Heiti SC Light" charset="-122"/>
                </a:rPr>
                <a:t>Seller-Support</a:t>
              </a:r>
              <a:endParaRPr lang="en-US" altLang="zh-CN" sz="3600" b="0" dirty="0">
                <a:solidFill>
                  <a:schemeClr val="bg1"/>
                </a:solidFill>
                <a:ea typeface="思源黑体 CN Regular" pitchFamily="34" charset="-122"/>
                <a:sym typeface="Heiti SC Light" charset="0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A5447FF-3D71-B940-8476-4FB40C9B28C6}"/>
              </a:ext>
            </a:extLst>
          </p:cNvPr>
          <p:cNvGrpSpPr/>
          <p:nvPr/>
        </p:nvGrpSpPr>
        <p:grpSpPr>
          <a:xfrm>
            <a:off x="1693391" y="3465826"/>
            <a:ext cx="21960246" cy="7933275"/>
            <a:chOff x="-525231" y="1533570"/>
            <a:chExt cx="12682271" cy="3491985"/>
          </a:xfrm>
          <a:solidFill>
            <a:srgbClr val="0070C0"/>
          </a:solidFill>
        </p:grpSpPr>
        <p:sp>
          <p:nvSpPr>
            <p:cNvPr id="25" name="矩形: 圆角 38">
              <a:extLst>
                <a:ext uri="{FF2B5EF4-FFF2-40B4-BE49-F238E27FC236}">
                  <a16:creationId xmlns:a16="http://schemas.microsoft.com/office/drawing/2014/main" id="{40BF4520-B96E-2848-8080-1AB5DA94709A}"/>
                </a:ext>
              </a:extLst>
            </p:cNvPr>
            <p:cNvSpPr/>
            <p:nvPr/>
          </p:nvSpPr>
          <p:spPr>
            <a:xfrm>
              <a:off x="6680165" y="4606500"/>
              <a:ext cx="5476875" cy="41905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: 圆角 1">
              <a:extLst>
                <a:ext uri="{FF2B5EF4-FFF2-40B4-BE49-F238E27FC236}">
                  <a16:creationId xmlns:a16="http://schemas.microsoft.com/office/drawing/2014/main" id="{A95AD032-0C87-264F-A1C4-CFDE9D5EA7EF}"/>
                </a:ext>
              </a:extLst>
            </p:cNvPr>
            <p:cNvSpPr/>
            <p:nvPr/>
          </p:nvSpPr>
          <p:spPr>
            <a:xfrm>
              <a:off x="-525231" y="1533570"/>
              <a:ext cx="5925906" cy="419055"/>
            </a:xfrm>
            <a:prstGeom prst="round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圆: 空心 24">
            <a:extLst>
              <a:ext uri="{FF2B5EF4-FFF2-40B4-BE49-F238E27FC236}">
                <a16:creationId xmlns:a16="http://schemas.microsoft.com/office/drawing/2014/main" id="{93FF1402-C080-C841-BCA3-CF62DD1408C3}"/>
              </a:ext>
            </a:extLst>
          </p:cNvPr>
          <p:cNvSpPr/>
          <p:nvPr/>
        </p:nvSpPr>
        <p:spPr>
          <a:xfrm>
            <a:off x="7922025" y="3465826"/>
            <a:ext cx="8552033" cy="8552034"/>
          </a:xfrm>
          <a:prstGeom prst="donut">
            <a:avLst>
              <a:gd name="adj" fmla="val 10720"/>
            </a:avLst>
          </a:prstGeom>
          <a:solidFill>
            <a:schemeClr val="bg1"/>
          </a:solidFill>
          <a:ln>
            <a:noFill/>
          </a:ln>
          <a:effectLst>
            <a:outerShdw blurRad="355600" sx="104000" sy="104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graphicFrame>
        <p:nvGraphicFramePr>
          <p:cNvPr id="28" name="图表 27">
            <a:extLst>
              <a:ext uri="{FF2B5EF4-FFF2-40B4-BE49-F238E27FC236}">
                <a16:creationId xmlns:a16="http://schemas.microsoft.com/office/drawing/2014/main" id="{B121363D-B7E4-F048-BEFB-2E74CD35F9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8756809"/>
              </p:ext>
            </p:extLst>
          </p:nvPr>
        </p:nvGraphicFramePr>
        <p:xfrm>
          <a:off x="5425805" y="3296283"/>
          <a:ext cx="13486034" cy="94137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9" name="Intelligence" title="Icon of circles connected by crossing lines">
            <a:extLst>
              <a:ext uri="{FF2B5EF4-FFF2-40B4-BE49-F238E27FC236}">
                <a16:creationId xmlns:a16="http://schemas.microsoft.com/office/drawing/2014/main" id="{3613D97A-90D8-5146-9DBD-69332A07E8F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322544" y="5587044"/>
            <a:ext cx="2204274" cy="2118122"/>
          </a:xfrm>
          <a:custGeom>
            <a:avLst/>
            <a:gdLst>
              <a:gd name="T0" fmla="*/ 90 w 347"/>
              <a:gd name="T1" fmla="*/ 24 h 333"/>
              <a:gd name="T2" fmla="*/ 114 w 347"/>
              <a:gd name="T3" fmla="*/ 0 h 333"/>
              <a:gd name="T4" fmla="*/ 138 w 347"/>
              <a:gd name="T5" fmla="*/ 24 h 333"/>
              <a:gd name="T6" fmla="*/ 114 w 347"/>
              <a:gd name="T7" fmla="*/ 49 h 333"/>
              <a:gd name="T8" fmla="*/ 90 w 347"/>
              <a:gd name="T9" fmla="*/ 24 h 333"/>
              <a:gd name="T10" fmla="*/ 0 w 347"/>
              <a:gd name="T11" fmla="*/ 146 h 333"/>
              <a:gd name="T12" fmla="*/ 37 w 347"/>
              <a:gd name="T13" fmla="*/ 183 h 333"/>
              <a:gd name="T14" fmla="*/ 75 w 347"/>
              <a:gd name="T15" fmla="*/ 146 h 333"/>
              <a:gd name="T16" fmla="*/ 37 w 347"/>
              <a:gd name="T17" fmla="*/ 108 h 333"/>
              <a:gd name="T18" fmla="*/ 0 w 347"/>
              <a:gd name="T19" fmla="*/ 146 h 333"/>
              <a:gd name="T20" fmla="*/ 60 w 347"/>
              <a:gd name="T21" fmla="*/ 273 h 333"/>
              <a:gd name="T22" fmla="*/ 119 w 347"/>
              <a:gd name="T23" fmla="*/ 333 h 333"/>
              <a:gd name="T24" fmla="*/ 179 w 347"/>
              <a:gd name="T25" fmla="*/ 273 h 333"/>
              <a:gd name="T26" fmla="*/ 119 w 347"/>
              <a:gd name="T27" fmla="*/ 213 h 333"/>
              <a:gd name="T28" fmla="*/ 60 w 347"/>
              <a:gd name="T29" fmla="*/ 273 h 333"/>
              <a:gd name="T30" fmla="*/ 134 w 347"/>
              <a:gd name="T31" fmla="*/ 110 h 333"/>
              <a:gd name="T32" fmla="*/ 174 w 347"/>
              <a:gd name="T33" fmla="*/ 149 h 333"/>
              <a:gd name="T34" fmla="*/ 213 w 347"/>
              <a:gd name="T35" fmla="*/ 110 h 333"/>
              <a:gd name="T36" fmla="*/ 174 w 347"/>
              <a:gd name="T37" fmla="*/ 71 h 333"/>
              <a:gd name="T38" fmla="*/ 134 w 347"/>
              <a:gd name="T39" fmla="*/ 110 h 333"/>
              <a:gd name="T40" fmla="*/ 228 w 347"/>
              <a:gd name="T41" fmla="*/ 241 h 333"/>
              <a:gd name="T42" fmla="*/ 287 w 347"/>
              <a:gd name="T43" fmla="*/ 303 h 333"/>
              <a:gd name="T44" fmla="*/ 347 w 347"/>
              <a:gd name="T45" fmla="*/ 241 h 333"/>
              <a:gd name="T46" fmla="*/ 287 w 347"/>
              <a:gd name="T47" fmla="*/ 179 h 333"/>
              <a:gd name="T48" fmla="*/ 228 w 347"/>
              <a:gd name="T49" fmla="*/ 241 h 333"/>
              <a:gd name="T50" fmla="*/ 228 w 347"/>
              <a:gd name="T51" fmla="*/ 250 h 333"/>
              <a:gd name="T52" fmla="*/ 178 w 347"/>
              <a:gd name="T53" fmla="*/ 262 h 333"/>
              <a:gd name="T54" fmla="*/ 74 w 347"/>
              <a:gd name="T55" fmla="*/ 139 h 333"/>
              <a:gd name="T56" fmla="*/ 136 w 347"/>
              <a:gd name="T57" fmla="*/ 120 h 333"/>
              <a:gd name="T58" fmla="*/ 137 w 347"/>
              <a:gd name="T59" fmla="*/ 216 h 333"/>
              <a:gd name="T60" fmla="*/ 162 w 347"/>
              <a:gd name="T61" fmla="*/ 148 h 333"/>
              <a:gd name="T62" fmla="*/ 86 w 347"/>
              <a:gd name="T63" fmla="*/ 223 h 333"/>
              <a:gd name="T64" fmla="*/ 57 w 347"/>
              <a:gd name="T65" fmla="*/ 177 h 333"/>
              <a:gd name="T66" fmla="*/ 232 w 347"/>
              <a:gd name="T67" fmla="*/ 217 h 333"/>
              <a:gd name="T68" fmla="*/ 71 w 347"/>
              <a:gd name="T69" fmla="*/ 161 h 333"/>
              <a:gd name="T70" fmla="*/ 102 w 347"/>
              <a:gd name="T71" fmla="*/ 46 h 333"/>
              <a:gd name="T72" fmla="*/ 58 w 347"/>
              <a:gd name="T73" fmla="*/ 115 h 333"/>
              <a:gd name="T74" fmla="*/ 249 w 347"/>
              <a:gd name="T75" fmla="*/ 194 h 333"/>
              <a:gd name="T76" fmla="*/ 200 w 347"/>
              <a:gd name="T77" fmla="*/ 139 h 333"/>
              <a:gd name="T78" fmla="*/ 112 w 347"/>
              <a:gd name="T79" fmla="*/ 213 h 333"/>
              <a:gd name="T80" fmla="*/ 114 w 347"/>
              <a:gd name="T81" fmla="*/ 49 h 333"/>
              <a:gd name="T82" fmla="*/ 126 w 347"/>
              <a:gd name="T83" fmla="*/ 45 h 333"/>
              <a:gd name="T84" fmla="*/ 151 w 347"/>
              <a:gd name="T85" fmla="*/ 78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47" h="333">
                <a:moveTo>
                  <a:pt x="90" y="24"/>
                </a:moveTo>
                <a:cubicBezTo>
                  <a:pt x="90" y="11"/>
                  <a:pt x="100" y="0"/>
                  <a:pt x="114" y="0"/>
                </a:cubicBezTo>
                <a:cubicBezTo>
                  <a:pt x="127" y="0"/>
                  <a:pt x="138" y="11"/>
                  <a:pt x="138" y="24"/>
                </a:cubicBezTo>
                <a:cubicBezTo>
                  <a:pt x="138" y="38"/>
                  <a:pt x="127" y="49"/>
                  <a:pt x="114" y="49"/>
                </a:cubicBezTo>
                <a:cubicBezTo>
                  <a:pt x="100" y="49"/>
                  <a:pt x="90" y="38"/>
                  <a:pt x="90" y="24"/>
                </a:cubicBezTo>
                <a:close/>
                <a:moveTo>
                  <a:pt x="0" y="146"/>
                </a:moveTo>
                <a:cubicBezTo>
                  <a:pt x="0" y="166"/>
                  <a:pt x="17" y="183"/>
                  <a:pt x="37" y="183"/>
                </a:cubicBezTo>
                <a:cubicBezTo>
                  <a:pt x="58" y="183"/>
                  <a:pt x="75" y="166"/>
                  <a:pt x="75" y="146"/>
                </a:cubicBezTo>
                <a:cubicBezTo>
                  <a:pt x="75" y="125"/>
                  <a:pt x="58" y="108"/>
                  <a:pt x="37" y="108"/>
                </a:cubicBezTo>
                <a:cubicBezTo>
                  <a:pt x="17" y="108"/>
                  <a:pt x="0" y="125"/>
                  <a:pt x="0" y="146"/>
                </a:cubicBezTo>
                <a:close/>
                <a:moveTo>
                  <a:pt x="60" y="273"/>
                </a:moveTo>
                <a:cubicBezTo>
                  <a:pt x="60" y="306"/>
                  <a:pt x="86" y="333"/>
                  <a:pt x="119" y="333"/>
                </a:cubicBezTo>
                <a:cubicBezTo>
                  <a:pt x="152" y="333"/>
                  <a:pt x="179" y="306"/>
                  <a:pt x="179" y="273"/>
                </a:cubicBezTo>
                <a:cubicBezTo>
                  <a:pt x="179" y="240"/>
                  <a:pt x="152" y="213"/>
                  <a:pt x="119" y="213"/>
                </a:cubicBezTo>
                <a:cubicBezTo>
                  <a:pt x="86" y="213"/>
                  <a:pt x="60" y="240"/>
                  <a:pt x="60" y="273"/>
                </a:cubicBezTo>
                <a:close/>
                <a:moveTo>
                  <a:pt x="134" y="110"/>
                </a:moveTo>
                <a:cubicBezTo>
                  <a:pt x="134" y="132"/>
                  <a:pt x="152" y="149"/>
                  <a:pt x="174" y="149"/>
                </a:cubicBezTo>
                <a:cubicBezTo>
                  <a:pt x="195" y="149"/>
                  <a:pt x="213" y="132"/>
                  <a:pt x="213" y="110"/>
                </a:cubicBezTo>
                <a:cubicBezTo>
                  <a:pt x="213" y="89"/>
                  <a:pt x="195" y="71"/>
                  <a:pt x="174" y="71"/>
                </a:cubicBezTo>
                <a:cubicBezTo>
                  <a:pt x="152" y="71"/>
                  <a:pt x="134" y="89"/>
                  <a:pt x="134" y="110"/>
                </a:cubicBezTo>
                <a:close/>
                <a:moveTo>
                  <a:pt x="228" y="241"/>
                </a:moveTo>
                <a:cubicBezTo>
                  <a:pt x="228" y="275"/>
                  <a:pt x="254" y="303"/>
                  <a:pt x="287" y="303"/>
                </a:cubicBezTo>
                <a:cubicBezTo>
                  <a:pt x="320" y="303"/>
                  <a:pt x="347" y="275"/>
                  <a:pt x="347" y="241"/>
                </a:cubicBezTo>
                <a:cubicBezTo>
                  <a:pt x="347" y="207"/>
                  <a:pt x="320" y="179"/>
                  <a:pt x="287" y="179"/>
                </a:cubicBezTo>
                <a:cubicBezTo>
                  <a:pt x="254" y="179"/>
                  <a:pt x="228" y="207"/>
                  <a:pt x="228" y="241"/>
                </a:cubicBezTo>
                <a:close/>
                <a:moveTo>
                  <a:pt x="228" y="250"/>
                </a:moveTo>
                <a:cubicBezTo>
                  <a:pt x="178" y="262"/>
                  <a:pt x="178" y="262"/>
                  <a:pt x="178" y="262"/>
                </a:cubicBezTo>
                <a:moveTo>
                  <a:pt x="74" y="139"/>
                </a:moveTo>
                <a:cubicBezTo>
                  <a:pt x="136" y="120"/>
                  <a:pt x="136" y="120"/>
                  <a:pt x="136" y="120"/>
                </a:cubicBezTo>
                <a:moveTo>
                  <a:pt x="137" y="216"/>
                </a:moveTo>
                <a:cubicBezTo>
                  <a:pt x="162" y="148"/>
                  <a:pt x="162" y="148"/>
                  <a:pt x="162" y="148"/>
                </a:cubicBezTo>
                <a:moveTo>
                  <a:pt x="86" y="223"/>
                </a:moveTo>
                <a:cubicBezTo>
                  <a:pt x="57" y="177"/>
                  <a:pt x="57" y="177"/>
                  <a:pt x="57" y="177"/>
                </a:cubicBezTo>
                <a:moveTo>
                  <a:pt x="232" y="217"/>
                </a:moveTo>
                <a:cubicBezTo>
                  <a:pt x="71" y="161"/>
                  <a:pt x="71" y="161"/>
                  <a:pt x="71" y="161"/>
                </a:cubicBezTo>
                <a:moveTo>
                  <a:pt x="102" y="46"/>
                </a:moveTo>
                <a:cubicBezTo>
                  <a:pt x="58" y="115"/>
                  <a:pt x="58" y="115"/>
                  <a:pt x="58" y="115"/>
                </a:cubicBezTo>
                <a:moveTo>
                  <a:pt x="249" y="194"/>
                </a:moveTo>
                <a:cubicBezTo>
                  <a:pt x="200" y="139"/>
                  <a:pt x="200" y="139"/>
                  <a:pt x="200" y="139"/>
                </a:cubicBezTo>
                <a:moveTo>
                  <a:pt x="112" y="213"/>
                </a:moveTo>
                <a:cubicBezTo>
                  <a:pt x="114" y="49"/>
                  <a:pt x="114" y="49"/>
                  <a:pt x="114" y="49"/>
                </a:cubicBezTo>
                <a:moveTo>
                  <a:pt x="126" y="45"/>
                </a:moveTo>
                <a:cubicBezTo>
                  <a:pt x="151" y="78"/>
                  <a:pt x="151" y="78"/>
                  <a:pt x="151" y="78"/>
                </a:cubicBezTo>
              </a:path>
            </a:pathLst>
          </a:custGeom>
          <a:noFill/>
          <a:ln w="12700" cap="sq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2C1E5BA-BC57-F142-9B5A-E4A60C87C51F}"/>
              </a:ext>
            </a:extLst>
          </p:cNvPr>
          <p:cNvSpPr txBox="1"/>
          <p:nvPr/>
        </p:nvSpPr>
        <p:spPr>
          <a:xfrm>
            <a:off x="9889143" y="8876321"/>
            <a:ext cx="45593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400" b="0" dirty="0">
                <a:latin typeface="Microsoft YaHei Light" panose="020B0502040204020203" pitchFamily="34" charset="-122"/>
                <a:ea typeface="思源黑体 CN Regular" pitchFamily="34" charset="-122"/>
              </a:rPr>
              <a:t>难点与优化</a:t>
            </a:r>
          </a:p>
        </p:txBody>
      </p:sp>
      <p:cxnSp>
        <p:nvCxnSpPr>
          <p:cNvPr id="32" name="直接连接符 28">
            <a:extLst>
              <a:ext uri="{FF2B5EF4-FFF2-40B4-BE49-F238E27FC236}">
                <a16:creationId xmlns:a16="http://schemas.microsoft.com/office/drawing/2014/main" id="{CC4157EE-EA9D-4540-A44C-2C30938E9723}"/>
              </a:ext>
            </a:extLst>
          </p:cNvPr>
          <p:cNvCxnSpPr/>
          <p:nvPr/>
        </p:nvCxnSpPr>
        <p:spPr>
          <a:xfrm>
            <a:off x="11091895" y="8188103"/>
            <a:ext cx="2204274" cy="1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6E12CC78-BB97-A64E-ADB7-83EFD29529BB}"/>
              </a:ext>
            </a:extLst>
          </p:cNvPr>
          <p:cNvGrpSpPr/>
          <p:nvPr/>
        </p:nvGrpSpPr>
        <p:grpSpPr>
          <a:xfrm>
            <a:off x="1693392" y="5097599"/>
            <a:ext cx="5619220" cy="3580939"/>
            <a:chOff x="992037" y="2096335"/>
            <a:chExt cx="2171389" cy="978059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85F1A81C-F592-AA47-AAA5-378A9B4D4906}"/>
                </a:ext>
              </a:extLst>
            </p:cNvPr>
            <p:cNvSpPr txBox="1"/>
            <p:nvPr/>
          </p:nvSpPr>
          <p:spPr>
            <a:xfrm>
              <a:off x="994331" y="2096335"/>
              <a:ext cx="2106815" cy="285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0" dirty="0">
                  <a:ea typeface="思源黑体 CN Regular" pitchFamily="34" charset="-122"/>
                </a:rPr>
                <a:t>不同问题配置不同表单</a:t>
              </a:r>
              <a:endParaRPr lang="en-US" altLang="zh-CN" sz="3200" b="0" dirty="0">
                <a:ea typeface="思源黑体 CN Regular" pitchFamily="34" charset="-122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AF4D576C-DC32-F34A-B56D-DAD91D4956E4}"/>
                </a:ext>
              </a:extLst>
            </p:cNvPr>
            <p:cNvSpPr txBox="1"/>
            <p:nvPr/>
          </p:nvSpPr>
          <p:spPr>
            <a:xfrm>
              <a:off x="992037" y="2473818"/>
              <a:ext cx="2171389" cy="600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17000"/>
                </a:lnSpc>
                <a:defRPr/>
              </a:pPr>
              <a:r>
                <a:rPr kumimoji="1" lang="zh-CN" altLang="en-US" b="0" dirty="0"/>
                <a:t>为不同的表单值建立表单映射，根据服务端数据渲染出不同的表单组件，同时提交不同的表单数据</a:t>
              </a: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76FA4525-A897-F74D-827C-5BBA6F22384E}"/>
              </a:ext>
            </a:extLst>
          </p:cNvPr>
          <p:cNvGrpSpPr/>
          <p:nvPr/>
        </p:nvGrpSpPr>
        <p:grpSpPr>
          <a:xfrm flipH="1">
            <a:off x="17016537" y="4951948"/>
            <a:ext cx="7128792" cy="2567493"/>
            <a:chOff x="931821" y="2305746"/>
            <a:chExt cx="2189886" cy="1251549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28C245DD-6032-354C-9CF1-65A6F50E3566}"/>
                </a:ext>
              </a:extLst>
            </p:cNvPr>
            <p:cNvSpPr txBox="1"/>
            <p:nvPr/>
          </p:nvSpPr>
          <p:spPr>
            <a:xfrm>
              <a:off x="1014892" y="2305746"/>
              <a:ext cx="2106815" cy="285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3200" b="0" dirty="0">
                  <a:latin typeface="Microsoft YaHei Light" panose="020B0502040204020203" pitchFamily="34" charset="-122"/>
                  <a:ea typeface="思源黑体 CN Regular" pitchFamily="34" charset="-122"/>
                </a:rPr>
                <a:t>文件上传优化</a:t>
              </a:r>
              <a:endParaRPr kumimoji="1" lang="en-US" altLang="zh-CN" sz="3200" dirty="0"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149CDC75-39BE-4049-A78F-CE0E0DFB1D16}"/>
                </a:ext>
              </a:extLst>
            </p:cNvPr>
            <p:cNvSpPr txBox="1"/>
            <p:nvPr/>
          </p:nvSpPr>
          <p:spPr>
            <a:xfrm>
              <a:off x="931821" y="2837157"/>
              <a:ext cx="2169325" cy="720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0" dirty="0"/>
                <a:t>把文件上传和图片上传整合成一个组件，该组件会根据文件类型不同展示出相应的组件（图片或文件），优化用户体验</a:t>
              </a:r>
              <a:endParaRPr kumimoji="1" lang="en-US" altLang="zh-CN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932489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479425"/>
            <a:ext cx="24384000" cy="10241171"/>
            <a:chOff x="0" y="479425"/>
            <a:chExt cx="24384000" cy="10241171"/>
          </a:xfrm>
        </p:grpSpPr>
        <p:pic>
          <p:nvPicPr>
            <p:cNvPr id="19457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79425"/>
              <a:ext cx="24384000" cy="76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" name="Picture 3" descr="pasted-image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8413" y="695325"/>
              <a:ext cx="5024437" cy="3825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7" name="Text Box 11"/>
            <p:cNvSpPr txBox="1"/>
            <p:nvPr/>
          </p:nvSpPr>
          <p:spPr bwMode="auto">
            <a:xfrm>
              <a:off x="1233861" y="3549402"/>
              <a:ext cx="7755235" cy="71711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0" tIns="0" rIns="0" bIns="0">
              <a:spAutoFit/>
            </a:bodyPr>
            <a:lstStyle>
              <a:lvl1pPr defTabSz="2667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defTabSz="2667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defTabSz="2667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defTabSz="2667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defTabSz="2667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2667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2667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2667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2667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>
                <a:lnSpc>
                  <a:spcPct val="150000"/>
                </a:lnSpc>
              </a:pPr>
              <a:endParaRPr lang="en-US" altLang="zh-CN" sz="3600" b="0" dirty="0">
                <a:latin typeface="Source Han Sans CN"/>
                <a:ea typeface="思源黑体 CN Bold" pitchFamily="34" charset="-122"/>
                <a:cs typeface="Source Han Sans CN"/>
                <a:sym typeface="Heiti SC Light" charset="0"/>
              </a:endParaRPr>
            </a:p>
            <a:p>
              <a:pPr eaLnBrk="1">
                <a:lnSpc>
                  <a:spcPct val="150000"/>
                </a:lnSpc>
              </a:pPr>
              <a:endParaRPr lang="en-US" altLang="zh-CN" sz="3600" b="0" dirty="0">
                <a:latin typeface="Source Han Sans CN"/>
                <a:ea typeface="思源黑体 CN Bold" pitchFamily="34" charset="-122"/>
                <a:cs typeface="Source Han Sans CN"/>
                <a:sym typeface="Heiti SC Light" charset="0"/>
              </a:endParaRPr>
            </a:p>
            <a:p>
              <a:pPr marL="514350" indent="-514350" eaLnBrk="1"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zh-CN" sz="2800" b="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Support</a:t>
              </a:r>
              <a:r>
                <a:rPr lang="zh-CN" altLang="en-US" sz="2800" b="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上线后收口了卖家反馈通道，可以量化分析卖家痛点，并根据卖家反馈数量和影响面针对性地建立解决机制，形成卖家反馈的闭环</a:t>
              </a:r>
              <a:endParaRPr lang="en-US" altLang="zh-CN" sz="2800" b="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514350" indent="-514350" eaLnBrk="1"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zh-CN" sz="2800" b="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Source Han Sans CN"/>
                  <a:sym typeface="Heiti SC Light" charset="0"/>
                </a:rPr>
                <a:t>Support</a:t>
              </a:r>
              <a:r>
                <a:rPr lang="zh-CN" altLang="en-US" sz="2800" b="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Source Han Sans CN"/>
                  <a:sym typeface="Heiti SC Light" charset="0"/>
                </a:rPr>
                <a:t>上线初期反馈占比最高的是没有收到账单的问题，根据这个反馈，优化了账单模块提示，使得该问题的每周占比</a:t>
              </a:r>
              <a:r>
                <a:rPr lang="en-US" altLang="zh-CN" sz="2800" b="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Source Han Sans CN"/>
                  <a:sym typeface="Heiti SC Light" charset="0"/>
                </a:rPr>
                <a:t>15%</a:t>
              </a:r>
              <a:r>
                <a:rPr lang="zh-CN" altLang="en-US" sz="2800" b="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Source Han Sans CN"/>
                  <a:sym typeface="Heiti SC Light" charset="0"/>
                </a:rPr>
                <a:t>下降至</a:t>
              </a:r>
              <a:r>
                <a:rPr lang="en-US" altLang="zh-CN" sz="2800" b="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Source Han Sans CN"/>
                  <a:sym typeface="Heiti SC Light" charset="0"/>
                </a:rPr>
                <a:t>6%</a:t>
              </a:r>
              <a:endParaRPr lang="zh-CN" altLang="zh-CN" sz="2800" b="0" dirty="0">
                <a:latin typeface="Microsoft YaHei" panose="020B0503020204020204" pitchFamily="34" charset="-122"/>
                <a:ea typeface="Microsoft YaHei" panose="020B0503020204020204" pitchFamily="34" charset="-122"/>
                <a:cs typeface="Source Han Sans CN"/>
                <a:sym typeface="Heiti SC Light" charset="0"/>
              </a:endParaRPr>
            </a:p>
            <a:p>
              <a:pPr eaLnBrk="1"/>
              <a:endParaRPr lang="zh-CN" altLang="zh-CN" sz="2800" b="0" dirty="0">
                <a:latin typeface="Source Han Sans CN"/>
                <a:ea typeface="Source Han Sans CN"/>
                <a:cs typeface="Source Han Sans CN"/>
                <a:sym typeface="Heiti SC Light" charset="0"/>
              </a:endParaRPr>
            </a:p>
            <a:p>
              <a:pPr eaLnBrk="1"/>
              <a:endParaRPr lang="zh-CN" altLang="zh-CN" sz="3600" b="0" dirty="0">
                <a:latin typeface="Source Han Sans CN"/>
                <a:ea typeface="Source Han Sans CN"/>
                <a:cs typeface="Source Han Sans CN"/>
                <a:sym typeface="Heiti SC Light" charset="0"/>
              </a:endParaRPr>
            </a:p>
          </p:txBody>
        </p:sp>
        <p:sp>
          <p:nvSpPr>
            <p:cNvPr id="8" name="Text Box 4"/>
            <p:cNvSpPr txBox="1"/>
            <p:nvPr/>
          </p:nvSpPr>
          <p:spPr bwMode="auto">
            <a:xfrm>
              <a:off x="15859125" y="584313"/>
              <a:ext cx="7278688" cy="65659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50800" tIns="50800" rIns="50800" bIns="50800" anchor="ctr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r" eaLnBrk="1"/>
              <a:r>
                <a:rPr lang="en-US" altLang="zh-CN" sz="3600" dirty="0">
                  <a:solidFill>
                    <a:schemeClr val="bg1"/>
                  </a:solidFill>
                  <a:latin typeface="思源黑体 CN Regular" pitchFamily="34" charset="-122"/>
                  <a:ea typeface="思源黑体 CN Regular" pitchFamily="34" charset="-122"/>
                  <a:cs typeface="Source Han Sans CN"/>
                  <a:sym typeface="Heiti SC Light" charset="0"/>
                </a:rPr>
                <a:t>2.2</a:t>
              </a:r>
              <a:r>
                <a:rPr lang="zh-CN" altLang="en-US" sz="3600" dirty="0">
                  <a:solidFill>
                    <a:schemeClr val="bg1"/>
                  </a:solidFill>
                  <a:latin typeface="思源黑体 CN Regular" pitchFamily="34" charset="-122"/>
                  <a:ea typeface="思源黑体 CN Regular" pitchFamily="34" charset="-122"/>
                  <a:cs typeface="Source Han Sans CN"/>
                  <a:sym typeface="Heiti SC Light" charset="0"/>
                </a:rPr>
                <a:t> </a:t>
              </a:r>
              <a:r>
                <a:rPr lang="en-US" altLang="zh-CN" sz="3600" b="0" dirty="0">
                  <a:solidFill>
                    <a:schemeClr val="bg1"/>
                  </a:solidFill>
                  <a:ea typeface="思源黑体 CN Regular" pitchFamily="34" charset="-122"/>
                  <a:sym typeface="Heiti SC Light" charset="-122"/>
                </a:rPr>
                <a:t>Seller-Support</a:t>
              </a:r>
              <a:endParaRPr lang="en-US" altLang="zh-CN" sz="3600" b="0" dirty="0">
                <a:solidFill>
                  <a:schemeClr val="bg1"/>
                </a:solidFill>
                <a:ea typeface="思源黑体 CN Regular" pitchFamily="34" charset="-122"/>
                <a:sym typeface="Heiti SC Light" charset="0"/>
              </a:endParaRPr>
            </a:p>
          </p:txBody>
        </p:sp>
      </p:grpSp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6C56E37D-3043-D149-9702-06BF0FFDDC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7019050"/>
              </p:ext>
            </p:extLst>
          </p:nvPr>
        </p:nvGraphicFramePr>
        <p:xfrm>
          <a:off x="8864482" y="1796083"/>
          <a:ext cx="14401600" cy="105854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171402CA-5C59-5546-BB59-4B9CF4CD2DA0}"/>
              </a:ext>
            </a:extLst>
          </p:cNvPr>
          <p:cNvSpPr/>
          <p:nvPr/>
        </p:nvSpPr>
        <p:spPr>
          <a:xfrm>
            <a:off x="704713" y="1723652"/>
            <a:ext cx="476123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业务数据：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479425"/>
            <a:ext cx="24384000" cy="762000"/>
            <a:chOff x="0" y="479425"/>
            <a:chExt cx="24384000" cy="762000"/>
          </a:xfrm>
        </p:grpSpPr>
        <p:pic>
          <p:nvPicPr>
            <p:cNvPr id="23553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79425"/>
              <a:ext cx="24384000" cy="76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" name="Picture 3" descr="pasted-image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8413" y="695325"/>
              <a:ext cx="5024437" cy="3825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30" name="Text Box 4"/>
            <p:cNvSpPr txBox="1"/>
            <p:nvPr/>
          </p:nvSpPr>
          <p:spPr bwMode="auto">
            <a:xfrm>
              <a:off x="15859125" y="583995"/>
              <a:ext cx="7278688" cy="6572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50800" tIns="50800" rIns="50800" bIns="50800" anchor="ctr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r" eaLnBrk="1"/>
              <a:r>
                <a:rPr lang="en-US" altLang="zh-CN" sz="3600" dirty="0">
                  <a:solidFill>
                    <a:schemeClr val="bg1"/>
                  </a:solidFill>
                  <a:latin typeface="思源黑体 CN Regular" pitchFamily="34" charset="-122"/>
                  <a:ea typeface="思源黑体 CN Regular" pitchFamily="34" charset="-122"/>
                  <a:cs typeface="Source Han Sans CN"/>
                  <a:sym typeface="Heiti SC Light" charset="0"/>
                </a:rPr>
                <a:t>2.3</a:t>
              </a:r>
              <a:r>
                <a:rPr lang="zh-CN" altLang="en-US" sz="3600" dirty="0">
                  <a:solidFill>
                    <a:schemeClr val="bg1"/>
                  </a:solidFill>
                  <a:latin typeface="思源黑体 CN Regular" pitchFamily="34" charset="-122"/>
                  <a:ea typeface="思源黑体 CN Regular" pitchFamily="34" charset="-122"/>
                  <a:cs typeface="Source Han Sans CN"/>
                  <a:sym typeface="Heiti SC Light" charset="0"/>
                </a:rPr>
                <a:t> </a:t>
              </a:r>
              <a:r>
                <a:rPr lang="en-US" altLang="zh-CN" sz="3600" b="0" dirty="0">
                  <a:solidFill>
                    <a:schemeClr val="tx1"/>
                  </a:solidFill>
                  <a:latin typeface="思源黑体 CN Bold" pitchFamily="34" charset="-122"/>
                  <a:ea typeface="思源黑体 CN Bold" pitchFamily="34" charset="-122"/>
                  <a:cs typeface="Source Han Sans CN" charset="-122"/>
                  <a:sym typeface="Heiti SC Light" charset="-122"/>
                </a:rPr>
                <a:t> </a:t>
              </a:r>
              <a:r>
                <a:rPr lang="en-US" altLang="zh-CN" sz="3600" b="0" dirty="0" err="1">
                  <a:solidFill>
                    <a:schemeClr val="bg1"/>
                  </a:solidFill>
                  <a:ea typeface="思源黑体 CN Regular" pitchFamily="34" charset="-122"/>
                  <a:sym typeface="Heiti SC Light" charset="-122"/>
                </a:rPr>
                <a:t>SellerCentral</a:t>
              </a:r>
              <a:r>
                <a:rPr lang="zh-CN" altLang="en-US" sz="3600" b="0" dirty="0">
                  <a:solidFill>
                    <a:schemeClr val="bg1"/>
                  </a:solidFill>
                  <a:ea typeface="思源黑体 CN Regular" pitchFamily="34" charset="-122"/>
                  <a:sym typeface="Heiti SC Light" charset="-122"/>
                </a:rPr>
                <a:t>新功能内测</a:t>
              </a:r>
              <a:endParaRPr lang="en-US" altLang="zh-CN" sz="3600" b="0" dirty="0">
                <a:solidFill>
                  <a:schemeClr val="bg1"/>
                </a:solidFill>
                <a:ea typeface="思源黑体 CN Regular" pitchFamily="34" charset="-122"/>
                <a:sym typeface="Heiti SC Light" charset="0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364F38BB-0BE4-5F44-91F8-905A08E1C3EA}"/>
              </a:ext>
            </a:extLst>
          </p:cNvPr>
          <p:cNvSpPr txBox="1"/>
          <p:nvPr/>
        </p:nvSpPr>
        <p:spPr>
          <a:xfrm>
            <a:off x="886744" y="2703602"/>
            <a:ext cx="80794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/>
              <a:t>Seller Central</a:t>
            </a:r>
            <a:r>
              <a:rPr lang="zh-CN" altLang="en-US" dirty="0"/>
              <a:t>新功能白名单内测通用解决方案</a:t>
            </a:r>
            <a:endParaRPr kumimoji="1"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1D2FEFD-D3A5-BB4C-A566-BDF5ABF87CEE}"/>
              </a:ext>
            </a:extLst>
          </p:cNvPr>
          <p:cNvSpPr txBox="1"/>
          <p:nvPr/>
        </p:nvSpPr>
        <p:spPr>
          <a:xfrm>
            <a:off x="886744" y="3508464"/>
            <a:ext cx="19730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80000"/>
            </a:pPr>
            <a:r>
              <a:rPr lang="zh-CN" altLang="en-US" b="0" dirty="0">
                <a:sym typeface="+mn-ea"/>
              </a:rPr>
              <a:t>需求目的：支持新功能内测，统一配置化，每当新功能上线，对对应的组件应用上规则，控制其显示与隐藏。</a:t>
            </a:r>
          </a:p>
          <a:p>
            <a:pPr>
              <a:buSzPct val="80000"/>
            </a:pP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179770E-21B4-D640-AE93-FC2DA3881544}"/>
              </a:ext>
            </a:extLst>
          </p:cNvPr>
          <p:cNvSpPr txBox="1"/>
          <p:nvPr/>
        </p:nvSpPr>
        <p:spPr>
          <a:xfrm>
            <a:off x="833996" y="7528138"/>
            <a:ext cx="142413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0" dirty="0"/>
              <a:t>为了统一入口，白名单数据可配置化，所以放在</a:t>
            </a:r>
            <a:r>
              <a:rPr kumimoji="1" lang="en-US" altLang="zh-CN" b="0" dirty="0" err="1"/>
              <a:t>apollo</a:t>
            </a:r>
            <a:r>
              <a:rPr kumimoji="1" lang="zh-CN" altLang="en-US" b="0" dirty="0"/>
              <a:t>里，由服务端接口直接返回。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6D0A33A-D2EF-144E-A8AE-0C8962A44F0B}"/>
              </a:ext>
            </a:extLst>
          </p:cNvPr>
          <p:cNvGrpSpPr/>
          <p:nvPr/>
        </p:nvGrpSpPr>
        <p:grpSpPr>
          <a:xfrm>
            <a:off x="1212776" y="8512200"/>
            <a:ext cx="6592460" cy="2306240"/>
            <a:chOff x="2095770" y="8496174"/>
            <a:chExt cx="6592460" cy="2306240"/>
          </a:xfrm>
        </p:grpSpPr>
        <p:pic>
          <p:nvPicPr>
            <p:cNvPr id="52" name="图形 51" descr="服务器">
              <a:extLst>
                <a:ext uri="{FF2B5EF4-FFF2-40B4-BE49-F238E27FC236}">
                  <a16:creationId xmlns:a16="http://schemas.microsoft.com/office/drawing/2014/main" id="{78205819-71A5-DB49-B037-984CA1203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095770" y="8496174"/>
              <a:ext cx="1714703" cy="1714703"/>
            </a:xfrm>
            <a:prstGeom prst="rect">
              <a:avLst/>
            </a:prstGeom>
          </p:spPr>
        </p:pic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1BEE0973-0AD2-EC4B-93E8-C155ADEBC9F9}"/>
                </a:ext>
              </a:extLst>
            </p:cNvPr>
            <p:cNvGrpSpPr/>
            <p:nvPr/>
          </p:nvGrpSpPr>
          <p:grpSpPr>
            <a:xfrm>
              <a:off x="2374762" y="8982273"/>
              <a:ext cx="6313468" cy="1820141"/>
              <a:chOff x="959491" y="6570673"/>
              <a:chExt cx="6313468" cy="1820141"/>
            </a:xfrm>
          </p:grpSpPr>
          <p:sp>
            <p:nvSpPr>
              <p:cNvPr id="53" name="右箭头 52">
                <a:extLst>
                  <a:ext uri="{FF2B5EF4-FFF2-40B4-BE49-F238E27FC236}">
                    <a16:creationId xmlns:a16="http://schemas.microsoft.com/office/drawing/2014/main" id="{2766CD58-FA2D-5B4D-9972-C9E7D43BC47B}"/>
                  </a:ext>
                </a:extLst>
              </p:cNvPr>
              <p:cNvSpPr/>
              <p:nvPr/>
            </p:nvSpPr>
            <p:spPr>
              <a:xfrm>
                <a:off x="2992365" y="6707736"/>
                <a:ext cx="1576532" cy="708407"/>
              </a:xfrm>
              <a:prstGeom prst="rightArrow">
                <a:avLst>
                  <a:gd name="adj1" fmla="val 43288"/>
                  <a:gd name="adj2" fmla="val 7772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 Light" panose="020B0502040204020203" pitchFamily="34" charset="-122"/>
                  <a:ea typeface="Microsoft YaHei Light" panose="020B0502040204020203" pitchFamily="34" charset="-122"/>
                </a:endParaRPr>
              </a:p>
            </p:txBody>
          </p: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C73746B-5375-E349-BDB7-25B9537922C6}"/>
                  </a:ext>
                </a:extLst>
              </p:cNvPr>
              <p:cNvSpPr/>
              <p:nvPr/>
            </p:nvSpPr>
            <p:spPr>
              <a:xfrm>
                <a:off x="5203161" y="6570673"/>
                <a:ext cx="2069798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sz="5400" b="0" dirty="0" err="1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apollo</a:t>
                </a:r>
                <a:endParaRPr lang="zh-CN" altLang="en-US" sz="5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54" name="矩形 4">
                <a:extLst>
                  <a:ext uri="{FF2B5EF4-FFF2-40B4-BE49-F238E27FC236}">
                    <a16:creationId xmlns:a16="http://schemas.microsoft.com/office/drawing/2014/main" id="{4519E692-B11C-3742-A8CC-7406C7FF22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9491" y="7809757"/>
                <a:ext cx="3120592" cy="5810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eaLnBrk="1">
                  <a:lnSpc>
                    <a:spcPct val="150000"/>
                  </a:lnSpc>
                </a:pPr>
                <a:r>
                  <a:rPr lang="zh-CN" altLang="en-US" sz="2400" b="0" dirty="0">
                    <a:latin typeface="思源黑体 CN Regular" pitchFamily="34" charset="-122"/>
                    <a:ea typeface="思源黑体 CN Regular" pitchFamily="34" charset="-122"/>
                    <a:cs typeface="Source Han Sans CN"/>
                    <a:sym typeface="Heiti SC Light" charset="0"/>
                  </a:rPr>
                  <a:t>服务器</a:t>
                </a:r>
                <a:endParaRPr lang="zh-CN" altLang="zh-CN" sz="2400" b="0" dirty="0">
                  <a:latin typeface="思源黑体 CN Regular" pitchFamily="34" charset="-122"/>
                  <a:ea typeface="思源黑体 CN Regular" pitchFamily="34" charset="-122"/>
                  <a:cs typeface="Source Han Sans CN"/>
                  <a:sym typeface="Heiti SC Light" charset="0"/>
                </a:endParaRPr>
              </a:p>
            </p:txBody>
          </p:sp>
        </p:grp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4A099FDF-FD22-314F-86EA-90F928DA1D0E}"/>
              </a:ext>
            </a:extLst>
          </p:cNvPr>
          <p:cNvSpPr txBox="1"/>
          <p:nvPr/>
        </p:nvSpPr>
        <p:spPr>
          <a:xfrm>
            <a:off x="833996" y="4669214"/>
            <a:ext cx="710963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dirty="0"/>
              <a:t>已经涉及到的需求模块：广告菜单入口，</a:t>
            </a:r>
          </a:p>
          <a:p>
            <a:r>
              <a:rPr lang="en" altLang="zh-CN" b="0" dirty="0"/>
              <a:t>					</a:t>
            </a:r>
            <a:r>
              <a:rPr lang="en" altLang="zh-CN" b="0" dirty="0" err="1"/>
              <a:t>ppd</a:t>
            </a:r>
            <a:r>
              <a:rPr lang="zh-CN" altLang="en-US" b="0" dirty="0"/>
              <a:t>卡片入口，</a:t>
            </a:r>
          </a:p>
          <a:p>
            <a:r>
              <a:rPr lang="en-US" altLang="zh-CN" b="0" dirty="0"/>
              <a:t>					</a:t>
            </a:r>
            <a:r>
              <a:rPr lang="zh-CN" altLang="en-US" b="0" dirty="0"/>
              <a:t>重量纠纷的按钮</a:t>
            </a:r>
          </a:p>
          <a:p>
            <a:endParaRPr lang="zh-CN" altLang="en-US" b="0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7357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479425"/>
            <a:ext cx="24384000" cy="762000"/>
            <a:chOff x="0" y="479425"/>
            <a:chExt cx="24384000" cy="762000"/>
          </a:xfrm>
        </p:grpSpPr>
        <p:pic>
          <p:nvPicPr>
            <p:cNvPr id="20481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79425"/>
              <a:ext cx="24384000" cy="76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" name="Picture 3" descr="pasted-image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8413" y="695325"/>
              <a:ext cx="5024437" cy="3825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8" name="Text Box 4"/>
            <p:cNvSpPr txBox="1"/>
            <p:nvPr/>
          </p:nvSpPr>
          <p:spPr bwMode="auto">
            <a:xfrm>
              <a:off x="15859125" y="584948"/>
              <a:ext cx="7278688" cy="6553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50800" tIns="50800" rIns="50800" bIns="50800" anchor="ctr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panose="02000503000000020004" charset="0"/>
                  <a:ea typeface="Helvetica Neue" panose="02000503000000020004" charset="0"/>
                  <a:cs typeface="Helvetica Neue" panose="02000503000000020004" charset="0"/>
                  <a:sym typeface="Helvetica Neue" panose="02000503000000020004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panose="02000503000000020004" charset="0"/>
                  <a:ea typeface="Helvetica Neue" panose="02000503000000020004" charset="0"/>
                  <a:cs typeface="Helvetica Neue" panose="02000503000000020004" charset="0"/>
                  <a:sym typeface="Helvetica Neue" panose="02000503000000020004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panose="02000503000000020004" charset="0"/>
                  <a:ea typeface="Helvetica Neue" panose="02000503000000020004" charset="0"/>
                  <a:cs typeface="Helvetica Neue" panose="02000503000000020004" charset="0"/>
                  <a:sym typeface="Helvetica Neue" panose="02000503000000020004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panose="02000503000000020004" charset="0"/>
                  <a:ea typeface="Helvetica Neue" panose="02000503000000020004" charset="0"/>
                  <a:cs typeface="Helvetica Neue" panose="02000503000000020004" charset="0"/>
                  <a:sym typeface="Helvetica Neue" panose="02000503000000020004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panose="02000503000000020004" charset="0"/>
                  <a:ea typeface="Helvetica Neue" panose="02000503000000020004" charset="0"/>
                  <a:cs typeface="Helvetica Neue" panose="02000503000000020004" charset="0"/>
                  <a:sym typeface="Helvetica Neue" panose="02000503000000020004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charset="0"/>
                  <a:ea typeface="Helvetica Neue" panose="02000503000000020004" charset="0"/>
                  <a:cs typeface="Helvetica Neue" panose="02000503000000020004" charset="0"/>
                  <a:sym typeface="Helvetica Neue" panose="02000503000000020004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charset="0"/>
                  <a:ea typeface="Helvetica Neue" panose="02000503000000020004" charset="0"/>
                  <a:cs typeface="Helvetica Neue" panose="02000503000000020004" charset="0"/>
                  <a:sym typeface="Helvetica Neue" panose="02000503000000020004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charset="0"/>
                  <a:ea typeface="Helvetica Neue" panose="02000503000000020004" charset="0"/>
                  <a:cs typeface="Helvetica Neue" panose="02000503000000020004" charset="0"/>
                  <a:sym typeface="Helvetica Neue" panose="02000503000000020004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charset="0"/>
                  <a:ea typeface="Helvetica Neue" panose="02000503000000020004" charset="0"/>
                  <a:cs typeface="Helvetica Neue" panose="02000503000000020004" charset="0"/>
                  <a:sym typeface="Helvetica Neue" panose="02000503000000020004" charset="0"/>
                </a:defRPr>
              </a:lvl9pPr>
            </a:lstStyle>
            <a:p>
              <a:pPr algn="r" eaLnBrk="1"/>
              <a:r>
                <a:rPr lang="zh-CN" altLang="en-US" sz="3600" b="0" dirty="0">
                  <a:solidFill>
                    <a:schemeClr val="bg1"/>
                  </a:solidFill>
                  <a:latin typeface="思源黑体 CN Regular" pitchFamily="34" charset="-122"/>
                  <a:ea typeface="思源黑体 CN Regular" pitchFamily="34" charset="-122"/>
                  <a:cs typeface="Source Han Sans CN"/>
                  <a:sym typeface="Heiti SC Light" charset="0"/>
                </a:rPr>
                <a:t>个人总结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2EDEB52C-615B-2C4C-A6F4-68F0514918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311" y="10333340"/>
            <a:ext cx="16039815" cy="22853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BE434FE-3F51-4E42-BACA-6C2FB78EC3F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20" r="-420" b="9921"/>
          <a:stretch/>
        </p:blipFill>
        <p:spPr>
          <a:xfrm>
            <a:off x="295809" y="6858001"/>
            <a:ext cx="17241257" cy="259122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81B9294-D767-974C-BE09-3633316F4AB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" r="19121" b="-2322"/>
          <a:stretch/>
        </p:blipFill>
        <p:spPr>
          <a:xfrm>
            <a:off x="16517993" y="7330237"/>
            <a:ext cx="7570198" cy="4808759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64585A77-F8CE-0B43-B259-2151CD8B1C49}"/>
              </a:ext>
            </a:extLst>
          </p:cNvPr>
          <p:cNvGrpSpPr/>
          <p:nvPr/>
        </p:nvGrpSpPr>
        <p:grpSpPr>
          <a:xfrm>
            <a:off x="557176" y="2007542"/>
            <a:ext cx="23989727" cy="3711774"/>
            <a:chOff x="744206" y="9050882"/>
            <a:chExt cx="23989727" cy="3711774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7AE8DB6D-31FA-8549-AE05-0A816A5722CD}"/>
                </a:ext>
              </a:extLst>
            </p:cNvPr>
            <p:cNvGrpSpPr/>
            <p:nvPr/>
          </p:nvGrpSpPr>
          <p:grpSpPr>
            <a:xfrm>
              <a:off x="744206" y="9930487"/>
              <a:ext cx="22465018" cy="2832169"/>
              <a:chOff x="672795" y="8198609"/>
              <a:chExt cx="22465018" cy="2832169"/>
            </a:xfrm>
          </p:grpSpPr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2D7C9177-E5D9-A44F-8D9B-88A33BC673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2795" y="8464781"/>
                <a:ext cx="1824696" cy="1726921"/>
              </a:xfrm>
              <a:prstGeom prst="rect">
                <a:avLst/>
              </a:prstGeom>
            </p:spPr>
          </p:pic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561B719-7096-EC4D-83F9-251B3750510D}"/>
                  </a:ext>
                </a:extLst>
              </p:cNvPr>
              <p:cNvSpPr/>
              <p:nvPr/>
            </p:nvSpPr>
            <p:spPr>
              <a:xfrm>
                <a:off x="12333399" y="8298160"/>
                <a:ext cx="292068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 </a:t>
                </a:r>
              </a:p>
            </p:txBody>
          </p:sp>
          <p:pic>
            <p:nvPicPr>
              <p:cNvPr id="20" name="图形 19" descr="服务器">
                <a:extLst>
                  <a:ext uri="{FF2B5EF4-FFF2-40B4-BE49-F238E27FC236}">
                    <a16:creationId xmlns:a16="http://schemas.microsoft.com/office/drawing/2014/main" id="{B5799421-38DD-8443-9B34-23EF41190E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5576944" y="8402405"/>
                <a:ext cx="1714703" cy="1714703"/>
              </a:xfrm>
              <a:prstGeom prst="rect">
                <a:avLst/>
              </a:prstGeom>
            </p:spPr>
          </p:pic>
          <p:sp>
            <p:nvSpPr>
              <p:cNvPr id="21" name="矩形 4">
                <a:extLst>
                  <a:ext uri="{FF2B5EF4-FFF2-40B4-BE49-F238E27FC236}">
                    <a16:creationId xmlns:a16="http://schemas.microsoft.com/office/drawing/2014/main" id="{68D3258E-5F93-C244-9CB9-DCBE5337EA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08768" y="10449721"/>
                <a:ext cx="2629045" cy="5810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eaLnBrk="1">
                  <a:lnSpc>
                    <a:spcPct val="150000"/>
                  </a:lnSpc>
                </a:pPr>
                <a:r>
                  <a:rPr lang="zh-CN" altLang="en-US" sz="2400" b="0" dirty="0">
                    <a:latin typeface="思源黑体 CN Regular" pitchFamily="34" charset="-122"/>
                    <a:ea typeface="思源黑体 CN Regular" pitchFamily="34" charset="-122"/>
                    <a:cs typeface="Source Han Sans CN"/>
                    <a:sym typeface="Heiti SC Light" charset="0"/>
                  </a:rPr>
                  <a:t>组件的展示与隐藏</a:t>
                </a:r>
                <a:endParaRPr lang="zh-CN" altLang="zh-CN" sz="2400" b="0" dirty="0">
                  <a:latin typeface="思源黑体 CN Regular" pitchFamily="34" charset="-122"/>
                  <a:ea typeface="思源黑体 CN Regular" pitchFamily="34" charset="-122"/>
                  <a:cs typeface="Source Han Sans CN"/>
                  <a:sym typeface="Heiti SC Light" charset="0"/>
                </a:endParaRPr>
              </a:p>
            </p:txBody>
          </p:sp>
          <p:sp>
            <p:nvSpPr>
              <p:cNvPr id="22" name="矩形 4">
                <a:extLst>
                  <a:ext uri="{FF2B5EF4-FFF2-40B4-BE49-F238E27FC236}">
                    <a16:creationId xmlns:a16="http://schemas.microsoft.com/office/drawing/2014/main" id="{7D61B06C-0E23-874D-9082-FB4807F67A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1503" y="10298902"/>
                <a:ext cx="2629045" cy="5810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eaLnBrk="1">
                  <a:lnSpc>
                    <a:spcPct val="150000"/>
                  </a:lnSpc>
                </a:pPr>
                <a:r>
                  <a:rPr lang="zh-CN" altLang="en-US" sz="2400" b="0" dirty="0">
                    <a:latin typeface="思源黑体 CN Regular" pitchFamily="34" charset="-122"/>
                    <a:ea typeface="思源黑体 CN Regular" pitchFamily="34" charset="-122"/>
                    <a:cs typeface="Source Han Sans CN"/>
                    <a:sym typeface="Heiti SC Light" charset="0"/>
                  </a:rPr>
                  <a:t>全局状态</a:t>
                </a:r>
                <a:r>
                  <a:rPr lang="en-US" altLang="zh-CN" sz="2400" b="0" dirty="0" err="1">
                    <a:latin typeface="思源黑体 CN Regular" pitchFamily="34" charset="-122"/>
                    <a:ea typeface="思源黑体 CN Regular" pitchFamily="34" charset="-122"/>
                    <a:cs typeface="Source Han Sans CN"/>
                    <a:sym typeface="Heiti SC Light" charset="0"/>
                  </a:rPr>
                  <a:t>vuex</a:t>
                </a:r>
                <a:endParaRPr lang="zh-CN" altLang="zh-CN" sz="2400" b="0" dirty="0">
                  <a:latin typeface="思源黑体 CN Regular" pitchFamily="34" charset="-122"/>
                  <a:ea typeface="思源黑体 CN Regular" pitchFamily="34" charset="-122"/>
                  <a:cs typeface="Source Han Sans CN"/>
                  <a:sym typeface="Heiti SC Light" charset="0"/>
                </a:endParaRPr>
              </a:p>
            </p:txBody>
          </p:sp>
          <p:sp>
            <p:nvSpPr>
              <p:cNvPr id="23" name="矩形 4">
                <a:extLst>
                  <a:ext uri="{FF2B5EF4-FFF2-40B4-BE49-F238E27FC236}">
                    <a16:creationId xmlns:a16="http://schemas.microsoft.com/office/drawing/2014/main" id="{C4F27E71-88EB-324D-A011-4289BEC936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0332" y="10298902"/>
                <a:ext cx="3120592" cy="5810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eaLnBrk="1">
                  <a:lnSpc>
                    <a:spcPct val="150000"/>
                  </a:lnSpc>
                </a:pPr>
                <a:r>
                  <a:rPr lang="zh-CN" altLang="en-US" sz="2400" b="0" dirty="0">
                    <a:latin typeface="思源黑体 CN Regular" pitchFamily="34" charset="-122"/>
                    <a:ea typeface="思源黑体 CN Regular" pitchFamily="34" charset="-122"/>
                    <a:cs typeface="Source Han Sans CN"/>
                    <a:sym typeface="Heiti SC Light" charset="0"/>
                  </a:rPr>
                  <a:t>获取白名单配置接口</a:t>
                </a:r>
                <a:endParaRPr lang="zh-CN" altLang="zh-CN" sz="2400" b="0" dirty="0">
                  <a:latin typeface="思源黑体 CN Regular" pitchFamily="34" charset="-122"/>
                  <a:ea typeface="思源黑体 CN Regular" pitchFamily="34" charset="-122"/>
                  <a:cs typeface="Source Han Sans CN"/>
                  <a:sym typeface="Heiti SC Light" charset="0"/>
                </a:endParaRPr>
              </a:p>
            </p:txBody>
          </p:sp>
          <p:sp>
            <p:nvSpPr>
              <p:cNvPr id="24" name="矩形 4">
                <a:extLst>
                  <a:ext uri="{FF2B5EF4-FFF2-40B4-BE49-F238E27FC236}">
                    <a16:creationId xmlns:a16="http://schemas.microsoft.com/office/drawing/2014/main" id="{40905DE3-8AB4-E74C-BCED-584BB0F8F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18792" y="10449720"/>
                <a:ext cx="3815628" cy="5810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eaLnBrk="1">
                  <a:lnSpc>
                    <a:spcPct val="150000"/>
                  </a:lnSpc>
                </a:pPr>
                <a:r>
                  <a:rPr lang="zh-CN" altLang="en-US" sz="2400" b="0" dirty="0">
                    <a:latin typeface="思源黑体 CN Regular" pitchFamily="34" charset="-122"/>
                    <a:ea typeface="思源黑体 CN Regular" pitchFamily="34" charset="-122"/>
                    <a:cs typeface="Source Han Sans CN"/>
                    <a:sym typeface="Heiti SC Light" charset="0"/>
                  </a:rPr>
                  <a:t>全局计算属性判断白名单</a:t>
                </a:r>
                <a:endParaRPr lang="zh-CN" altLang="zh-CN" sz="2400" b="0" dirty="0">
                  <a:latin typeface="思源黑体 CN Regular" pitchFamily="34" charset="-122"/>
                  <a:ea typeface="思源黑体 CN Regular" pitchFamily="34" charset="-122"/>
                  <a:cs typeface="Source Han Sans CN"/>
                  <a:sym typeface="Heiti SC Light" charset="0"/>
                </a:endParaRPr>
              </a:p>
            </p:txBody>
          </p:sp>
          <p:sp>
            <p:nvSpPr>
              <p:cNvPr id="25" name="右箭头 24">
                <a:extLst>
                  <a:ext uri="{FF2B5EF4-FFF2-40B4-BE49-F238E27FC236}">
                    <a16:creationId xmlns:a16="http://schemas.microsoft.com/office/drawing/2014/main" id="{2761590F-4051-1240-8203-60C63D17519E}"/>
                  </a:ext>
                </a:extLst>
              </p:cNvPr>
              <p:cNvSpPr/>
              <p:nvPr/>
            </p:nvSpPr>
            <p:spPr>
              <a:xfrm>
                <a:off x="8154732" y="8974041"/>
                <a:ext cx="1576532" cy="708407"/>
              </a:xfrm>
              <a:prstGeom prst="rightArrow">
                <a:avLst>
                  <a:gd name="adj1" fmla="val 43288"/>
                  <a:gd name="adj2" fmla="val 7772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 Light" panose="020B0502040204020203" pitchFamily="34" charset="-122"/>
                  <a:ea typeface="Microsoft YaHei Light" panose="020B0502040204020203" pitchFamily="34" charset="-122"/>
                </a:endParaRPr>
              </a:p>
            </p:txBody>
          </p:sp>
          <p:sp>
            <p:nvSpPr>
              <p:cNvPr id="26" name="右箭头 25">
                <a:extLst>
                  <a:ext uri="{FF2B5EF4-FFF2-40B4-BE49-F238E27FC236}">
                    <a16:creationId xmlns:a16="http://schemas.microsoft.com/office/drawing/2014/main" id="{FE29C33A-B20E-9D4F-8634-9BF1604BFB80}"/>
                  </a:ext>
                </a:extLst>
              </p:cNvPr>
              <p:cNvSpPr/>
              <p:nvPr/>
            </p:nvSpPr>
            <p:spPr>
              <a:xfrm>
                <a:off x="13013121" y="8974040"/>
                <a:ext cx="1576532" cy="708407"/>
              </a:xfrm>
              <a:prstGeom prst="rightArrow">
                <a:avLst>
                  <a:gd name="adj1" fmla="val 43288"/>
                  <a:gd name="adj2" fmla="val 7772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 Light" panose="020B0502040204020203" pitchFamily="34" charset="-122"/>
                  <a:ea typeface="Microsoft YaHei Light" panose="020B0502040204020203" pitchFamily="34" charset="-122"/>
                </a:endParaRPr>
              </a:p>
            </p:txBody>
          </p:sp>
          <p:sp>
            <p:nvSpPr>
              <p:cNvPr id="27" name="右箭头 26">
                <a:extLst>
                  <a:ext uri="{FF2B5EF4-FFF2-40B4-BE49-F238E27FC236}">
                    <a16:creationId xmlns:a16="http://schemas.microsoft.com/office/drawing/2014/main" id="{728A8D7B-A716-F44C-9FCE-9F7F672ABAAA}"/>
                  </a:ext>
                </a:extLst>
              </p:cNvPr>
              <p:cNvSpPr/>
              <p:nvPr/>
            </p:nvSpPr>
            <p:spPr>
              <a:xfrm>
                <a:off x="18284856" y="8974039"/>
                <a:ext cx="1576532" cy="708407"/>
              </a:xfrm>
              <a:prstGeom prst="rightArrow">
                <a:avLst>
                  <a:gd name="adj1" fmla="val 43288"/>
                  <a:gd name="adj2" fmla="val 7772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 Light" panose="020B0502040204020203" pitchFamily="34" charset="-122"/>
                  <a:ea typeface="Microsoft YaHei Light" panose="020B0502040204020203" pitchFamily="34" charset="-122"/>
                </a:endParaRPr>
              </a:p>
            </p:txBody>
          </p:sp>
          <p:sp>
            <p:nvSpPr>
              <p:cNvPr id="28" name="右箭头 27">
                <a:extLst>
                  <a:ext uri="{FF2B5EF4-FFF2-40B4-BE49-F238E27FC236}">
                    <a16:creationId xmlns:a16="http://schemas.microsoft.com/office/drawing/2014/main" id="{56169A7D-1E5F-0049-AAD1-9F772BD2F39B}"/>
                  </a:ext>
                </a:extLst>
              </p:cNvPr>
              <p:cNvSpPr/>
              <p:nvPr/>
            </p:nvSpPr>
            <p:spPr>
              <a:xfrm>
                <a:off x="3276504" y="8974039"/>
                <a:ext cx="1576532" cy="708407"/>
              </a:xfrm>
              <a:prstGeom prst="rightArrow">
                <a:avLst>
                  <a:gd name="adj1" fmla="val 43288"/>
                  <a:gd name="adj2" fmla="val 7772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 Light" panose="020B0502040204020203" pitchFamily="34" charset="-122"/>
                  <a:ea typeface="Microsoft YaHei Light" panose="020B0502040204020203" pitchFamily="34" charset="-122"/>
                </a:endParaRPr>
              </a:p>
            </p:txBody>
          </p:sp>
          <p:pic>
            <p:nvPicPr>
              <p:cNvPr id="29" name="图片 28">
                <a:extLst>
                  <a:ext uri="{FF2B5EF4-FFF2-40B4-BE49-F238E27FC236}">
                    <a16:creationId xmlns:a16="http://schemas.microsoft.com/office/drawing/2014/main" id="{BCAB5E49-AE78-0547-A058-628046FCBC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78368" y="8431959"/>
                <a:ext cx="1714703" cy="1714703"/>
              </a:xfrm>
              <a:prstGeom prst="rect">
                <a:avLst/>
              </a:prstGeom>
            </p:spPr>
          </p:pic>
          <p:pic>
            <p:nvPicPr>
              <p:cNvPr id="30" name="图片 29">
                <a:extLst>
                  <a:ext uri="{FF2B5EF4-FFF2-40B4-BE49-F238E27FC236}">
                    <a16:creationId xmlns:a16="http://schemas.microsoft.com/office/drawing/2014/main" id="{4DF01F05-DDF6-BD43-A1A9-E371217597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350220" y="8237541"/>
                <a:ext cx="2064539" cy="2064539"/>
              </a:xfrm>
              <a:prstGeom prst="rect">
                <a:avLst/>
              </a:prstGeom>
            </p:spPr>
          </p:pic>
          <p:pic>
            <p:nvPicPr>
              <p:cNvPr id="31" name="图片 30">
                <a:extLst>
                  <a:ext uri="{FF2B5EF4-FFF2-40B4-BE49-F238E27FC236}">
                    <a16:creationId xmlns:a16="http://schemas.microsoft.com/office/drawing/2014/main" id="{2915852D-4DFF-314C-B7A9-47D50D92EA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678374" y="8198609"/>
                <a:ext cx="2181401" cy="2181401"/>
              </a:xfrm>
              <a:prstGeom prst="rect">
                <a:avLst/>
              </a:prstGeom>
            </p:spPr>
          </p:pic>
          <p:sp>
            <p:nvSpPr>
              <p:cNvPr id="32" name="矩形 4">
                <a:extLst>
                  <a:ext uri="{FF2B5EF4-FFF2-40B4-BE49-F238E27FC236}">
                    <a16:creationId xmlns:a16="http://schemas.microsoft.com/office/drawing/2014/main" id="{5E8A20D6-EACE-E141-8A77-6CF2D1992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1049" y="10418942"/>
                <a:ext cx="3120592" cy="5810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eaLnBrk="1">
                  <a:lnSpc>
                    <a:spcPct val="150000"/>
                  </a:lnSpc>
                </a:pPr>
                <a:r>
                  <a:rPr lang="zh-CN" altLang="en-US" sz="2400" b="0" dirty="0">
                    <a:latin typeface="思源黑体 CN Regular" pitchFamily="34" charset="-122"/>
                    <a:ea typeface="思源黑体 CN Regular" pitchFamily="34" charset="-122"/>
                    <a:cs typeface="Source Han Sans CN"/>
                    <a:sym typeface="Heiti SC Light" charset="0"/>
                  </a:rPr>
                  <a:t>网页加载</a:t>
                </a:r>
                <a:endParaRPr lang="zh-CN" altLang="zh-CN" sz="2400" b="0" dirty="0">
                  <a:latin typeface="思源黑体 CN Regular" pitchFamily="34" charset="-122"/>
                  <a:ea typeface="思源黑体 CN Regular" pitchFamily="34" charset="-122"/>
                  <a:cs typeface="Source Han Sans CN"/>
                  <a:sym typeface="Heiti SC Light" charset="0"/>
                </a:endParaRPr>
              </a:p>
            </p:txBody>
          </p: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EB0893C-3F20-5441-9800-0D874D6D490E}"/>
                </a:ext>
              </a:extLst>
            </p:cNvPr>
            <p:cNvSpPr txBox="1"/>
            <p:nvPr/>
          </p:nvSpPr>
          <p:spPr>
            <a:xfrm>
              <a:off x="860090" y="9050882"/>
              <a:ext cx="2387384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0" dirty="0"/>
                <a:t>为了优化用户体验，所以未在接口完成时去加载网页，选择加载网页的同时时去请求接口，由于其异步性，所以配置在全局计算属性中，</a:t>
              </a:r>
              <a:endParaRPr kumimoji="1" lang="en-US" altLang="zh-CN" b="0" dirty="0"/>
            </a:p>
            <a:p>
              <a:r>
                <a:rPr kumimoji="1" lang="zh-CN" altLang="en-US" b="0" dirty="0"/>
                <a:t>动态控制组件的显示，流程如下：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148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479425"/>
            <a:ext cx="24384000" cy="762000"/>
            <a:chOff x="0" y="479425"/>
            <a:chExt cx="24384000" cy="762000"/>
          </a:xfrm>
        </p:grpSpPr>
        <p:pic>
          <p:nvPicPr>
            <p:cNvPr id="20481" name="图片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79425"/>
              <a:ext cx="24384000" cy="76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" name="Picture 3" descr="pasted-image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8413" y="695325"/>
              <a:ext cx="5024437" cy="3825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8" name="Text Box 4"/>
            <p:cNvSpPr txBox="1"/>
            <p:nvPr/>
          </p:nvSpPr>
          <p:spPr bwMode="auto">
            <a:xfrm>
              <a:off x="15859125" y="584948"/>
              <a:ext cx="7278688" cy="6553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50800" tIns="50800" rIns="50800" bIns="50800" anchor="ctr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panose="02000503000000020004" charset="0"/>
                  <a:ea typeface="Helvetica Neue" panose="02000503000000020004" charset="0"/>
                  <a:cs typeface="Helvetica Neue" panose="02000503000000020004" charset="0"/>
                  <a:sym typeface="Helvetica Neue" panose="02000503000000020004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panose="02000503000000020004" charset="0"/>
                  <a:ea typeface="Helvetica Neue" panose="02000503000000020004" charset="0"/>
                  <a:cs typeface="Helvetica Neue" panose="02000503000000020004" charset="0"/>
                  <a:sym typeface="Helvetica Neue" panose="02000503000000020004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panose="02000503000000020004" charset="0"/>
                  <a:ea typeface="Helvetica Neue" panose="02000503000000020004" charset="0"/>
                  <a:cs typeface="Helvetica Neue" panose="02000503000000020004" charset="0"/>
                  <a:sym typeface="Helvetica Neue" panose="02000503000000020004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panose="02000503000000020004" charset="0"/>
                  <a:ea typeface="Helvetica Neue" panose="02000503000000020004" charset="0"/>
                  <a:cs typeface="Helvetica Neue" panose="02000503000000020004" charset="0"/>
                  <a:sym typeface="Helvetica Neue" panose="02000503000000020004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panose="02000503000000020004" charset="0"/>
                  <a:ea typeface="Helvetica Neue" panose="02000503000000020004" charset="0"/>
                  <a:cs typeface="Helvetica Neue" panose="02000503000000020004" charset="0"/>
                  <a:sym typeface="Helvetica Neue" panose="02000503000000020004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charset="0"/>
                  <a:ea typeface="Helvetica Neue" panose="02000503000000020004" charset="0"/>
                  <a:cs typeface="Helvetica Neue" panose="02000503000000020004" charset="0"/>
                  <a:sym typeface="Helvetica Neue" panose="02000503000000020004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charset="0"/>
                  <a:ea typeface="Helvetica Neue" panose="02000503000000020004" charset="0"/>
                  <a:cs typeface="Helvetica Neue" panose="02000503000000020004" charset="0"/>
                  <a:sym typeface="Helvetica Neue" panose="02000503000000020004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charset="0"/>
                  <a:ea typeface="Helvetica Neue" panose="02000503000000020004" charset="0"/>
                  <a:cs typeface="Helvetica Neue" panose="02000503000000020004" charset="0"/>
                  <a:sym typeface="Helvetica Neue" panose="02000503000000020004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charset="0"/>
                  <a:ea typeface="Helvetica Neue" panose="02000503000000020004" charset="0"/>
                  <a:cs typeface="Helvetica Neue" panose="02000503000000020004" charset="0"/>
                  <a:sym typeface="Helvetica Neue" panose="02000503000000020004" charset="0"/>
                </a:defRPr>
              </a:lvl9pPr>
            </a:lstStyle>
            <a:p>
              <a:pPr algn="r" eaLnBrk="1"/>
              <a:r>
                <a:rPr lang="zh-CN" altLang="en-US" sz="3600" b="0" dirty="0">
                  <a:solidFill>
                    <a:schemeClr val="bg1"/>
                  </a:solidFill>
                  <a:latin typeface="思源黑体 CN Regular" pitchFamily="34" charset="-122"/>
                  <a:ea typeface="思源黑体 CN Regular" pitchFamily="34" charset="-122"/>
                  <a:cs typeface="Source Han Sans CN"/>
                  <a:sym typeface="Heiti SC Light" charset="0"/>
                </a:rPr>
                <a:t>个人总结</a:t>
              </a:r>
            </a:p>
          </p:txBody>
        </p:sp>
      </p:grpSp>
      <p:sp>
        <p:nvSpPr>
          <p:cNvPr id="10" name="椭圆 9">
            <a:extLst>
              <a:ext uri="{FF2B5EF4-FFF2-40B4-BE49-F238E27FC236}">
                <a16:creationId xmlns:a16="http://schemas.microsoft.com/office/drawing/2014/main" id="{976EE8E2-765F-9941-9413-D1F46F3CFA55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678832" y="3977680"/>
            <a:ext cx="2503962" cy="2503964"/>
          </a:xfrm>
          <a:prstGeom prst="ellipse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lstStyle/>
          <a:p>
            <a:pPr algn="ctr"/>
            <a:r>
              <a:rPr lang="zh-CN" altLang="en-US" sz="4000" dirty="0">
                <a:solidFill>
                  <a:srgbClr val="FFFFFF"/>
                </a:solidFill>
              </a:rPr>
              <a:t>总结</a:t>
            </a:r>
            <a:endParaRPr lang="zh-CN" altLang="en-US" sz="4000" b="1" dirty="0">
              <a:solidFill>
                <a:srgbClr val="FFFFFF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C688A49-3EC9-DA4A-B7F8-06E6F3BDCF02}"/>
              </a:ext>
            </a:extLst>
          </p:cNvPr>
          <p:cNvSpPr/>
          <p:nvPr/>
        </p:nvSpPr>
        <p:spPr>
          <a:xfrm>
            <a:off x="5351240" y="4124647"/>
            <a:ext cx="15079358" cy="2210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设计技术方案的时候要多思考，多考虑一些异常情况；</a:t>
            </a:r>
            <a:endParaRPr lang="en-US" altLang="zh-CN" sz="3200" b="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0" dirty="0">
                <a:solidFill>
                  <a:schemeClr val="tx1"/>
                </a:solidFill>
                <a:latin typeface="+mn-ea"/>
                <a:sym typeface="Heiti SC Medium" charset="-122"/>
              </a:rPr>
              <a:t>编写代码时要考虑思路是否清晰，代码是否冗余，命名是否规范，对于组件的封装要进一步提升</a:t>
            </a:r>
            <a:r>
              <a:rPr lang="en-US" altLang="zh-CN" sz="3200" b="0" dirty="0">
                <a:solidFill>
                  <a:schemeClr val="tx1"/>
                </a:solidFill>
                <a:latin typeface="+mn-ea"/>
                <a:sym typeface="Heiti SC Medium" charset="-122"/>
              </a:rPr>
              <a:t>,</a:t>
            </a:r>
            <a:r>
              <a:rPr lang="zh-CN" altLang="en-US" sz="3200" b="0" dirty="0">
                <a:solidFill>
                  <a:schemeClr val="tx1"/>
                </a:solidFill>
                <a:latin typeface="+mn-ea"/>
                <a:sym typeface="Heiti SC Medium" charset="-122"/>
              </a:rPr>
              <a:t>加强代码的可维护性和可拓展性</a:t>
            </a:r>
            <a:r>
              <a:rPr lang="en-US" altLang="zh-CN" sz="3200" b="0" dirty="0">
                <a:solidFill>
                  <a:schemeClr val="tx1"/>
                </a:solidFill>
                <a:latin typeface="+mn-ea"/>
                <a:sym typeface="Heiti SC Medium" charset="-122"/>
              </a:rPr>
              <a:t>;</a:t>
            </a:r>
            <a:endParaRPr lang="en-US" altLang="zh-CN" sz="3200" b="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5323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20"/>
          <p:cNvSpPr txBox="1"/>
          <p:nvPr/>
        </p:nvSpPr>
        <p:spPr bwMode="auto">
          <a:xfrm>
            <a:off x="11976064" y="3762375"/>
            <a:ext cx="10873120" cy="1193800"/>
          </a:xfrm>
          <a:prstGeom prst="rect">
            <a:avLst/>
          </a:prstGeom>
          <a:noFill/>
          <a:ln>
            <a:noFill/>
          </a:ln>
          <a:effectLst/>
        </p:spPr>
        <p:txBody>
          <a:bodyPr lIns="50800" tIns="50800" rIns="50800" bIns="50800"/>
          <a:lstStyle>
            <a:lvl1pPr algn="ctr" defTabSz="233045">
              <a:defRPr sz="3000" b="1">
                <a:solidFill>
                  <a:srgbClr val="000000"/>
                </a:solidFill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 charset="0"/>
              </a:defRPr>
            </a:lvl1pPr>
            <a:lvl2pPr marL="742950" indent="-285750" algn="ctr" defTabSz="233045">
              <a:defRPr sz="3000" b="1">
                <a:solidFill>
                  <a:srgbClr val="000000"/>
                </a:solidFill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 charset="0"/>
              </a:defRPr>
            </a:lvl2pPr>
            <a:lvl3pPr marL="1143000" indent="-228600" algn="ctr" defTabSz="233045">
              <a:defRPr sz="3000" b="1">
                <a:solidFill>
                  <a:srgbClr val="000000"/>
                </a:solidFill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 charset="0"/>
              </a:defRPr>
            </a:lvl3pPr>
            <a:lvl4pPr marL="1600200" indent="-228600" algn="ctr" defTabSz="233045">
              <a:defRPr sz="3000" b="1">
                <a:solidFill>
                  <a:srgbClr val="000000"/>
                </a:solidFill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 charset="0"/>
              </a:defRPr>
            </a:lvl4pPr>
            <a:lvl5pPr marL="2057400" indent="-228600" algn="ctr" defTabSz="233045">
              <a:defRPr sz="3000" b="1">
                <a:solidFill>
                  <a:srgbClr val="000000"/>
                </a:solidFill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 charset="0"/>
              </a:defRPr>
            </a:lvl5pPr>
            <a:lvl6pPr marL="2514600" indent="-228600" algn="ctr" defTabSz="233045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 charset="0"/>
              </a:defRPr>
            </a:lvl6pPr>
            <a:lvl7pPr marL="2971800" indent="-228600" algn="ctr" defTabSz="233045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 charset="0"/>
              </a:defRPr>
            </a:lvl7pPr>
            <a:lvl8pPr marL="3429000" indent="-228600" algn="ctr" defTabSz="233045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 charset="0"/>
              </a:defRPr>
            </a:lvl8pPr>
            <a:lvl9pPr marL="3886200" indent="-228600" algn="ctr" defTabSz="233045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 charset="0"/>
              </a:defRPr>
            </a:lvl9pPr>
          </a:lstStyle>
          <a:p>
            <a:pPr marL="0" indent="0" algn="just" eaLnBrk="1">
              <a:buNone/>
              <a:defRPr/>
            </a:pPr>
            <a:r>
              <a:rPr lang="en-US" altLang="zh-CN" sz="6000" i="1" dirty="0">
                <a:solidFill>
                  <a:schemeClr val="tx1"/>
                </a:solidFill>
                <a:latin typeface="思源黑体 CN Regular" pitchFamily="34" charset="-122"/>
                <a:ea typeface="思源黑体 CN Regular" pitchFamily="34" charset="-122"/>
                <a:cs typeface="Source Han Sans CN" charset="-122"/>
                <a:sym typeface="Heiti SC Medium" charset="-122"/>
              </a:rPr>
              <a:t>3.  </a:t>
            </a:r>
            <a:r>
              <a:rPr lang="zh-CN" altLang="en-US" sz="6000" i="1" dirty="0">
                <a:solidFill>
                  <a:schemeClr val="tx1"/>
                </a:solidFill>
                <a:latin typeface="思源黑体 CN Regular" pitchFamily="34" charset="-122"/>
                <a:ea typeface="思源黑体 CN Regular" pitchFamily="34" charset="-122"/>
                <a:cs typeface="Source Han Sans CN" charset="-122"/>
                <a:sym typeface="Heiti SC Medium" charset="-122"/>
              </a:rPr>
              <a:t>个人规划发展</a:t>
            </a:r>
          </a:p>
        </p:txBody>
      </p:sp>
      <p:cxnSp>
        <p:nvCxnSpPr>
          <p:cNvPr id="23" name="直线连接符 25"/>
          <p:cNvCxnSpPr>
            <a:cxnSpLocks noChangeShapeType="1"/>
          </p:cNvCxnSpPr>
          <p:nvPr/>
        </p:nvCxnSpPr>
        <p:spPr bwMode="auto">
          <a:xfrm>
            <a:off x="12234531" y="5273824"/>
            <a:ext cx="1871662" cy="0"/>
          </a:xfrm>
          <a:prstGeom prst="line">
            <a:avLst/>
          </a:prstGeom>
          <a:noFill/>
          <a:ln w="76200">
            <a:solidFill>
              <a:srgbClr val="EF4941"/>
            </a:solidFill>
            <a:miter lim="400000"/>
          </a:ln>
          <a:effectLst/>
        </p:spPr>
      </p:cxnSp>
      <p:sp>
        <p:nvSpPr>
          <p:cNvPr id="24" name="矩形 8"/>
          <p:cNvSpPr>
            <a:spLocks noChangeArrowheads="1"/>
          </p:cNvSpPr>
          <p:nvPr/>
        </p:nvSpPr>
        <p:spPr bwMode="auto">
          <a:xfrm>
            <a:off x="-120650" y="-1103313"/>
            <a:ext cx="10080402" cy="15697201"/>
          </a:xfrm>
          <a:prstGeom prst="rect">
            <a:avLst/>
          </a:prstGeom>
          <a:solidFill>
            <a:srgbClr val="F15440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algn="ctr" eaLnBrk="1"/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alphaModFix amt="38000"/>
          </a:blip>
          <a:stretch>
            <a:fillRect/>
          </a:stretch>
        </p:blipFill>
        <p:spPr>
          <a:xfrm>
            <a:off x="-1489520" y="2105025"/>
            <a:ext cx="9845712" cy="958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18477"/>
      </p:ext>
    </p:extLst>
  </p:cSld>
  <p:clrMapOvr>
    <a:masterClrMapping/>
  </p:clrMapOvr>
  <p:transition advTm="5343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479425"/>
            <a:ext cx="24384000" cy="762000"/>
            <a:chOff x="0" y="479425"/>
            <a:chExt cx="24384000" cy="762000"/>
          </a:xfrm>
        </p:grpSpPr>
        <p:pic>
          <p:nvPicPr>
            <p:cNvPr id="20481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79425"/>
              <a:ext cx="24384000" cy="76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" name="Picture 3" descr="pasted-image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8413" y="695325"/>
              <a:ext cx="5024437" cy="3825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8" name="Text Box 4"/>
            <p:cNvSpPr txBox="1"/>
            <p:nvPr/>
          </p:nvSpPr>
          <p:spPr bwMode="auto">
            <a:xfrm>
              <a:off x="15859125" y="584948"/>
              <a:ext cx="7278688" cy="6553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50800" tIns="50800" rIns="50800" bIns="50800" anchor="ctr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panose="02000503000000020004" charset="0"/>
                  <a:ea typeface="Helvetica Neue" panose="02000503000000020004" charset="0"/>
                  <a:cs typeface="Helvetica Neue" panose="02000503000000020004" charset="0"/>
                  <a:sym typeface="Helvetica Neue" panose="02000503000000020004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panose="02000503000000020004" charset="0"/>
                  <a:ea typeface="Helvetica Neue" panose="02000503000000020004" charset="0"/>
                  <a:cs typeface="Helvetica Neue" panose="02000503000000020004" charset="0"/>
                  <a:sym typeface="Helvetica Neue" panose="02000503000000020004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panose="02000503000000020004" charset="0"/>
                  <a:ea typeface="Helvetica Neue" panose="02000503000000020004" charset="0"/>
                  <a:cs typeface="Helvetica Neue" panose="02000503000000020004" charset="0"/>
                  <a:sym typeface="Helvetica Neue" panose="02000503000000020004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panose="02000503000000020004" charset="0"/>
                  <a:ea typeface="Helvetica Neue" panose="02000503000000020004" charset="0"/>
                  <a:cs typeface="Helvetica Neue" panose="02000503000000020004" charset="0"/>
                  <a:sym typeface="Helvetica Neue" panose="02000503000000020004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panose="02000503000000020004" charset="0"/>
                  <a:ea typeface="Helvetica Neue" panose="02000503000000020004" charset="0"/>
                  <a:cs typeface="Helvetica Neue" panose="02000503000000020004" charset="0"/>
                  <a:sym typeface="Helvetica Neue" panose="02000503000000020004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charset="0"/>
                  <a:ea typeface="Helvetica Neue" panose="02000503000000020004" charset="0"/>
                  <a:cs typeface="Helvetica Neue" panose="02000503000000020004" charset="0"/>
                  <a:sym typeface="Helvetica Neue" panose="02000503000000020004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charset="0"/>
                  <a:ea typeface="Helvetica Neue" panose="02000503000000020004" charset="0"/>
                  <a:cs typeface="Helvetica Neue" panose="02000503000000020004" charset="0"/>
                  <a:sym typeface="Helvetica Neue" panose="02000503000000020004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charset="0"/>
                  <a:ea typeface="Helvetica Neue" panose="02000503000000020004" charset="0"/>
                  <a:cs typeface="Helvetica Neue" panose="02000503000000020004" charset="0"/>
                  <a:sym typeface="Helvetica Neue" panose="02000503000000020004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charset="0"/>
                  <a:ea typeface="Helvetica Neue" panose="02000503000000020004" charset="0"/>
                  <a:cs typeface="Helvetica Neue" panose="02000503000000020004" charset="0"/>
                  <a:sym typeface="Helvetica Neue" panose="02000503000000020004" charset="0"/>
                </a:defRPr>
              </a:lvl9pPr>
            </a:lstStyle>
            <a:p>
              <a:pPr algn="r" eaLnBrk="1"/>
              <a:r>
                <a:rPr lang="zh-CN" altLang="en-US" sz="3600" b="0" dirty="0">
                  <a:solidFill>
                    <a:schemeClr val="bg1"/>
                  </a:solidFill>
                  <a:latin typeface="思源黑体 CN Regular" pitchFamily="34" charset="-122"/>
                  <a:ea typeface="思源黑体 CN Regular" pitchFamily="34" charset="-122"/>
                  <a:cs typeface="Source Han Sans CN"/>
                  <a:sym typeface="Heiti SC Light" charset="0"/>
                </a:rPr>
                <a:t>个人规划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A3D8F4EC-5D43-1640-9CE1-EE06F4139C4B}"/>
              </a:ext>
            </a:extLst>
          </p:cNvPr>
          <p:cNvSpPr/>
          <p:nvPr/>
        </p:nvSpPr>
        <p:spPr>
          <a:xfrm>
            <a:off x="2398912" y="3905653"/>
            <a:ext cx="18244561" cy="2952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3200" b="0" dirty="0">
                <a:latin typeface="+mn-lt"/>
                <a:ea typeface="+mn-ea"/>
                <a:cs typeface="+mn-cs"/>
              </a:rPr>
              <a:t>按时完成日常业务和项目迭代，并做好总结；</a:t>
            </a:r>
            <a:endParaRPr kumimoji="1" lang="en-US" altLang="zh-CN" sz="3200" b="0" dirty="0">
              <a:latin typeface="+mn-lt"/>
              <a:ea typeface="+mn-ea"/>
              <a:cs typeface="+mn-cs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3200" b="0" dirty="0">
                <a:latin typeface="+mn-lt"/>
                <a:ea typeface="+mn-ea"/>
                <a:cs typeface="+mn-cs"/>
              </a:rPr>
              <a:t>项目组件开发；</a:t>
            </a:r>
            <a:endParaRPr kumimoji="1" lang="en-US" altLang="zh-CN" sz="3200" b="0" dirty="0">
              <a:latin typeface="+mn-lt"/>
              <a:ea typeface="+mn-ea"/>
              <a:cs typeface="+mn-cs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3200" b="0" dirty="0">
                <a:latin typeface="+mn-lt"/>
              </a:rPr>
              <a:t>在专业领域继续深入</a:t>
            </a:r>
            <a:r>
              <a:rPr kumimoji="1" lang="zh-CN" altLang="en-US" sz="3200" b="0" dirty="0">
                <a:latin typeface="+mn-lt"/>
                <a:ea typeface="+mn-ea"/>
                <a:cs typeface="+mn-cs"/>
              </a:rPr>
              <a:t>：</a:t>
            </a:r>
            <a:r>
              <a:rPr kumimoji="1" lang="zh-CN" altLang="en-US" sz="3200" b="0" dirty="0"/>
              <a:t>框架应用，</a:t>
            </a:r>
            <a:r>
              <a:rPr kumimoji="1" lang="zh-CN" altLang="en-US" sz="3200" b="0" dirty="0">
                <a:latin typeface="+mn-lt"/>
                <a:ea typeface="+mn-ea"/>
                <a:cs typeface="+mn-cs"/>
              </a:rPr>
              <a:t>编程技能，调试工具；</a:t>
            </a:r>
            <a:endParaRPr kumimoji="1" lang="en-US" altLang="zh-CN" sz="3200" b="0" dirty="0">
              <a:latin typeface="+mn-lt"/>
              <a:ea typeface="+mn-ea"/>
              <a:cs typeface="+mn-cs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3200" b="0" dirty="0">
                <a:latin typeface="+mn-lt"/>
              </a:rPr>
              <a:t>提高对整体业务的把握，不局限于自己的前端，多想想整个流程是怎么样子的。</a:t>
            </a:r>
            <a:endParaRPr kumimoji="1" lang="en-US" altLang="zh-CN" sz="3200" b="0" dirty="0">
              <a:latin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4A5C634-E4B8-854A-9147-44F98125714B}"/>
              </a:ext>
            </a:extLst>
          </p:cNvPr>
          <p:cNvSpPr txBox="1"/>
          <p:nvPr/>
        </p:nvSpPr>
        <p:spPr>
          <a:xfrm>
            <a:off x="2038872" y="2897560"/>
            <a:ext cx="27574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dirty="0"/>
              <a:t>未来规划：</a:t>
            </a:r>
          </a:p>
        </p:txBody>
      </p:sp>
    </p:spTree>
    <p:extLst>
      <p:ext uri="{BB962C8B-B14F-4D97-AF65-F5344CB8AC3E}">
        <p14:creationId xmlns:p14="http://schemas.microsoft.com/office/powerpoint/2010/main" val="3841554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矩形 11"/>
          <p:cNvSpPr>
            <a:spLocks noChangeArrowheads="1"/>
          </p:cNvSpPr>
          <p:nvPr/>
        </p:nvSpPr>
        <p:spPr bwMode="auto">
          <a:xfrm>
            <a:off x="-625475" y="-1396926"/>
            <a:ext cx="25347613" cy="15698788"/>
          </a:xfrm>
          <a:prstGeom prst="rect">
            <a:avLst/>
          </a:prstGeom>
          <a:solidFill>
            <a:srgbClr val="F15440"/>
          </a:solidFill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 eaLnBrk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6627" name="矩形 4"/>
          <p:cNvSpPr>
            <a:spLocks noChangeArrowheads="1"/>
          </p:cNvSpPr>
          <p:nvPr/>
        </p:nvSpPr>
        <p:spPr bwMode="auto">
          <a:xfrm>
            <a:off x="1246188" y="4774443"/>
            <a:ext cx="21891625" cy="10160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eaLnBrk="1"/>
            <a:r>
              <a:rPr lang="en-US" altLang="zh-CN" sz="6000" b="0" dirty="0">
                <a:solidFill>
                  <a:schemeClr val="bg1"/>
                </a:solidFill>
                <a:latin typeface="思源黑体 CN Regular" pitchFamily="34" charset="-122"/>
                <a:ea typeface="思源黑体 CN Regular" pitchFamily="34" charset="-122"/>
                <a:cs typeface="Source Han Sans CN"/>
                <a:sym typeface="Heiti SC Medium" charset="0"/>
              </a:rPr>
              <a:t>THANKS </a:t>
            </a:r>
            <a:r>
              <a:rPr lang="zh-CN" altLang="en-US" sz="6000" b="0" dirty="0">
                <a:solidFill>
                  <a:schemeClr val="bg1"/>
                </a:solidFill>
                <a:latin typeface="思源黑体 CN Regular" pitchFamily="34" charset="-122"/>
                <a:ea typeface="思源黑体 CN Regular" pitchFamily="34" charset="-122"/>
                <a:cs typeface="Source Han Sans CN"/>
                <a:sym typeface="Heiti SC Medium" charset="0"/>
              </a:rPr>
              <a:t>谢谢 </a:t>
            </a:r>
            <a:r>
              <a:rPr lang="en-US" altLang="zh-CN" sz="6000" b="0" dirty="0">
                <a:solidFill>
                  <a:schemeClr val="bg1"/>
                </a:solidFill>
                <a:latin typeface="思源黑体 CN Regular" pitchFamily="34" charset="-122"/>
                <a:ea typeface="思源黑体 CN Regular" pitchFamily="34" charset="-122"/>
                <a:cs typeface="Source Han Sans CN"/>
                <a:sym typeface="Heiti SC Medium" charset="0"/>
              </a:rPr>
              <a:t>!</a:t>
            </a:r>
            <a:endParaRPr lang="zh-CN" altLang="zh-CN" sz="6000" b="0" dirty="0">
              <a:solidFill>
                <a:schemeClr val="bg1"/>
              </a:solidFill>
              <a:latin typeface="思源黑体 CN Regular" pitchFamily="34" charset="-122"/>
              <a:ea typeface="思源黑体 CN Regular" pitchFamily="34" charset="-122"/>
              <a:cs typeface="Source Han Sans CN"/>
              <a:sym typeface="Heiti SC Medium" charset="0"/>
            </a:endParaRPr>
          </a:p>
        </p:txBody>
      </p:sp>
      <p:pic>
        <p:nvPicPr>
          <p:cNvPr id="6" name="Picture 3" descr="pasted-imag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564" y="1288289"/>
            <a:ext cx="7894871" cy="60115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alphaModFix amt="38000"/>
          </a:blip>
          <a:stretch>
            <a:fillRect/>
          </a:stretch>
        </p:blipFill>
        <p:spPr>
          <a:xfrm>
            <a:off x="5076784" y="7515871"/>
            <a:ext cx="13943094" cy="1357198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1"/>
          <p:cNvSpPr txBox="1"/>
          <p:nvPr/>
        </p:nvSpPr>
        <p:spPr bwMode="auto">
          <a:xfrm>
            <a:off x="12264693" y="6283325"/>
            <a:ext cx="2386872" cy="49244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>
            <a:lvl1pPr algn="ctr" defTabSz="2667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 defTabSz="2667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 defTabSz="2667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 defTabSz="2667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 defTabSz="2667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2667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2667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2667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2667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l" eaLnBrk="1">
              <a:defRPr/>
            </a:pPr>
            <a:r>
              <a:rPr lang="zh-CN" altLang="zh-CN" sz="3200" dirty="0">
                <a:solidFill>
                  <a:srgbClr val="EF4941"/>
                </a:solidFill>
                <a:latin typeface="思源黑体 CN Bold" pitchFamily="34" charset="-122"/>
                <a:ea typeface="思源黑体 CN Bold" pitchFamily="34" charset="-122"/>
                <a:cs typeface="Source Han Sans CN" charset="-122"/>
                <a:sym typeface="Heiti SC Light" charset="-122"/>
              </a:rPr>
              <a:t>1</a:t>
            </a:r>
            <a:r>
              <a:rPr lang="en-US" altLang="zh-CN" sz="3200" dirty="0">
                <a:solidFill>
                  <a:srgbClr val="EF4941"/>
                </a:solidFill>
                <a:latin typeface="思源黑体 CN Bold" pitchFamily="34" charset="-122"/>
                <a:ea typeface="思源黑体 CN Bold" pitchFamily="34" charset="-122"/>
                <a:cs typeface="Source Han Sans CN" charset="-122"/>
                <a:sym typeface="Heiti SC Light" charset="-122"/>
              </a:rPr>
              <a:t>.1</a:t>
            </a:r>
            <a:r>
              <a:rPr lang="en-US" altLang="zh-CN" sz="3200" dirty="0">
                <a:solidFill>
                  <a:srgbClr val="EF4941"/>
                </a:solidFill>
                <a:latin typeface="思源黑体 CN Regular" pitchFamily="34" charset="-122"/>
                <a:ea typeface="思源黑体 CN Regular" pitchFamily="34" charset="-122"/>
                <a:cs typeface="Source Han Sans CN" charset="-122"/>
                <a:sym typeface="Heiti SC Light" charset="-122"/>
              </a:rPr>
              <a:t> </a:t>
            </a:r>
            <a:r>
              <a:rPr lang="zh-CN" altLang="en-US" sz="3200" b="0" dirty="0">
                <a:latin typeface="思源黑体 CN Regular" pitchFamily="34" charset="-122"/>
                <a:ea typeface="思源黑体 CN Regular" pitchFamily="34" charset="-122"/>
                <a:cs typeface="Source Han Sans CN" charset="-122"/>
                <a:sym typeface="Heiti SC Light" charset="-122"/>
              </a:rPr>
              <a:t>工作内容</a:t>
            </a:r>
            <a:endParaRPr lang="en-US" altLang="zh-CN" sz="3200" b="0" dirty="0">
              <a:latin typeface="思源黑体 CN Regular" pitchFamily="34" charset="-122"/>
              <a:ea typeface="思源黑体 CN Regular" pitchFamily="34" charset="-122"/>
              <a:cs typeface="Source Han Sans CN" charset="-122"/>
              <a:sym typeface="Heiti SC Light" charset="-122"/>
            </a:endParaRPr>
          </a:p>
        </p:txBody>
      </p:sp>
      <p:sp>
        <p:nvSpPr>
          <p:cNvPr id="13" name="Text Box 13"/>
          <p:cNvSpPr txBox="1"/>
          <p:nvPr/>
        </p:nvSpPr>
        <p:spPr bwMode="auto">
          <a:xfrm>
            <a:off x="12323173" y="9366726"/>
            <a:ext cx="4203074" cy="49244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>
            <a:lvl1pPr algn="ctr" defTabSz="2667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 defTabSz="2667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 defTabSz="2667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 defTabSz="2667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 defTabSz="2667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2667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2667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2667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2667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l" eaLnBrk="1">
              <a:defRPr/>
            </a:pPr>
            <a:r>
              <a:rPr lang="zh-CN" altLang="zh-CN" sz="3200" dirty="0">
                <a:solidFill>
                  <a:srgbClr val="F15440"/>
                </a:solidFill>
                <a:latin typeface="思源黑体 CN Bold" pitchFamily="34" charset="-122"/>
                <a:ea typeface="思源黑体 CN Bold" pitchFamily="34" charset="-122"/>
                <a:cs typeface="Source Han Sans CN" charset="-122"/>
                <a:sym typeface="Heiti SC Light" charset="-122"/>
              </a:rPr>
              <a:t>1</a:t>
            </a:r>
            <a:r>
              <a:rPr lang="en-US" altLang="zh-CN" sz="3200" dirty="0">
                <a:solidFill>
                  <a:srgbClr val="F15440"/>
                </a:solidFill>
                <a:latin typeface="思源黑体 CN Bold" pitchFamily="34" charset="-122"/>
                <a:ea typeface="思源黑体 CN Bold" pitchFamily="34" charset="-122"/>
                <a:cs typeface="Source Han Sans CN" charset="-122"/>
                <a:sym typeface="Heiti SC Light" charset="-122"/>
              </a:rPr>
              <a:t>.3</a:t>
            </a:r>
            <a:r>
              <a:rPr lang="en-US" altLang="zh-CN" sz="3200" b="0" dirty="0">
                <a:latin typeface="思源黑体 CN Regular" pitchFamily="34" charset="-122"/>
                <a:ea typeface="思源黑体 CN Regular" pitchFamily="34" charset="-122"/>
                <a:cs typeface="Source Han Sans CN" charset="-122"/>
                <a:sym typeface="Heiti SC Light" charset="-122"/>
              </a:rPr>
              <a:t> </a:t>
            </a:r>
            <a:r>
              <a:rPr lang="zh-CN" altLang="en-US" sz="3200" b="0" dirty="0">
                <a:latin typeface="思源黑体 CN Regular" pitchFamily="34" charset="-122"/>
                <a:ea typeface="思源黑体 CN Regular" pitchFamily="34" charset="-122"/>
                <a:cs typeface="Source Han Sans CN" charset="-122"/>
                <a:sym typeface="Heiti SC Light" charset="-122"/>
              </a:rPr>
              <a:t>工作成果</a:t>
            </a:r>
            <a:r>
              <a:rPr lang="en-US" altLang="zh-CN" sz="3200" b="0" dirty="0">
                <a:latin typeface="思源黑体 CN Regular" pitchFamily="34" charset="-122"/>
                <a:ea typeface="思源黑体 CN Regular" pitchFamily="34" charset="-122"/>
                <a:cs typeface="Source Han Sans CN" charset="-122"/>
                <a:sym typeface="Heiti SC Light" charset="-122"/>
              </a:rPr>
              <a:t>/</a:t>
            </a:r>
            <a:r>
              <a:rPr lang="zh-CN" altLang="en-US" sz="3200" b="0" dirty="0">
                <a:latin typeface="思源黑体 CN Regular" pitchFamily="34" charset="-122"/>
                <a:ea typeface="思源黑体 CN Regular" pitchFamily="34" charset="-122"/>
                <a:cs typeface="Source Han Sans CN" charset="-122"/>
                <a:sym typeface="Heiti SC Light" charset="-122"/>
              </a:rPr>
              <a:t>贡献总览</a:t>
            </a:r>
            <a:endParaRPr lang="en-US" altLang="zh-CN" sz="3200" b="0" dirty="0">
              <a:latin typeface="思源黑体 CN Regular" pitchFamily="34" charset="-122"/>
              <a:ea typeface="思源黑体 CN Regular" pitchFamily="34" charset="-122"/>
              <a:cs typeface="Source Han Sans CN" charset="-122"/>
              <a:sym typeface="Heiti SC Light" charset="-122"/>
            </a:endParaRPr>
          </a:p>
        </p:txBody>
      </p:sp>
      <p:sp>
        <p:nvSpPr>
          <p:cNvPr id="16" name="Text Box 20"/>
          <p:cNvSpPr txBox="1"/>
          <p:nvPr/>
        </p:nvSpPr>
        <p:spPr bwMode="auto">
          <a:xfrm>
            <a:off x="11976064" y="3762375"/>
            <a:ext cx="10873120" cy="1193800"/>
          </a:xfrm>
          <a:prstGeom prst="rect">
            <a:avLst/>
          </a:prstGeom>
          <a:noFill/>
          <a:ln>
            <a:noFill/>
          </a:ln>
          <a:effectLst/>
        </p:spPr>
        <p:txBody>
          <a:bodyPr lIns="50800" tIns="50800" rIns="50800" bIns="50800"/>
          <a:lstStyle>
            <a:lvl1pPr algn="ctr" defTabSz="233045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 defTabSz="233045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 defTabSz="233045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 defTabSz="233045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 defTabSz="233045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233045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233045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233045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233045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marL="1143000" indent="-1143000" algn="just" eaLnBrk="1">
              <a:buAutoNum type="arabicPeriod"/>
              <a:defRPr/>
            </a:pPr>
            <a:r>
              <a:rPr lang="zh-CN" altLang="en-US" sz="6000" b="0" dirty="0">
                <a:solidFill>
                  <a:schemeClr val="tx1"/>
                </a:solidFill>
                <a:latin typeface="思源黑体 CN Regular" pitchFamily="34" charset="-122"/>
                <a:ea typeface="思源黑体 CN Regular" pitchFamily="34" charset="-122"/>
                <a:cs typeface="Source Han Sans CN" charset="-122"/>
                <a:sym typeface="Heiti SC Medium" charset="-122"/>
              </a:rPr>
              <a:t>个人工作概述</a:t>
            </a:r>
            <a:endParaRPr lang="zh-CN" altLang="zh-CN" sz="6000" b="0" dirty="0">
              <a:solidFill>
                <a:schemeClr val="tx1"/>
              </a:solidFill>
              <a:latin typeface="思源黑体 CN Regular" pitchFamily="34" charset="-122"/>
              <a:ea typeface="思源黑体 CN Regular" pitchFamily="34" charset="-122"/>
              <a:cs typeface="Source Han Sans CN" charset="-122"/>
              <a:sym typeface="Heiti SC Medium" charset="-122"/>
            </a:endParaRPr>
          </a:p>
        </p:txBody>
      </p:sp>
      <p:cxnSp>
        <p:nvCxnSpPr>
          <p:cNvPr id="23" name="直线连接符 25"/>
          <p:cNvCxnSpPr>
            <a:cxnSpLocks noChangeShapeType="1"/>
          </p:cNvCxnSpPr>
          <p:nvPr/>
        </p:nvCxnSpPr>
        <p:spPr bwMode="auto">
          <a:xfrm>
            <a:off x="12234531" y="5273824"/>
            <a:ext cx="1871662" cy="0"/>
          </a:xfrm>
          <a:prstGeom prst="line">
            <a:avLst/>
          </a:prstGeom>
          <a:noFill/>
          <a:ln w="76200">
            <a:solidFill>
              <a:srgbClr val="EF4941"/>
            </a:solidFill>
            <a:miter lim="400000"/>
          </a:ln>
          <a:effectLst/>
        </p:spPr>
      </p:cxnSp>
      <p:sp>
        <p:nvSpPr>
          <p:cNvPr id="24" name="矩形 8"/>
          <p:cNvSpPr>
            <a:spLocks noChangeArrowheads="1"/>
          </p:cNvSpPr>
          <p:nvPr/>
        </p:nvSpPr>
        <p:spPr bwMode="auto">
          <a:xfrm>
            <a:off x="-120650" y="-1103313"/>
            <a:ext cx="10080402" cy="15697201"/>
          </a:xfrm>
          <a:prstGeom prst="rect">
            <a:avLst/>
          </a:prstGeom>
          <a:solidFill>
            <a:srgbClr val="F15440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algn="ctr" eaLnBrk="1"/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alphaModFix amt="38000"/>
          </a:blip>
          <a:stretch>
            <a:fillRect/>
          </a:stretch>
        </p:blipFill>
        <p:spPr>
          <a:xfrm>
            <a:off x="-1489520" y="2105025"/>
            <a:ext cx="9845712" cy="9583658"/>
          </a:xfrm>
          <a:prstGeom prst="rect">
            <a:avLst/>
          </a:prstGeom>
        </p:spPr>
      </p:pic>
      <p:sp>
        <p:nvSpPr>
          <p:cNvPr id="17" name="Text Box 13">
            <a:extLst>
              <a:ext uri="{FF2B5EF4-FFF2-40B4-BE49-F238E27FC236}">
                <a16:creationId xmlns:a16="http://schemas.microsoft.com/office/drawing/2014/main" id="{CFA97483-EC8A-314C-BFD0-56FC083FAC33}"/>
              </a:ext>
            </a:extLst>
          </p:cNvPr>
          <p:cNvSpPr txBox="1"/>
          <p:nvPr/>
        </p:nvSpPr>
        <p:spPr bwMode="auto">
          <a:xfrm>
            <a:off x="12298493" y="7856696"/>
            <a:ext cx="2374048" cy="49244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>
            <a:lvl1pPr algn="ctr" defTabSz="2667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 defTabSz="2667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 defTabSz="2667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 defTabSz="2667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 defTabSz="2667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2667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2667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2667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2667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l" eaLnBrk="1">
              <a:defRPr/>
            </a:pPr>
            <a:r>
              <a:rPr lang="zh-CN" altLang="zh-CN" sz="3200" dirty="0">
                <a:solidFill>
                  <a:srgbClr val="F15440"/>
                </a:solidFill>
                <a:latin typeface="思源黑体 CN Bold" pitchFamily="34" charset="-122"/>
                <a:ea typeface="思源黑体 CN Bold" pitchFamily="34" charset="-122"/>
                <a:cs typeface="Source Han Sans CN" charset="-122"/>
                <a:sym typeface="Heiti SC Light" charset="-122"/>
              </a:rPr>
              <a:t>1</a:t>
            </a:r>
            <a:r>
              <a:rPr lang="en-US" altLang="zh-CN" sz="3200" dirty="0">
                <a:solidFill>
                  <a:srgbClr val="F15440"/>
                </a:solidFill>
                <a:latin typeface="思源黑体 CN Bold" pitchFamily="34" charset="-122"/>
                <a:ea typeface="思源黑体 CN Bold" pitchFamily="34" charset="-122"/>
                <a:cs typeface="Source Han Sans CN" charset="-122"/>
                <a:sym typeface="Heiti SC Light" charset="-122"/>
              </a:rPr>
              <a:t>.</a:t>
            </a:r>
            <a:r>
              <a:rPr lang="en-US" altLang="zh-CN" sz="3200" b="0" dirty="0">
                <a:solidFill>
                  <a:srgbClr val="F15440"/>
                </a:solidFill>
                <a:latin typeface="思源黑体 CN Bold" pitchFamily="34" charset="-122"/>
                <a:ea typeface="思源黑体 CN Regular" pitchFamily="34" charset="-122"/>
                <a:cs typeface="Source Han Sans CN" charset="-122"/>
                <a:sym typeface="Heiti SC Light" charset="-122"/>
              </a:rPr>
              <a:t>2</a:t>
            </a:r>
            <a:r>
              <a:rPr lang="zh-CN" altLang="en-US" sz="3200" b="0" dirty="0">
                <a:solidFill>
                  <a:srgbClr val="F15440"/>
                </a:solidFill>
                <a:latin typeface="思源黑体 CN Bold" pitchFamily="34" charset="-122"/>
                <a:ea typeface="思源黑体 CN Regular" pitchFamily="34" charset="-122"/>
                <a:cs typeface="Source Han Sans CN" charset="-122"/>
                <a:sym typeface="Heiti SC Light" charset="-122"/>
              </a:rPr>
              <a:t> </a:t>
            </a:r>
            <a:r>
              <a:rPr lang="zh-CN" altLang="en-US" sz="3200" b="0" dirty="0">
                <a:latin typeface="思源黑体 CN Regular" pitchFamily="34" charset="-122"/>
                <a:ea typeface="思源黑体 CN Regular" pitchFamily="34" charset="-122"/>
                <a:cs typeface="Source Han Sans CN" charset="-122"/>
                <a:sym typeface="Heiti SC Light" charset="-122"/>
              </a:rPr>
              <a:t>需求汇总</a:t>
            </a:r>
            <a:endParaRPr lang="en-US" altLang="zh-CN" sz="3200" b="0" dirty="0">
              <a:latin typeface="思源黑体 CN Regular" pitchFamily="34" charset="-122"/>
              <a:ea typeface="思源黑体 CN Regular" pitchFamily="34" charset="-122"/>
              <a:cs typeface="Source Han Sans CN" charset="-122"/>
              <a:sym typeface="Heiti SC Light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479425"/>
            <a:ext cx="24384000" cy="7353300"/>
            <a:chOff x="0" y="479425"/>
            <a:chExt cx="24384000" cy="7353300"/>
          </a:xfrm>
        </p:grpSpPr>
        <p:pic>
          <p:nvPicPr>
            <p:cNvPr id="17409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79425"/>
              <a:ext cx="24384000" cy="76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" name="Picture 3" descr="pasted-image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8413" y="695325"/>
              <a:ext cx="5024437" cy="3825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4" name="Text Box 4"/>
            <p:cNvSpPr txBox="1"/>
            <p:nvPr/>
          </p:nvSpPr>
          <p:spPr bwMode="auto">
            <a:xfrm>
              <a:off x="15859125" y="584312"/>
              <a:ext cx="7278688" cy="65659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50800" tIns="50800" rIns="50800" bIns="50800" anchor="t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r" eaLnBrk="1"/>
              <a:r>
                <a:rPr lang="zh-CN" altLang="zh-CN" sz="3600" dirty="0">
                  <a:solidFill>
                    <a:schemeClr val="bg1"/>
                  </a:solidFill>
                  <a:latin typeface="思源黑体 CN Regular" pitchFamily="34" charset="-122"/>
                  <a:ea typeface="思源黑体 CN Regular" pitchFamily="34" charset="-122"/>
                  <a:cs typeface="Source Han Sans CN"/>
                  <a:sym typeface="Heiti SC Light" charset="0"/>
                </a:rPr>
                <a:t>1</a:t>
              </a:r>
              <a:r>
                <a:rPr lang="en-US" altLang="zh-CN" sz="3600" dirty="0">
                  <a:solidFill>
                    <a:schemeClr val="bg1"/>
                  </a:solidFill>
                  <a:latin typeface="思源黑体 CN Regular" pitchFamily="34" charset="-122"/>
                  <a:ea typeface="思源黑体 CN Regular" pitchFamily="34" charset="-122"/>
                  <a:cs typeface="Source Han Sans CN"/>
                  <a:sym typeface="Heiti SC Light" charset="0"/>
                </a:rPr>
                <a:t>.1</a:t>
              </a:r>
              <a:r>
                <a:rPr lang="en-US" altLang="zh-CN" sz="3600" b="0" dirty="0">
                  <a:solidFill>
                    <a:schemeClr val="bg1"/>
                  </a:solidFill>
                  <a:latin typeface="思源黑体 CN Regular" pitchFamily="34" charset="-122"/>
                  <a:ea typeface="思源黑体 CN Regular" pitchFamily="34" charset="-122"/>
                  <a:cs typeface="Source Han Sans CN"/>
                  <a:sym typeface="Heiti SC Light" charset="0"/>
                </a:rPr>
                <a:t> </a:t>
              </a:r>
              <a:r>
                <a:rPr lang="zh-CN" altLang="en-US" sz="3600" b="0" dirty="0">
                  <a:solidFill>
                    <a:schemeClr val="bg1"/>
                  </a:solidFill>
                  <a:latin typeface="思源黑体 CN Regular" pitchFamily="34" charset="-122"/>
                  <a:ea typeface="思源黑体 CN Regular" pitchFamily="34" charset="-122"/>
                  <a:cs typeface="Source Han Sans CN"/>
                  <a:sym typeface="Heiti SC Light" charset="0"/>
                </a:rPr>
                <a:t>工作内容</a:t>
              </a:r>
              <a:endParaRPr lang="en-US" altLang="zh-CN" sz="3600" b="0" dirty="0">
                <a:solidFill>
                  <a:schemeClr val="bg1"/>
                </a:solidFill>
                <a:latin typeface="思源黑体 CN Regular" pitchFamily="34" charset="-122"/>
                <a:ea typeface="思源黑体 CN Regular" pitchFamily="34" charset="-122"/>
                <a:cs typeface="Source Han Sans CN"/>
                <a:sym typeface="Heiti SC Light" charset="0"/>
              </a:endParaRPr>
            </a:p>
          </p:txBody>
        </p:sp>
        <p:sp>
          <p:nvSpPr>
            <p:cNvPr id="17413" name="文本框 5"/>
            <p:cNvSpPr txBox="1">
              <a:spLocks noChangeArrowheads="1"/>
            </p:cNvSpPr>
            <p:nvPr/>
          </p:nvSpPr>
          <p:spPr bwMode="auto">
            <a:xfrm>
              <a:off x="3190875" y="6818313"/>
              <a:ext cx="15770225" cy="101441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zh-CN" altLang="en-US" sz="6000" b="0" dirty="0">
                  <a:solidFill>
                    <a:schemeClr val="bg1"/>
                  </a:solidFill>
                  <a:latin typeface="Source Han Sans CN Medium"/>
                  <a:ea typeface="Source Han Sans CN Medium"/>
                  <a:cs typeface="Source Han Sans CN Medium"/>
                </a:rPr>
                <a:t>编辑区域</a:t>
              </a: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6A6EDEFB-826F-924B-86AA-16ED23C87E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887" y="3257600"/>
            <a:ext cx="16310049" cy="88689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68117" y="521296"/>
            <a:ext cx="24384000" cy="7353300"/>
            <a:chOff x="0" y="479425"/>
            <a:chExt cx="24384000" cy="7353300"/>
          </a:xfrm>
        </p:grpSpPr>
        <p:pic>
          <p:nvPicPr>
            <p:cNvPr id="17409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79425"/>
              <a:ext cx="24384000" cy="76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" name="Picture 3" descr="pasted-image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8413" y="695325"/>
              <a:ext cx="5024437" cy="3825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4" name="Text Box 4"/>
            <p:cNvSpPr txBox="1"/>
            <p:nvPr/>
          </p:nvSpPr>
          <p:spPr bwMode="auto">
            <a:xfrm>
              <a:off x="15859125" y="584312"/>
              <a:ext cx="7278688" cy="6553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50800" tIns="50800" rIns="50800" bIns="50800" anchor="t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panose="02000503000000020004" charset="0"/>
                  <a:ea typeface="Helvetica Neue" panose="02000503000000020004" charset="0"/>
                  <a:cs typeface="Helvetica Neue" panose="02000503000000020004" charset="0"/>
                  <a:sym typeface="Helvetica Neue" panose="02000503000000020004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panose="02000503000000020004" charset="0"/>
                  <a:ea typeface="Helvetica Neue" panose="02000503000000020004" charset="0"/>
                  <a:cs typeface="Helvetica Neue" panose="02000503000000020004" charset="0"/>
                  <a:sym typeface="Helvetica Neue" panose="02000503000000020004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panose="02000503000000020004" charset="0"/>
                  <a:ea typeface="Helvetica Neue" panose="02000503000000020004" charset="0"/>
                  <a:cs typeface="Helvetica Neue" panose="02000503000000020004" charset="0"/>
                  <a:sym typeface="Helvetica Neue" panose="02000503000000020004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panose="02000503000000020004" charset="0"/>
                  <a:ea typeface="Helvetica Neue" panose="02000503000000020004" charset="0"/>
                  <a:cs typeface="Helvetica Neue" panose="02000503000000020004" charset="0"/>
                  <a:sym typeface="Helvetica Neue" panose="02000503000000020004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panose="02000503000000020004" charset="0"/>
                  <a:ea typeface="Helvetica Neue" panose="02000503000000020004" charset="0"/>
                  <a:cs typeface="Helvetica Neue" panose="02000503000000020004" charset="0"/>
                  <a:sym typeface="Helvetica Neue" panose="02000503000000020004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charset="0"/>
                  <a:ea typeface="Helvetica Neue" panose="02000503000000020004" charset="0"/>
                  <a:cs typeface="Helvetica Neue" panose="02000503000000020004" charset="0"/>
                  <a:sym typeface="Helvetica Neue" panose="02000503000000020004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charset="0"/>
                  <a:ea typeface="Helvetica Neue" panose="02000503000000020004" charset="0"/>
                  <a:cs typeface="Helvetica Neue" panose="02000503000000020004" charset="0"/>
                  <a:sym typeface="Helvetica Neue" panose="02000503000000020004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charset="0"/>
                  <a:ea typeface="Helvetica Neue" panose="02000503000000020004" charset="0"/>
                  <a:cs typeface="Helvetica Neue" panose="02000503000000020004" charset="0"/>
                  <a:sym typeface="Helvetica Neue" panose="02000503000000020004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charset="0"/>
                  <a:ea typeface="Helvetica Neue" panose="02000503000000020004" charset="0"/>
                  <a:cs typeface="Helvetica Neue" panose="02000503000000020004" charset="0"/>
                  <a:sym typeface="Helvetica Neue" panose="02000503000000020004" charset="0"/>
                </a:defRPr>
              </a:lvl9pPr>
            </a:lstStyle>
            <a:p>
              <a:pPr algn="r" eaLnBrk="1"/>
              <a:r>
                <a:rPr lang="zh-CN" altLang="zh-CN" sz="3600" dirty="0">
                  <a:solidFill>
                    <a:schemeClr val="bg1"/>
                  </a:solidFill>
                  <a:latin typeface="思源黑体 CN Regular" pitchFamily="34" charset="-122"/>
                  <a:ea typeface="思源黑体 CN Regular" pitchFamily="34" charset="-122"/>
                  <a:cs typeface="Source Han Sans CN"/>
                  <a:sym typeface="Heiti SC Light" charset="0"/>
                </a:rPr>
                <a:t>1</a:t>
              </a:r>
              <a:r>
                <a:rPr lang="en-US" altLang="zh-CN" sz="3600" b="0" dirty="0">
                  <a:solidFill>
                    <a:schemeClr val="bg1"/>
                  </a:solidFill>
                  <a:latin typeface="思源黑体 CN Regular" pitchFamily="34" charset="-122"/>
                  <a:ea typeface="思源黑体 CN Regular" pitchFamily="34" charset="-122"/>
                  <a:cs typeface="Source Han Sans CN"/>
                  <a:sym typeface="Heiti SC Light" charset="0"/>
                </a:rPr>
                <a:t>.2</a:t>
              </a:r>
              <a:r>
                <a:rPr lang="zh-CN" altLang="en-US" sz="3600" b="0" dirty="0">
                  <a:solidFill>
                    <a:schemeClr val="bg1"/>
                  </a:solidFill>
                  <a:latin typeface="思源黑体 CN Regular" pitchFamily="34" charset="-122"/>
                  <a:ea typeface="思源黑体 CN Regular" pitchFamily="34" charset="-122"/>
                  <a:cs typeface="Source Han Sans CN"/>
                  <a:sym typeface="Heiti SC Light" charset="0"/>
                </a:rPr>
                <a:t>需求汇总</a:t>
              </a:r>
            </a:p>
          </p:txBody>
        </p:sp>
        <p:sp>
          <p:nvSpPr>
            <p:cNvPr id="17413" name="文本框 5"/>
            <p:cNvSpPr txBox="1">
              <a:spLocks noChangeArrowheads="1"/>
            </p:cNvSpPr>
            <p:nvPr/>
          </p:nvSpPr>
          <p:spPr bwMode="auto">
            <a:xfrm>
              <a:off x="3190875" y="6818313"/>
              <a:ext cx="15770225" cy="101441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zh-CN" altLang="en-US" sz="6000" b="0" dirty="0">
                  <a:solidFill>
                    <a:schemeClr val="bg1"/>
                  </a:solidFill>
                  <a:latin typeface="Source Han Sans CN Medium"/>
                  <a:ea typeface="Source Han Sans CN Medium"/>
                  <a:cs typeface="Source Han Sans CN Medium"/>
                </a:rPr>
                <a:t>编辑区域</a:t>
              </a:r>
            </a:p>
          </p:txBody>
        </p:sp>
      </p:grpSp>
      <p:sp>
        <p:nvSpPr>
          <p:cNvPr id="9" name="矩形 8"/>
          <p:cNvSpPr/>
          <p:nvPr/>
        </p:nvSpPr>
        <p:spPr>
          <a:xfrm>
            <a:off x="700296" y="4619469"/>
            <a:ext cx="6962551" cy="3247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0" dirty="0">
                <a:latin typeface="思源黑体 CN Bold" pitchFamily="34" charset="-122"/>
                <a:ea typeface="思源黑体 CN Bold" pitchFamily="34" charset="-122"/>
                <a:cs typeface="Source Han Sans CN"/>
                <a:sym typeface="+mn-ea"/>
              </a:rPr>
              <a:t>总共</a:t>
            </a:r>
            <a:r>
              <a:rPr lang="en-US" altLang="zh-CN" sz="2800" b="0" dirty="0">
                <a:latin typeface="思源黑体 CN Bold" pitchFamily="34" charset="-122"/>
                <a:ea typeface="思源黑体 CN Bold" pitchFamily="34" charset="-122"/>
                <a:cs typeface="Source Han Sans CN"/>
                <a:sym typeface="+mn-ea"/>
              </a:rPr>
              <a:t>33</a:t>
            </a:r>
            <a:r>
              <a:rPr lang="zh-CN" altLang="en-US" sz="2800" b="0" dirty="0">
                <a:latin typeface="思源黑体 CN Bold" pitchFamily="34" charset="-122"/>
                <a:ea typeface="思源黑体 CN Bold" pitchFamily="34" charset="-122"/>
                <a:cs typeface="Source Han Sans CN"/>
                <a:sym typeface="+mn-ea"/>
              </a:rPr>
              <a:t>个需求</a:t>
            </a:r>
            <a:endParaRPr lang="en-US" altLang="zh-CN" sz="2800" b="0" dirty="0">
              <a:latin typeface="思源黑体 CN Bold" pitchFamily="34" charset="-122"/>
              <a:ea typeface="思源黑体 CN Bold" pitchFamily="34" charset="-122"/>
              <a:cs typeface="Source Han Sans CN"/>
              <a:sym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0" dirty="0">
                <a:latin typeface="思源黑体 CN Bold" pitchFamily="34" charset="-122"/>
                <a:ea typeface="思源黑体 CN Bold" pitchFamily="34" charset="-122"/>
                <a:cs typeface="Source Han Sans CN"/>
                <a:sym typeface="+mn-ea"/>
              </a:rPr>
              <a:t>10</a:t>
            </a:r>
            <a:r>
              <a:rPr lang="zh-CN" altLang="en-US" sz="2800" b="0" dirty="0">
                <a:latin typeface="思源黑体 CN Bold" pitchFamily="34" charset="-122"/>
                <a:ea typeface="思源黑体 CN Bold" pitchFamily="34" charset="-122"/>
                <a:cs typeface="Source Han Sans CN"/>
                <a:sym typeface="+mn-ea"/>
              </a:rPr>
              <a:t>个核心项目</a:t>
            </a:r>
            <a:endParaRPr lang="en-US" altLang="zh-CN" sz="2800" b="0" dirty="0">
              <a:latin typeface="思源黑体 CN Bold" pitchFamily="34" charset="-122"/>
              <a:ea typeface="思源黑体 CN Bold" pitchFamily="34" charset="-122"/>
              <a:cs typeface="Source Han Sans CN"/>
              <a:sym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0" dirty="0">
                <a:latin typeface="思源黑体 CN Bold" pitchFamily="34" charset="-122"/>
                <a:ea typeface="思源黑体 CN Bold" pitchFamily="34" charset="-122"/>
                <a:cs typeface="Source Han Sans CN"/>
                <a:sym typeface="+mn-ea"/>
              </a:rPr>
              <a:t>23</a:t>
            </a:r>
            <a:r>
              <a:rPr lang="zh-CN" altLang="en-US" sz="2800" b="0" dirty="0">
                <a:latin typeface="思源黑体 CN Bold" pitchFamily="34" charset="-122"/>
                <a:ea typeface="思源黑体 CN Bold" pitchFamily="34" charset="-122"/>
                <a:cs typeface="Source Han Sans CN"/>
                <a:sym typeface="+mn-ea"/>
              </a:rPr>
              <a:t>个日常需求</a:t>
            </a:r>
            <a:endParaRPr lang="en-US" altLang="zh-CN" sz="2800" b="0" dirty="0">
              <a:latin typeface="思源黑体 CN Bold" pitchFamily="34" charset="-122"/>
              <a:ea typeface="思源黑体 CN Bold" pitchFamily="34" charset="-122"/>
              <a:cs typeface="Source Han Sans CN"/>
              <a:sym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0" dirty="0">
                <a:latin typeface="思源黑体 CN Bold" pitchFamily="34" charset="-122"/>
                <a:ea typeface="思源黑体 CN Bold" pitchFamily="34" charset="-122"/>
                <a:cs typeface="Source Han Sans CN"/>
                <a:sym typeface="+mn-ea"/>
              </a:rPr>
              <a:t>按时完成，无延期，无线上故障</a:t>
            </a:r>
            <a:endParaRPr lang="zh-CN" altLang="en-US" sz="2800" b="0" dirty="0">
              <a:latin typeface="思源黑体 CN Bold" pitchFamily="34" charset="-122"/>
              <a:ea typeface="思源黑体 CN Bold" pitchFamily="34" charset="-122"/>
              <a:cs typeface="Source Han Sans CN"/>
            </a:endParaRPr>
          </a:p>
          <a:p>
            <a:pPr>
              <a:lnSpc>
                <a:spcPct val="150000"/>
              </a:lnSpc>
            </a:pPr>
            <a:endParaRPr lang="en-US" altLang="zh-CN" sz="2800" b="0" dirty="0">
              <a:latin typeface="思源黑体 CN Bold" pitchFamily="34" charset="-122"/>
              <a:ea typeface="思源黑体 CN Bold" pitchFamily="34" charset="-122"/>
              <a:cs typeface="Source Han Sans CN"/>
            </a:endParaRPr>
          </a:p>
        </p:txBody>
      </p:sp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75D7FF08-9342-DA43-9C57-38D0CC75CE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114657"/>
              </p:ext>
            </p:extLst>
          </p:nvPr>
        </p:nvGraphicFramePr>
        <p:xfrm>
          <a:off x="7937500" y="1937332"/>
          <a:ext cx="16256000" cy="10837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976380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3" name="组合 5">
            <a:extLst>
              <a:ext uri="{FF2B5EF4-FFF2-40B4-BE49-F238E27FC236}">
                <a16:creationId xmlns:a16="http://schemas.microsoft.com/office/drawing/2014/main" id="{36BC729C-2CC6-E142-AAA2-478CB84CDC1A}"/>
              </a:ext>
            </a:extLst>
          </p:cNvPr>
          <p:cNvGrpSpPr>
            <a:grpSpLocks/>
          </p:cNvGrpSpPr>
          <p:nvPr/>
        </p:nvGrpSpPr>
        <p:grpSpPr bwMode="auto">
          <a:xfrm>
            <a:off x="0" y="479425"/>
            <a:ext cx="24384000" cy="762000"/>
            <a:chOff x="0" y="479425"/>
            <a:chExt cx="24384000" cy="762000"/>
          </a:xfrm>
        </p:grpSpPr>
        <p:pic>
          <p:nvPicPr>
            <p:cNvPr id="13314" name="图片 1">
              <a:extLst>
                <a:ext uri="{FF2B5EF4-FFF2-40B4-BE49-F238E27FC236}">
                  <a16:creationId xmlns:a16="http://schemas.microsoft.com/office/drawing/2014/main" id="{0DBB8F5B-512D-C44C-83F3-92445BB14B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79425"/>
              <a:ext cx="24384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5" name="Picture 3" descr="pasted-image.pdf">
              <a:extLst>
                <a:ext uri="{FF2B5EF4-FFF2-40B4-BE49-F238E27FC236}">
                  <a16:creationId xmlns:a16="http://schemas.microsoft.com/office/drawing/2014/main" id="{A14E5842-7412-C346-BCCC-95B44CBC84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8413" y="695325"/>
              <a:ext cx="5024437" cy="382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16" name="Text Box 4">
              <a:extLst>
                <a:ext uri="{FF2B5EF4-FFF2-40B4-BE49-F238E27FC236}">
                  <a16:creationId xmlns:a16="http://schemas.microsoft.com/office/drawing/2014/main" id="{DCBEB312-3D0A-0D40-81D9-12827C8AF0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59125" y="584947"/>
              <a:ext cx="7278688" cy="655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>
                <a:defRPr sz="34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1pPr>
              <a:lvl2pPr>
                <a:defRPr sz="34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2pPr>
              <a:lvl3pPr>
                <a:defRPr sz="34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3pPr>
              <a:lvl4pPr>
                <a:defRPr sz="34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4pPr>
              <a:lvl5pPr>
                <a:defRPr sz="34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5pPr>
              <a:lvl6pPr indent="-914400" defTabSz="8255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4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6pPr>
              <a:lvl7pPr indent="-914400" defTabSz="8255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4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7pPr>
              <a:lvl8pPr indent="-914400" defTabSz="8255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4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8pPr>
              <a:lvl9pPr indent="-914400" defTabSz="8255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4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9pPr>
            </a:lstStyle>
            <a:p>
              <a:pPr algn="r" hangingPunct="0"/>
              <a:r>
                <a:rPr lang="en-US" altLang="zh-CN" sz="3600" dirty="0">
                  <a:solidFill>
                    <a:schemeClr val="bg1"/>
                  </a:solidFill>
                  <a:latin typeface="思源黑体 CN Regular"/>
                  <a:ea typeface="思源黑体 CN Regular"/>
                  <a:cs typeface="思源黑体 CN Regular"/>
                  <a:sym typeface="Heiti SC Light" panose="02000000000000000000" pitchFamily="2" charset="-128"/>
                </a:rPr>
                <a:t>1.3</a:t>
              </a:r>
              <a:r>
                <a:rPr lang="zh-CN" altLang="en-US" sz="3600" dirty="0">
                  <a:solidFill>
                    <a:schemeClr val="bg1"/>
                  </a:solidFill>
                  <a:latin typeface="思源黑体 CN Regular"/>
                  <a:ea typeface="思源黑体 CN Regular"/>
                  <a:cs typeface="思源黑体 CN Regular"/>
                  <a:sym typeface="Heiti SC Light" panose="02000000000000000000" pitchFamily="2" charset="-128"/>
                </a:rPr>
                <a:t> 工作成果</a:t>
              </a:r>
              <a:r>
                <a:rPr lang="en-US" altLang="zh-CN" sz="3600" dirty="0">
                  <a:solidFill>
                    <a:schemeClr val="bg1"/>
                  </a:solidFill>
                  <a:latin typeface="思源黑体 CN Regular"/>
                  <a:ea typeface="思源黑体 CN Regular"/>
                  <a:cs typeface="思源黑体 CN Regular"/>
                  <a:sym typeface="Heiti SC Light" panose="02000000000000000000" pitchFamily="2" charset="-128"/>
                </a:rPr>
                <a:t>/</a:t>
              </a:r>
              <a:r>
                <a:rPr lang="zh-CN" altLang="en-US" sz="3600" dirty="0">
                  <a:solidFill>
                    <a:schemeClr val="bg1"/>
                  </a:solidFill>
                  <a:latin typeface="思源黑体 CN Regular"/>
                  <a:ea typeface="思源黑体 CN Regular"/>
                  <a:cs typeface="思源黑体 CN Regular"/>
                  <a:sym typeface="Heiti SC Light" panose="02000000000000000000" pitchFamily="2" charset="-128"/>
                </a:rPr>
                <a:t>贡献总览</a:t>
              </a:r>
              <a:endParaRPr lang="zh-CN" altLang="en-US" sz="3600" b="0" dirty="0">
                <a:solidFill>
                  <a:schemeClr val="bg1"/>
                </a:solidFill>
                <a:latin typeface="思源黑体 CN Regular"/>
                <a:ea typeface="思源黑体 CN Regular"/>
                <a:cs typeface="思源黑体 CN Regular"/>
                <a:sym typeface="Heiti SC Light" panose="02000000000000000000" pitchFamily="2" charset="-128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62C3EFA3-C790-244F-BD1D-06705684C87B}"/>
                  </a:ext>
                </a:extLst>
              </p14:cNvPr>
              <p14:cNvContentPartPr/>
              <p14:nvPr/>
            </p14:nvContentPartPr>
            <p14:xfrm>
              <a:off x="2382775" y="12837982"/>
              <a:ext cx="360" cy="3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62C3EFA3-C790-244F-BD1D-06705684C87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74135" y="1282934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5EA3CF25-1EE4-4A49-AB78-42E970AB2A9D}"/>
                  </a:ext>
                </a:extLst>
              </p14:cNvPr>
              <p14:cNvContentPartPr/>
              <p14:nvPr/>
            </p14:nvContentPartPr>
            <p14:xfrm>
              <a:off x="1183255" y="-1154498"/>
              <a:ext cx="360" cy="36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5EA3CF25-1EE4-4A49-AB78-42E970AB2A9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74615" y="-1163138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EC1AC54F-6415-9A40-9097-82E94D8041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824" y="1674324"/>
            <a:ext cx="21802280" cy="1036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83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1"/>
          <p:cNvSpPr txBox="1"/>
          <p:nvPr/>
        </p:nvSpPr>
        <p:spPr bwMode="auto">
          <a:xfrm>
            <a:off x="12264693" y="6283325"/>
            <a:ext cx="2343590" cy="49244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>
            <a:lvl1pPr algn="ctr" defTabSz="266700">
              <a:defRPr sz="3000" b="1">
                <a:solidFill>
                  <a:srgbClr val="000000"/>
                </a:solidFill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 charset="0"/>
              </a:defRPr>
            </a:lvl1pPr>
            <a:lvl2pPr marL="742950" indent="-285750" algn="ctr" defTabSz="266700">
              <a:defRPr sz="3000" b="1">
                <a:solidFill>
                  <a:srgbClr val="000000"/>
                </a:solidFill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 charset="0"/>
              </a:defRPr>
            </a:lvl2pPr>
            <a:lvl3pPr marL="1143000" indent="-228600" algn="ctr" defTabSz="266700">
              <a:defRPr sz="3000" b="1">
                <a:solidFill>
                  <a:srgbClr val="000000"/>
                </a:solidFill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 charset="0"/>
              </a:defRPr>
            </a:lvl3pPr>
            <a:lvl4pPr marL="1600200" indent="-228600" algn="ctr" defTabSz="266700">
              <a:defRPr sz="3000" b="1">
                <a:solidFill>
                  <a:srgbClr val="000000"/>
                </a:solidFill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 charset="0"/>
              </a:defRPr>
            </a:lvl4pPr>
            <a:lvl5pPr marL="2057400" indent="-228600" algn="ctr" defTabSz="266700">
              <a:defRPr sz="3000" b="1">
                <a:solidFill>
                  <a:srgbClr val="000000"/>
                </a:solidFill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 charset="0"/>
              </a:defRPr>
            </a:lvl5pPr>
            <a:lvl6pPr marL="2514600" indent="-228600" algn="ctr" defTabSz="2667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 charset="0"/>
              </a:defRPr>
            </a:lvl6pPr>
            <a:lvl7pPr marL="2971800" indent="-228600" algn="ctr" defTabSz="2667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 charset="0"/>
              </a:defRPr>
            </a:lvl7pPr>
            <a:lvl8pPr marL="3429000" indent="-228600" algn="ctr" defTabSz="2667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 charset="0"/>
              </a:defRPr>
            </a:lvl8pPr>
            <a:lvl9pPr marL="3886200" indent="-228600" algn="ctr" defTabSz="2667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 charset="0"/>
              </a:defRPr>
            </a:lvl9pPr>
          </a:lstStyle>
          <a:p>
            <a:pPr algn="l" eaLnBrk="1">
              <a:defRPr/>
            </a:pPr>
            <a:r>
              <a:rPr lang="en-US" altLang="zh-CN" sz="3200" b="0" dirty="0">
                <a:solidFill>
                  <a:schemeClr val="tx1"/>
                </a:solidFill>
                <a:latin typeface="思源黑体 CN Bold" pitchFamily="34" charset="-122"/>
                <a:ea typeface="思源黑体 CN Bold" pitchFamily="34" charset="-122"/>
                <a:cs typeface="Source Han Sans CN" charset="-122"/>
                <a:sym typeface="Heiti SC Light" charset="-122"/>
              </a:rPr>
              <a:t>2.1</a:t>
            </a:r>
            <a:r>
              <a:rPr lang="en-US" altLang="zh-CN" sz="3200" b="0" dirty="0">
                <a:solidFill>
                  <a:schemeClr val="tx1"/>
                </a:solidFill>
                <a:latin typeface="思源黑体 CN Regular" pitchFamily="34" charset="-122"/>
                <a:ea typeface="思源黑体 CN Regular" pitchFamily="34" charset="-122"/>
                <a:cs typeface="Source Han Sans CN" charset="-122"/>
                <a:sym typeface="Heiti SC Light" charset="-122"/>
              </a:rPr>
              <a:t> </a:t>
            </a:r>
            <a:r>
              <a:rPr lang="zh-CN" altLang="en-US" sz="3200" b="0" dirty="0">
                <a:solidFill>
                  <a:schemeClr val="tx1"/>
                </a:solidFill>
                <a:latin typeface="思源黑体 CN Regular" pitchFamily="34" charset="-122"/>
                <a:ea typeface="思源黑体 CN Regular" pitchFamily="34" charset="-122"/>
                <a:cs typeface="Source Han Sans CN" charset="-122"/>
                <a:sym typeface="Heiti SC Light" charset="-122"/>
              </a:rPr>
              <a:t>开放物流</a:t>
            </a:r>
          </a:p>
        </p:txBody>
      </p:sp>
      <p:sp>
        <p:nvSpPr>
          <p:cNvPr id="13" name="Text Box 13"/>
          <p:cNvSpPr txBox="1"/>
          <p:nvPr/>
        </p:nvSpPr>
        <p:spPr bwMode="auto">
          <a:xfrm>
            <a:off x="12234531" y="7949733"/>
            <a:ext cx="3529236" cy="49244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>
            <a:lvl1pPr algn="ctr" defTabSz="266700">
              <a:defRPr sz="3000" b="1">
                <a:solidFill>
                  <a:srgbClr val="000000"/>
                </a:solidFill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 charset="0"/>
              </a:defRPr>
            </a:lvl1pPr>
            <a:lvl2pPr marL="742950" indent="-285750" algn="ctr" defTabSz="266700">
              <a:defRPr sz="3000" b="1">
                <a:solidFill>
                  <a:srgbClr val="000000"/>
                </a:solidFill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 charset="0"/>
              </a:defRPr>
            </a:lvl2pPr>
            <a:lvl3pPr marL="1143000" indent="-228600" algn="ctr" defTabSz="266700">
              <a:defRPr sz="3000" b="1">
                <a:solidFill>
                  <a:srgbClr val="000000"/>
                </a:solidFill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 charset="0"/>
              </a:defRPr>
            </a:lvl3pPr>
            <a:lvl4pPr marL="1600200" indent="-228600" algn="ctr" defTabSz="266700">
              <a:defRPr sz="3000" b="1">
                <a:solidFill>
                  <a:srgbClr val="000000"/>
                </a:solidFill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 charset="0"/>
              </a:defRPr>
            </a:lvl4pPr>
            <a:lvl5pPr marL="2057400" indent="-228600" algn="ctr" defTabSz="266700">
              <a:defRPr sz="3000" b="1">
                <a:solidFill>
                  <a:srgbClr val="000000"/>
                </a:solidFill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 charset="0"/>
              </a:defRPr>
            </a:lvl5pPr>
            <a:lvl6pPr marL="2514600" indent="-228600" algn="ctr" defTabSz="2667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 charset="0"/>
              </a:defRPr>
            </a:lvl6pPr>
            <a:lvl7pPr marL="2971800" indent="-228600" algn="ctr" defTabSz="2667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 charset="0"/>
              </a:defRPr>
            </a:lvl7pPr>
            <a:lvl8pPr marL="3429000" indent="-228600" algn="ctr" defTabSz="2667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 charset="0"/>
              </a:defRPr>
            </a:lvl8pPr>
            <a:lvl9pPr marL="3886200" indent="-228600" algn="ctr" defTabSz="2667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 charset="0"/>
              </a:defRPr>
            </a:lvl9pPr>
          </a:lstStyle>
          <a:p>
            <a:pPr algn="l" eaLnBrk="1">
              <a:defRPr/>
            </a:pPr>
            <a:r>
              <a:rPr lang="en-US" altLang="zh-CN" sz="3200" b="0" dirty="0">
                <a:solidFill>
                  <a:schemeClr val="tx1"/>
                </a:solidFill>
                <a:latin typeface="思源黑体 CN Bold" pitchFamily="34" charset="-122"/>
                <a:ea typeface="思源黑体 CN Bold" pitchFamily="34" charset="-122"/>
                <a:cs typeface="Source Han Sans CN" charset="-122"/>
                <a:sym typeface="Heiti SC Light" charset="-122"/>
              </a:rPr>
              <a:t>2.2 Seller-Support</a:t>
            </a:r>
            <a:endParaRPr lang="zh-CN" altLang="en-US" sz="3200" b="0" dirty="0">
              <a:solidFill>
                <a:schemeClr val="tx1"/>
              </a:solidFill>
              <a:latin typeface="思源黑体 CN Bold" pitchFamily="34" charset="-122"/>
              <a:ea typeface="思源黑体 CN Bold" pitchFamily="34" charset="-122"/>
              <a:cs typeface="Source Han Sans CN" charset="-122"/>
              <a:sym typeface="Heiti SC Light" charset="-122"/>
            </a:endParaRPr>
          </a:p>
        </p:txBody>
      </p:sp>
      <p:sp>
        <p:nvSpPr>
          <p:cNvPr id="16" name="Text Box 20"/>
          <p:cNvSpPr txBox="1"/>
          <p:nvPr/>
        </p:nvSpPr>
        <p:spPr bwMode="auto">
          <a:xfrm>
            <a:off x="11976064" y="3762375"/>
            <a:ext cx="10873120" cy="1193800"/>
          </a:xfrm>
          <a:prstGeom prst="rect">
            <a:avLst/>
          </a:prstGeom>
          <a:noFill/>
          <a:ln>
            <a:noFill/>
          </a:ln>
          <a:effectLst/>
        </p:spPr>
        <p:txBody>
          <a:bodyPr lIns="50800" tIns="50800" rIns="50800" bIns="50800"/>
          <a:lstStyle>
            <a:lvl1pPr algn="ctr" defTabSz="233045">
              <a:defRPr sz="3000" b="1">
                <a:solidFill>
                  <a:srgbClr val="000000"/>
                </a:solidFill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 charset="0"/>
              </a:defRPr>
            </a:lvl1pPr>
            <a:lvl2pPr marL="742950" indent="-285750" algn="ctr" defTabSz="233045">
              <a:defRPr sz="3000" b="1">
                <a:solidFill>
                  <a:srgbClr val="000000"/>
                </a:solidFill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 charset="0"/>
              </a:defRPr>
            </a:lvl2pPr>
            <a:lvl3pPr marL="1143000" indent="-228600" algn="ctr" defTabSz="233045">
              <a:defRPr sz="3000" b="1">
                <a:solidFill>
                  <a:srgbClr val="000000"/>
                </a:solidFill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 charset="0"/>
              </a:defRPr>
            </a:lvl3pPr>
            <a:lvl4pPr marL="1600200" indent="-228600" algn="ctr" defTabSz="233045">
              <a:defRPr sz="3000" b="1">
                <a:solidFill>
                  <a:srgbClr val="000000"/>
                </a:solidFill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 charset="0"/>
              </a:defRPr>
            </a:lvl4pPr>
            <a:lvl5pPr marL="2057400" indent="-228600" algn="ctr" defTabSz="233045">
              <a:defRPr sz="3000" b="1">
                <a:solidFill>
                  <a:srgbClr val="000000"/>
                </a:solidFill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 charset="0"/>
              </a:defRPr>
            </a:lvl5pPr>
            <a:lvl6pPr marL="2514600" indent="-228600" algn="ctr" defTabSz="233045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 charset="0"/>
              </a:defRPr>
            </a:lvl6pPr>
            <a:lvl7pPr marL="2971800" indent="-228600" algn="ctr" defTabSz="233045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 charset="0"/>
              </a:defRPr>
            </a:lvl7pPr>
            <a:lvl8pPr marL="3429000" indent="-228600" algn="ctr" defTabSz="233045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 charset="0"/>
              </a:defRPr>
            </a:lvl8pPr>
            <a:lvl9pPr marL="3886200" indent="-228600" algn="ctr" defTabSz="233045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 charset="0"/>
              </a:defRPr>
            </a:lvl9pPr>
          </a:lstStyle>
          <a:p>
            <a:pPr marL="0" indent="0" algn="just" eaLnBrk="1">
              <a:buNone/>
              <a:defRPr/>
            </a:pPr>
            <a:r>
              <a:rPr lang="en-US" altLang="zh-CN" sz="6000" b="0" dirty="0">
                <a:solidFill>
                  <a:schemeClr val="tx1"/>
                </a:solidFill>
                <a:latin typeface="思源黑体 CN Regular" pitchFamily="34" charset="-122"/>
                <a:ea typeface="思源黑体 CN Regular" pitchFamily="34" charset="-122"/>
                <a:cs typeface="Source Han Sans CN"/>
                <a:sym typeface="Heiti SC Medium" charset="0"/>
              </a:rPr>
              <a:t>2.</a:t>
            </a:r>
            <a:r>
              <a:rPr lang="zh-CN" altLang="en-US" sz="6000" b="0" dirty="0">
                <a:solidFill>
                  <a:schemeClr val="tx1"/>
                </a:solidFill>
                <a:latin typeface="思源黑体 CN Regular" pitchFamily="34" charset="-122"/>
                <a:ea typeface="思源黑体 CN Regular" pitchFamily="34" charset="-122"/>
                <a:cs typeface="Source Han Sans CN"/>
                <a:sym typeface="Heiti SC Medium" charset="0"/>
              </a:rPr>
              <a:t>核心项目及贡献介绍</a:t>
            </a:r>
          </a:p>
          <a:p>
            <a:pPr marL="1143000" indent="-1143000" algn="just" eaLnBrk="1">
              <a:buAutoNum type="arabicPeriod"/>
              <a:defRPr/>
            </a:pPr>
            <a:endParaRPr lang="zh-CN" altLang="zh-CN" sz="6000" b="0" dirty="0">
              <a:solidFill>
                <a:schemeClr val="tx1"/>
              </a:solidFill>
              <a:latin typeface="思源黑体 CN Regular" pitchFamily="34" charset="-122"/>
              <a:ea typeface="思源黑体 CN Regular" pitchFamily="34" charset="-122"/>
              <a:cs typeface="Source Han Sans CN" charset="-122"/>
              <a:sym typeface="Heiti SC Medium" charset="-122"/>
            </a:endParaRPr>
          </a:p>
        </p:txBody>
      </p:sp>
      <p:cxnSp>
        <p:nvCxnSpPr>
          <p:cNvPr id="23" name="直线连接符 25"/>
          <p:cNvCxnSpPr>
            <a:cxnSpLocks noChangeShapeType="1"/>
          </p:cNvCxnSpPr>
          <p:nvPr/>
        </p:nvCxnSpPr>
        <p:spPr bwMode="auto">
          <a:xfrm>
            <a:off x="12234531" y="5273824"/>
            <a:ext cx="1871662" cy="0"/>
          </a:xfrm>
          <a:prstGeom prst="line">
            <a:avLst/>
          </a:prstGeom>
          <a:noFill/>
          <a:ln w="76200">
            <a:solidFill>
              <a:srgbClr val="EF4941"/>
            </a:solidFill>
            <a:miter lim="400000"/>
          </a:ln>
          <a:effectLst/>
        </p:spPr>
      </p:cxnSp>
      <p:sp>
        <p:nvSpPr>
          <p:cNvPr id="24" name="矩形 8"/>
          <p:cNvSpPr>
            <a:spLocks noChangeArrowheads="1"/>
          </p:cNvSpPr>
          <p:nvPr/>
        </p:nvSpPr>
        <p:spPr bwMode="auto">
          <a:xfrm>
            <a:off x="-120650" y="-1103313"/>
            <a:ext cx="10080402" cy="15697201"/>
          </a:xfrm>
          <a:prstGeom prst="rect">
            <a:avLst/>
          </a:prstGeom>
          <a:solidFill>
            <a:srgbClr val="F15440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algn="ctr" eaLnBrk="1"/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alphaModFix amt="38000"/>
          </a:blip>
          <a:stretch>
            <a:fillRect/>
          </a:stretch>
        </p:blipFill>
        <p:spPr>
          <a:xfrm>
            <a:off x="-1489520" y="2105025"/>
            <a:ext cx="9845712" cy="9583658"/>
          </a:xfrm>
          <a:prstGeom prst="rect">
            <a:avLst/>
          </a:prstGeom>
        </p:spPr>
      </p:pic>
      <p:sp>
        <p:nvSpPr>
          <p:cNvPr id="8" name="Text Box 13">
            <a:extLst>
              <a:ext uri="{FF2B5EF4-FFF2-40B4-BE49-F238E27FC236}">
                <a16:creationId xmlns:a16="http://schemas.microsoft.com/office/drawing/2014/main" id="{1FC286C3-8A2C-4942-B3CD-A7D5B12307FB}"/>
              </a:ext>
            </a:extLst>
          </p:cNvPr>
          <p:cNvSpPr txBox="1"/>
          <p:nvPr/>
        </p:nvSpPr>
        <p:spPr bwMode="auto">
          <a:xfrm>
            <a:off x="12286271" y="9615329"/>
            <a:ext cx="6468117" cy="49244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>
            <a:lvl1pPr algn="ctr" defTabSz="266700">
              <a:defRPr sz="3000" b="1">
                <a:solidFill>
                  <a:srgbClr val="000000"/>
                </a:solidFill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 charset="0"/>
              </a:defRPr>
            </a:lvl1pPr>
            <a:lvl2pPr marL="742950" indent="-285750" algn="ctr" defTabSz="266700">
              <a:defRPr sz="3000" b="1">
                <a:solidFill>
                  <a:srgbClr val="000000"/>
                </a:solidFill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 charset="0"/>
              </a:defRPr>
            </a:lvl2pPr>
            <a:lvl3pPr marL="1143000" indent="-228600" algn="ctr" defTabSz="266700">
              <a:defRPr sz="3000" b="1">
                <a:solidFill>
                  <a:srgbClr val="000000"/>
                </a:solidFill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 charset="0"/>
              </a:defRPr>
            </a:lvl3pPr>
            <a:lvl4pPr marL="1600200" indent="-228600" algn="ctr" defTabSz="266700">
              <a:defRPr sz="3000" b="1">
                <a:solidFill>
                  <a:srgbClr val="000000"/>
                </a:solidFill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 charset="0"/>
              </a:defRPr>
            </a:lvl4pPr>
            <a:lvl5pPr marL="2057400" indent="-228600" algn="ctr" defTabSz="266700">
              <a:defRPr sz="3000" b="1">
                <a:solidFill>
                  <a:srgbClr val="000000"/>
                </a:solidFill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 charset="0"/>
              </a:defRPr>
            </a:lvl5pPr>
            <a:lvl6pPr marL="2514600" indent="-228600" algn="ctr" defTabSz="2667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 charset="0"/>
              </a:defRPr>
            </a:lvl6pPr>
            <a:lvl7pPr marL="2971800" indent="-228600" algn="ctr" defTabSz="2667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 charset="0"/>
              </a:defRPr>
            </a:lvl7pPr>
            <a:lvl8pPr marL="3429000" indent="-228600" algn="ctr" defTabSz="2667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 charset="0"/>
              </a:defRPr>
            </a:lvl8pPr>
            <a:lvl9pPr marL="3886200" indent="-228600" algn="ctr" defTabSz="2667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 charset="0"/>
              </a:defRPr>
            </a:lvl9pPr>
          </a:lstStyle>
          <a:p>
            <a:pPr algn="l" eaLnBrk="1">
              <a:defRPr/>
            </a:pPr>
            <a:r>
              <a:rPr lang="en-US" altLang="zh-CN" sz="3200" b="0" dirty="0">
                <a:solidFill>
                  <a:schemeClr val="tx1"/>
                </a:solidFill>
                <a:latin typeface="思源黑体 CN Bold" pitchFamily="34" charset="-122"/>
                <a:ea typeface="思源黑体 CN Bold" pitchFamily="34" charset="-122"/>
                <a:cs typeface="Source Han Sans CN" charset="-122"/>
                <a:sym typeface="Heiti SC Light" charset="-122"/>
              </a:rPr>
              <a:t>2.3</a:t>
            </a:r>
            <a:r>
              <a:rPr lang="zh-CN" altLang="en-US" sz="3200" b="0" dirty="0">
                <a:solidFill>
                  <a:schemeClr val="tx1"/>
                </a:solidFill>
                <a:latin typeface="思源黑体 CN Bold" pitchFamily="34" charset="-122"/>
                <a:ea typeface="思源黑体 CN Bold" pitchFamily="34" charset="-122"/>
                <a:cs typeface="Source Han Sans CN" charset="-122"/>
                <a:sym typeface="Heiti SC Light" charset="-122"/>
              </a:rPr>
              <a:t> </a:t>
            </a:r>
            <a:r>
              <a:rPr lang="en-US" altLang="zh-CN" sz="3200" b="0" dirty="0" err="1">
                <a:solidFill>
                  <a:schemeClr val="tx1"/>
                </a:solidFill>
                <a:latin typeface="思源黑体 CN Bold" pitchFamily="34" charset="-122"/>
                <a:ea typeface="思源黑体 CN Bold" pitchFamily="34" charset="-122"/>
                <a:cs typeface="Source Han Sans CN" charset="-122"/>
                <a:sym typeface="Heiti SC Light" charset="-122"/>
              </a:rPr>
              <a:t>SellerCentral</a:t>
            </a:r>
            <a:r>
              <a:rPr lang="zh-CN" altLang="en-US" sz="3200" b="0" dirty="0">
                <a:solidFill>
                  <a:schemeClr val="tx1"/>
                </a:solidFill>
                <a:latin typeface="思源黑体 CN Bold" pitchFamily="34" charset="-122"/>
                <a:ea typeface="思源黑体 CN Bold" pitchFamily="34" charset="-122"/>
                <a:cs typeface="Source Han Sans CN" charset="-122"/>
                <a:sym typeface="Heiti SC Light" charset="-122"/>
              </a:rPr>
              <a:t>新功能白名单内测</a:t>
            </a:r>
          </a:p>
        </p:txBody>
      </p:sp>
    </p:spTree>
    <p:extLst>
      <p:ext uri="{BB962C8B-B14F-4D97-AF65-F5344CB8AC3E}">
        <p14:creationId xmlns:p14="http://schemas.microsoft.com/office/powerpoint/2010/main" val="2572603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479425"/>
            <a:ext cx="24384000" cy="762000"/>
            <a:chOff x="0" y="479425"/>
            <a:chExt cx="24384000" cy="762000"/>
          </a:xfrm>
        </p:grpSpPr>
        <p:pic>
          <p:nvPicPr>
            <p:cNvPr id="20481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79425"/>
              <a:ext cx="24384000" cy="76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" name="Picture 3" descr="pasted-image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8413" y="695325"/>
              <a:ext cx="5024437" cy="3825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8" name="Text Box 4"/>
            <p:cNvSpPr txBox="1"/>
            <p:nvPr/>
          </p:nvSpPr>
          <p:spPr bwMode="auto">
            <a:xfrm>
              <a:off x="15859125" y="584948"/>
              <a:ext cx="7278688" cy="6553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50800" tIns="50800" rIns="50800" bIns="50800" anchor="ctr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panose="02000503000000020004" charset="0"/>
                  <a:ea typeface="Helvetica Neue" panose="02000503000000020004" charset="0"/>
                  <a:cs typeface="Helvetica Neue" panose="02000503000000020004" charset="0"/>
                  <a:sym typeface="Helvetica Neue" panose="02000503000000020004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panose="02000503000000020004" charset="0"/>
                  <a:ea typeface="Helvetica Neue" panose="02000503000000020004" charset="0"/>
                  <a:cs typeface="Helvetica Neue" panose="02000503000000020004" charset="0"/>
                  <a:sym typeface="Helvetica Neue" panose="02000503000000020004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panose="02000503000000020004" charset="0"/>
                  <a:ea typeface="Helvetica Neue" panose="02000503000000020004" charset="0"/>
                  <a:cs typeface="Helvetica Neue" panose="02000503000000020004" charset="0"/>
                  <a:sym typeface="Helvetica Neue" panose="02000503000000020004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panose="02000503000000020004" charset="0"/>
                  <a:ea typeface="Helvetica Neue" panose="02000503000000020004" charset="0"/>
                  <a:cs typeface="Helvetica Neue" panose="02000503000000020004" charset="0"/>
                  <a:sym typeface="Helvetica Neue" panose="02000503000000020004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panose="02000503000000020004" charset="0"/>
                  <a:ea typeface="Helvetica Neue" panose="02000503000000020004" charset="0"/>
                  <a:cs typeface="Helvetica Neue" panose="02000503000000020004" charset="0"/>
                  <a:sym typeface="Helvetica Neue" panose="02000503000000020004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charset="0"/>
                  <a:ea typeface="Helvetica Neue" panose="02000503000000020004" charset="0"/>
                  <a:cs typeface="Helvetica Neue" panose="02000503000000020004" charset="0"/>
                  <a:sym typeface="Helvetica Neue" panose="02000503000000020004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charset="0"/>
                  <a:ea typeface="Helvetica Neue" panose="02000503000000020004" charset="0"/>
                  <a:cs typeface="Helvetica Neue" panose="02000503000000020004" charset="0"/>
                  <a:sym typeface="Helvetica Neue" panose="02000503000000020004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charset="0"/>
                  <a:ea typeface="Helvetica Neue" panose="02000503000000020004" charset="0"/>
                  <a:cs typeface="Helvetica Neue" panose="02000503000000020004" charset="0"/>
                  <a:sym typeface="Helvetica Neue" panose="02000503000000020004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charset="0"/>
                  <a:ea typeface="Helvetica Neue" panose="02000503000000020004" charset="0"/>
                  <a:cs typeface="Helvetica Neue" panose="02000503000000020004" charset="0"/>
                  <a:sym typeface="Helvetica Neue" panose="02000503000000020004" charset="0"/>
                </a:defRPr>
              </a:lvl9pPr>
            </a:lstStyle>
            <a:p>
              <a:pPr algn="r" eaLnBrk="1"/>
              <a:r>
                <a:rPr lang="en-US" altLang="zh-CN" sz="3600" b="0" dirty="0">
                  <a:solidFill>
                    <a:schemeClr val="bg1"/>
                  </a:solidFill>
                  <a:latin typeface="思源黑体 CN Regular" pitchFamily="34" charset="-122"/>
                  <a:ea typeface="思源黑体 CN Regular" pitchFamily="34" charset="-122"/>
                  <a:cs typeface="Source Han Sans CN"/>
                  <a:sym typeface="Heiti SC Light" charset="0"/>
                </a:rPr>
                <a:t>2.1</a:t>
              </a:r>
              <a:r>
                <a:rPr lang="zh-CN" altLang="en-US" sz="3600" b="0" dirty="0">
                  <a:solidFill>
                    <a:schemeClr val="bg1"/>
                  </a:solidFill>
                  <a:latin typeface="思源黑体 CN Regular" pitchFamily="34" charset="-122"/>
                  <a:ea typeface="思源黑体 CN Regular" pitchFamily="34" charset="-122"/>
                  <a:cs typeface="Source Han Sans CN"/>
                  <a:sym typeface="Heiti SC Light" charset="0"/>
                </a:rPr>
                <a:t>开放物流</a:t>
              </a: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1A96F2AA-4D93-7946-872B-587BA12A887E}"/>
              </a:ext>
            </a:extLst>
          </p:cNvPr>
          <p:cNvSpPr txBox="1"/>
          <p:nvPr/>
        </p:nvSpPr>
        <p:spPr>
          <a:xfrm>
            <a:off x="1005046" y="2056457"/>
            <a:ext cx="277558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项目介绍：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CDCBF9B-1AB2-F04A-A84B-840B39102BDF}"/>
              </a:ext>
            </a:extLst>
          </p:cNvPr>
          <p:cNvSpPr txBox="1"/>
          <p:nvPr/>
        </p:nvSpPr>
        <p:spPr>
          <a:xfrm>
            <a:off x="3134650" y="2056457"/>
            <a:ext cx="1813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SzPct val="80000"/>
              <a:buFont typeface="Wingdings" panose="05000000000000000000" charset="0"/>
              <a:buChar char=""/>
            </a:pPr>
            <a:r>
              <a:rPr lang="zh-CN" altLang="en-US" b="0" dirty="0">
                <a:sym typeface="+mn-ea"/>
              </a:rPr>
              <a:t>需求背景：当前发货流程过于依赖合作的第三方物流，不仅影响</a:t>
            </a:r>
            <a:r>
              <a:rPr lang="en-US" altLang="zh-CN" b="0" dirty="0">
                <a:sym typeface="+mn-ea"/>
              </a:rPr>
              <a:t>Seller</a:t>
            </a:r>
            <a:r>
              <a:rPr lang="zh-CN" altLang="en-US" b="0" dirty="0">
                <a:sym typeface="+mn-ea"/>
              </a:rPr>
              <a:t>发货流程的时效性，而且可运商品受限，影响</a:t>
            </a:r>
            <a:r>
              <a:rPr lang="en-US" altLang="zh-CN" b="0" dirty="0">
                <a:sym typeface="+mn-ea"/>
              </a:rPr>
              <a:t>Seller</a:t>
            </a:r>
            <a:r>
              <a:rPr lang="zh-CN" altLang="en-US" b="0" dirty="0">
                <a:sym typeface="+mn-ea"/>
              </a:rPr>
              <a:t>商品交易链路；</a:t>
            </a:r>
          </a:p>
          <a:p>
            <a:pPr marL="457200" indent="-457200">
              <a:buSzPct val="80000"/>
              <a:buFont typeface="Wingdings" panose="05000000000000000000" charset="0"/>
              <a:buChar char=""/>
            </a:pPr>
            <a:r>
              <a:rPr lang="zh-CN" altLang="en-US" b="0" dirty="0">
                <a:sym typeface="+mn-ea"/>
              </a:rPr>
              <a:t>需求目的：</a:t>
            </a:r>
            <a:r>
              <a:rPr kumimoji="1" lang="zh-CN" altLang="en-US" b="0" dirty="0"/>
              <a:t>开放物流</a:t>
            </a:r>
            <a:r>
              <a:rPr lang="zh-CN" altLang="en-US" b="0" dirty="0"/>
              <a:t>支持</a:t>
            </a:r>
            <a:r>
              <a:rPr lang="en" altLang="zh-CN" b="0" dirty="0"/>
              <a:t>Seller</a:t>
            </a:r>
            <a:r>
              <a:rPr lang="zh-CN" altLang="en-US" b="0" dirty="0"/>
              <a:t>自己联系物流发货，降低</a:t>
            </a:r>
            <a:r>
              <a:rPr lang="en" altLang="zh-CN" b="0" dirty="0"/>
              <a:t>Seller</a:t>
            </a:r>
            <a:r>
              <a:rPr lang="zh-CN" altLang="en-US" b="0" dirty="0"/>
              <a:t>物流成本，从而降低商品售价；</a:t>
            </a: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CF1D1229-0189-244F-B816-3458A8C635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4200" y="4181475"/>
            <a:ext cx="18135600" cy="88392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6A578B2-0CA7-7142-A5C4-3BB4EAAD08E7}"/>
              </a:ext>
            </a:extLst>
          </p:cNvPr>
          <p:cNvSpPr txBox="1"/>
          <p:nvPr/>
        </p:nvSpPr>
        <p:spPr>
          <a:xfrm>
            <a:off x="11186787" y="1312269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0" dirty="0"/>
              <a:t>物流管理页面</a:t>
            </a:r>
          </a:p>
        </p:txBody>
      </p:sp>
    </p:spTree>
    <p:extLst>
      <p:ext uri="{BB962C8B-B14F-4D97-AF65-F5344CB8AC3E}">
        <p14:creationId xmlns:p14="http://schemas.microsoft.com/office/powerpoint/2010/main" val="1513959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479425"/>
            <a:ext cx="24384000" cy="762000"/>
            <a:chOff x="0" y="479425"/>
            <a:chExt cx="24384000" cy="762000"/>
          </a:xfrm>
        </p:grpSpPr>
        <p:pic>
          <p:nvPicPr>
            <p:cNvPr id="20481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79425"/>
              <a:ext cx="24384000" cy="76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" name="Picture 3" descr="pasted-image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8413" y="695325"/>
              <a:ext cx="5024437" cy="3825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8" name="Text Box 4"/>
            <p:cNvSpPr txBox="1"/>
            <p:nvPr/>
          </p:nvSpPr>
          <p:spPr bwMode="auto">
            <a:xfrm>
              <a:off x="15859125" y="584948"/>
              <a:ext cx="7278688" cy="6553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50800" tIns="50800" rIns="50800" bIns="50800" anchor="ctr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panose="02000503000000020004" charset="0"/>
                  <a:ea typeface="Helvetica Neue" panose="02000503000000020004" charset="0"/>
                  <a:cs typeface="Helvetica Neue" panose="02000503000000020004" charset="0"/>
                  <a:sym typeface="Helvetica Neue" panose="02000503000000020004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panose="02000503000000020004" charset="0"/>
                  <a:ea typeface="Helvetica Neue" panose="02000503000000020004" charset="0"/>
                  <a:cs typeface="Helvetica Neue" panose="02000503000000020004" charset="0"/>
                  <a:sym typeface="Helvetica Neue" panose="02000503000000020004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panose="02000503000000020004" charset="0"/>
                  <a:ea typeface="Helvetica Neue" panose="02000503000000020004" charset="0"/>
                  <a:cs typeface="Helvetica Neue" panose="02000503000000020004" charset="0"/>
                  <a:sym typeface="Helvetica Neue" panose="02000503000000020004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panose="02000503000000020004" charset="0"/>
                  <a:ea typeface="Helvetica Neue" panose="02000503000000020004" charset="0"/>
                  <a:cs typeface="Helvetica Neue" panose="02000503000000020004" charset="0"/>
                  <a:sym typeface="Helvetica Neue" panose="02000503000000020004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panose="02000503000000020004" charset="0"/>
                  <a:ea typeface="Helvetica Neue" panose="02000503000000020004" charset="0"/>
                  <a:cs typeface="Helvetica Neue" panose="02000503000000020004" charset="0"/>
                  <a:sym typeface="Helvetica Neue" panose="02000503000000020004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charset="0"/>
                  <a:ea typeface="Helvetica Neue" panose="02000503000000020004" charset="0"/>
                  <a:cs typeface="Helvetica Neue" panose="02000503000000020004" charset="0"/>
                  <a:sym typeface="Helvetica Neue" panose="02000503000000020004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charset="0"/>
                  <a:ea typeface="Helvetica Neue" panose="02000503000000020004" charset="0"/>
                  <a:cs typeface="Helvetica Neue" panose="02000503000000020004" charset="0"/>
                  <a:sym typeface="Helvetica Neue" panose="02000503000000020004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charset="0"/>
                  <a:ea typeface="Helvetica Neue" panose="02000503000000020004" charset="0"/>
                  <a:cs typeface="Helvetica Neue" panose="02000503000000020004" charset="0"/>
                  <a:sym typeface="Helvetica Neue" panose="02000503000000020004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charset="0"/>
                  <a:ea typeface="Helvetica Neue" panose="02000503000000020004" charset="0"/>
                  <a:cs typeface="Helvetica Neue" panose="02000503000000020004" charset="0"/>
                  <a:sym typeface="Helvetica Neue" panose="02000503000000020004" charset="0"/>
                </a:defRPr>
              </a:lvl9pPr>
            </a:lstStyle>
            <a:p>
              <a:pPr algn="r" eaLnBrk="1"/>
              <a:r>
                <a:rPr lang="en-US" altLang="zh-CN" sz="3600" b="0" dirty="0">
                  <a:solidFill>
                    <a:schemeClr val="bg1"/>
                  </a:solidFill>
                  <a:latin typeface="思源黑体 CN Regular" pitchFamily="34" charset="-122"/>
                  <a:ea typeface="思源黑体 CN Regular" pitchFamily="34" charset="-122"/>
                  <a:cs typeface="Source Han Sans CN"/>
                  <a:sym typeface="Heiti SC Light" charset="0"/>
                </a:rPr>
                <a:t>2.1</a:t>
              </a:r>
              <a:r>
                <a:rPr lang="zh-CN" altLang="en-US" sz="3600" b="0" dirty="0">
                  <a:solidFill>
                    <a:schemeClr val="bg1"/>
                  </a:solidFill>
                  <a:latin typeface="思源黑体 CN Regular" pitchFamily="34" charset="-122"/>
                  <a:ea typeface="思源黑体 CN Regular" pitchFamily="34" charset="-122"/>
                  <a:cs typeface="Source Han Sans CN"/>
                  <a:sym typeface="Heiti SC Light" charset="0"/>
                </a:rPr>
                <a:t>开放物流</a:t>
              </a: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CCDCBF9B-1AB2-F04A-A84B-840B39102BDF}"/>
              </a:ext>
            </a:extLst>
          </p:cNvPr>
          <p:cNvSpPr txBox="1"/>
          <p:nvPr/>
        </p:nvSpPr>
        <p:spPr>
          <a:xfrm>
            <a:off x="454696" y="3257600"/>
            <a:ext cx="72612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dirty="0"/>
              <a:t>由于在注册，更换物流商，改变默认地址和添加地址都用到选择物流模块，因此把选择物流提炼成一个组件，在各个地方调用即可，无需关注组件内部的逻辑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6C05CFB-0A34-9349-9F99-F447E4241B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3973" y="2154256"/>
            <a:ext cx="7061200" cy="2857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42A81E4-9605-3E43-B940-F40FDE6BC3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7521" y="6432386"/>
            <a:ext cx="4940300" cy="635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4812613-B5B1-8C49-8B6B-9B762CC4F9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42413" y="6519068"/>
            <a:ext cx="8420100" cy="58166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496E3A8-A0C9-0B4A-87F1-CA32EEBB37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68464" y="2068234"/>
            <a:ext cx="7560840" cy="308161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3C9217D-4CFF-2E43-B535-37BFD201C6AC}"/>
              </a:ext>
            </a:extLst>
          </p:cNvPr>
          <p:cNvSpPr txBox="1"/>
          <p:nvPr/>
        </p:nvSpPr>
        <p:spPr>
          <a:xfrm>
            <a:off x="11240246" y="4946851"/>
            <a:ext cx="1903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0" dirty="0"/>
              <a:t>注册入口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22D0609-8E23-2A49-943D-D63A5E28F1F8}"/>
              </a:ext>
            </a:extLst>
          </p:cNvPr>
          <p:cNvSpPr txBox="1"/>
          <p:nvPr/>
        </p:nvSpPr>
        <p:spPr>
          <a:xfrm>
            <a:off x="19313236" y="545869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0" dirty="0"/>
              <a:t>更换物流商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8BA711F-76B4-7340-A6A7-53479A689C9C}"/>
              </a:ext>
            </a:extLst>
          </p:cNvPr>
          <p:cNvSpPr txBox="1"/>
          <p:nvPr/>
        </p:nvSpPr>
        <p:spPr>
          <a:xfrm>
            <a:off x="18736800" y="1296608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0" dirty="0"/>
              <a:t>改变默认地址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22091AA-31EE-4349-8EA4-B9A9D1657D30}"/>
              </a:ext>
            </a:extLst>
          </p:cNvPr>
          <p:cNvSpPr txBox="1"/>
          <p:nvPr/>
        </p:nvSpPr>
        <p:spPr>
          <a:xfrm>
            <a:off x="11820666" y="1309587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0" dirty="0"/>
              <a:t>添加地址</a:t>
            </a:r>
          </a:p>
        </p:txBody>
      </p:sp>
    </p:spTree>
    <p:extLst>
      <p:ext uri="{BB962C8B-B14F-4D97-AF65-F5344CB8AC3E}">
        <p14:creationId xmlns:p14="http://schemas.microsoft.com/office/powerpoint/2010/main" val="1020983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623392"/>
            <a:ext cx="24384000" cy="762000"/>
            <a:chOff x="0" y="479425"/>
            <a:chExt cx="24384000" cy="762000"/>
          </a:xfrm>
        </p:grpSpPr>
        <p:pic>
          <p:nvPicPr>
            <p:cNvPr id="20481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79425"/>
              <a:ext cx="24384000" cy="76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" name="Picture 3" descr="pasted-image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8413" y="695325"/>
              <a:ext cx="5024437" cy="3825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8" name="Text Box 4"/>
            <p:cNvSpPr txBox="1"/>
            <p:nvPr/>
          </p:nvSpPr>
          <p:spPr bwMode="auto">
            <a:xfrm>
              <a:off x="15859125" y="584948"/>
              <a:ext cx="7278688" cy="6553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50800" tIns="50800" rIns="50800" bIns="50800" anchor="ctr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panose="02000503000000020004" charset="0"/>
                  <a:ea typeface="Helvetica Neue" panose="02000503000000020004" charset="0"/>
                  <a:cs typeface="Helvetica Neue" panose="02000503000000020004" charset="0"/>
                  <a:sym typeface="Helvetica Neue" panose="02000503000000020004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panose="02000503000000020004" charset="0"/>
                  <a:ea typeface="Helvetica Neue" panose="02000503000000020004" charset="0"/>
                  <a:cs typeface="Helvetica Neue" panose="02000503000000020004" charset="0"/>
                  <a:sym typeface="Helvetica Neue" panose="02000503000000020004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panose="02000503000000020004" charset="0"/>
                  <a:ea typeface="Helvetica Neue" panose="02000503000000020004" charset="0"/>
                  <a:cs typeface="Helvetica Neue" panose="02000503000000020004" charset="0"/>
                  <a:sym typeface="Helvetica Neue" panose="02000503000000020004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panose="02000503000000020004" charset="0"/>
                  <a:ea typeface="Helvetica Neue" panose="02000503000000020004" charset="0"/>
                  <a:cs typeface="Helvetica Neue" panose="02000503000000020004" charset="0"/>
                  <a:sym typeface="Helvetica Neue" panose="02000503000000020004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panose="02000503000000020004" charset="0"/>
                  <a:ea typeface="Helvetica Neue" panose="02000503000000020004" charset="0"/>
                  <a:cs typeface="Helvetica Neue" panose="02000503000000020004" charset="0"/>
                  <a:sym typeface="Helvetica Neue" panose="02000503000000020004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charset="0"/>
                  <a:ea typeface="Helvetica Neue" panose="02000503000000020004" charset="0"/>
                  <a:cs typeface="Helvetica Neue" panose="02000503000000020004" charset="0"/>
                  <a:sym typeface="Helvetica Neue" panose="02000503000000020004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charset="0"/>
                  <a:ea typeface="Helvetica Neue" panose="02000503000000020004" charset="0"/>
                  <a:cs typeface="Helvetica Neue" panose="02000503000000020004" charset="0"/>
                  <a:sym typeface="Helvetica Neue" panose="02000503000000020004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charset="0"/>
                  <a:ea typeface="Helvetica Neue" panose="02000503000000020004" charset="0"/>
                  <a:cs typeface="Helvetica Neue" panose="02000503000000020004" charset="0"/>
                  <a:sym typeface="Helvetica Neue" panose="02000503000000020004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charset="0"/>
                  <a:ea typeface="Helvetica Neue" panose="02000503000000020004" charset="0"/>
                  <a:cs typeface="Helvetica Neue" panose="02000503000000020004" charset="0"/>
                  <a:sym typeface="Helvetica Neue" panose="02000503000000020004" charset="0"/>
                </a:defRPr>
              </a:lvl9pPr>
            </a:lstStyle>
            <a:p>
              <a:pPr algn="r" eaLnBrk="1"/>
              <a:r>
                <a:rPr lang="en-US" altLang="zh-CN" sz="3600" b="0" dirty="0">
                  <a:solidFill>
                    <a:schemeClr val="bg1"/>
                  </a:solidFill>
                  <a:latin typeface="思源黑体 CN Regular" pitchFamily="34" charset="-122"/>
                  <a:ea typeface="思源黑体 CN Regular" pitchFamily="34" charset="-122"/>
                  <a:cs typeface="Source Han Sans CN"/>
                  <a:sym typeface="Heiti SC Light" charset="0"/>
                </a:rPr>
                <a:t>2.1</a:t>
              </a:r>
              <a:r>
                <a:rPr lang="zh-CN" altLang="en-US" sz="3600" b="0" dirty="0">
                  <a:solidFill>
                    <a:schemeClr val="bg1"/>
                  </a:solidFill>
                  <a:latin typeface="思源黑体 CN Regular" pitchFamily="34" charset="-122"/>
                  <a:ea typeface="思源黑体 CN Regular" pitchFamily="34" charset="-122"/>
                  <a:cs typeface="Source Han Sans CN"/>
                  <a:sym typeface="Heiti SC Light" charset="0"/>
                </a:rPr>
                <a:t>开放物流</a:t>
              </a: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5CCA81AA-BAA9-724C-8572-E76814C45CF2}"/>
              </a:ext>
            </a:extLst>
          </p:cNvPr>
          <p:cNvSpPr txBox="1"/>
          <p:nvPr/>
        </p:nvSpPr>
        <p:spPr>
          <a:xfrm>
            <a:off x="11543928" y="4435509"/>
            <a:ext cx="66415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0" dirty="0">
                <a:solidFill>
                  <a:srgbClr val="FF0000"/>
                </a:solidFill>
              </a:rPr>
              <a:t>360</a:t>
            </a:r>
            <a:r>
              <a:rPr lang="zh-CN" altLang="en-US" sz="4800" b="0" dirty="0">
                <a:solidFill>
                  <a:srgbClr val="FF0000"/>
                </a:solidFill>
              </a:rPr>
              <a:t>个卖家  </a:t>
            </a:r>
            <a:r>
              <a:rPr lang="en-US" altLang="zh-CN" sz="4800" b="0" dirty="0">
                <a:solidFill>
                  <a:srgbClr val="FF0000"/>
                </a:solidFill>
              </a:rPr>
              <a:t>8471</a:t>
            </a:r>
            <a:r>
              <a:rPr lang="zh-CN" altLang="en-US" sz="4800" b="0" dirty="0">
                <a:solidFill>
                  <a:srgbClr val="FF0000"/>
                </a:solidFill>
              </a:rPr>
              <a:t>笔订单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164478C-B741-5B41-91A2-2D63E5CEB2CC}"/>
              </a:ext>
            </a:extLst>
          </p:cNvPr>
          <p:cNvSpPr txBox="1"/>
          <p:nvPr/>
        </p:nvSpPr>
        <p:spPr>
          <a:xfrm>
            <a:off x="3263008" y="4474117"/>
            <a:ext cx="39292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0" dirty="0"/>
              <a:t>开放物流</a:t>
            </a:r>
            <a:r>
              <a:rPr lang="en-US" altLang="zh-CN" sz="3600" b="0" dirty="0"/>
              <a:t>10</a:t>
            </a:r>
            <a:r>
              <a:rPr lang="zh-CN" altLang="en-US" sz="3600" b="0" dirty="0"/>
              <a:t>天产出</a:t>
            </a:r>
            <a:endParaRPr kumimoji="1" lang="zh-CN" altLang="en-US" sz="3600" dirty="0"/>
          </a:p>
          <a:p>
            <a:endParaRPr kumimoji="1" lang="zh-CN" altLang="en-US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1AEBD02-61D2-EB41-B1F5-C04B9ED7756D}"/>
              </a:ext>
            </a:extLst>
          </p:cNvPr>
          <p:cNvSpPr txBox="1"/>
          <p:nvPr/>
        </p:nvSpPr>
        <p:spPr>
          <a:xfrm>
            <a:off x="3529381" y="9010186"/>
            <a:ext cx="159857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dirty="0"/>
              <a:t>上线</a:t>
            </a:r>
            <a:r>
              <a:rPr lang="en-US" altLang="zh-CN" b="0" dirty="0"/>
              <a:t>10</a:t>
            </a:r>
            <a:r>
              <a:rPr lang="zh-CN" altLang="en-US" b="0" dirty="0"/>
              <a:t>天，共计有</a:t>
            </a:r>
            <a:r>
              <a:rPr lang="en-US" altLang="zh-CN" b="0" dirty="0"/>
              <a:t>360</a:t>
            </a:r>
            <a:r>
              <a:rPr lang="zh-CN" altLang="en-US" b="0" dirty="0"/>
              <a:t>个卖家开通了</a:t>
            </a:r>
            <a:r>
              <a:rPr lang="en" altLang="zh-CN" b="0" dirty="0"/>
              <a:t>FBS</a:t>
            </a:r>
            <a:r>
              <a:rPr lang="zh-CN" altLang="en-US" b="0" dirty="0"/>
              <a:t>服务，已有</a:t>
            </a:r>
            <a:r>
              <a:rPr lang="en-US" altLang="zh-CN" b="0" dirty="0"/>
              <a:t>8471</a:t>
            </a:r>
            <a:r>
              <a:rPr lang="zh-CN" altLang="en-US" b="0" dirty="0"/>
              <a:t>笔订单使用开放物流进行发货，</a:t>
            </a:r>
            <a:r>
              <a:rPr lang="zh-CN" altLang="en" b="0" dirty="0"/>
              <a:t>从</a:t>
            </a:r>
            <a:r>
              <a:rPr lang="zh-CN" altLang="en-US" b="0" dirty="0"/>
              <a:t>开放物流中可以看到</a:t>
            </a:r>
            <a:r>
              <a:rPr lang="en-US" altLang="zh-CN" b="0" dirty="0"/>
              <a:t>T</a:t>
            </a:r>
            <a:r>
              <a:rPr lang="en" altLang="zh-CN" b="0" dirty="0"/>
              <a:t>OP3</a:t>
            </a:r>
            <a:r>
              <a:rPr lang="zh-CN" altLang="en-US" b="0" dirty="0"/>
              <a:t>物流商分别为：</a:t>
            </a:r>
            <a:r>
              <a:rPr lang="en" altLang="zh-CN" b="0" dirty="0">
                <a:solidFill>
                  <a:schemeClr val="tx1"/>
                </a:solidFill>
              </a:rPr>
              <a:t>DTDC</a:t>
            </a:r>
            <a:r>
              <a:rPr lang="zh-CN" altLang="en" b="0" dirty="0">
                <a:solidFill>
                  <a:schemeClr val="tx1"/>
                </a:solidFill>
              </a:rPr>
              <a:t>、</a:t>
            </a:r>
            <a:r>
              <a:rPr lang="en" altLang="zh-CN" b="0" dirty="0">
                <a:solidFill>
                  <a:schemeClr val="tx1"/>
                </a:solidFill>
              </a:rPr>
              <a:t>Blue Dart</a:t>
            </a:r>
            <a:r>
              <a:rPr lang="zh-CN" altLang="en" b="0" dirty="0">
                <a:solidFill>
                  <a:schemeClr val="tx1"/>
                </a:solidFill>
              </a:rPr>
              <a:t>、</a:t>
            </a:r>
            <a:r>
              <a:rPr lang="en" altLang="zh-CN" b="0" dirty="0" err="1">
                <a:solidFill>
                  <a:schemeClr val="tx1"/>
                </a:solidFill>
              </a:rPr>
              <a:t>SkyWay</a:t>
            </a:r>
            <a:r>
              <a:rPr lang="en-US" altLang="zh-CN" b="0" dirty="0">
                <a:solidFill>
                  <a:schemeClr val="tx1"/>
                </a:solidFill>
              </a:rPr>
              <a:t>,</a:t>
            </a:r>
            <a:r>
              <a:rPr lang="zh-CN" altLang="en-US" b="0" dirty="0">
                <a:solidFill>
                  <a:schemeClr val="tx1"/>
                </a:solidFill>
              </a:rPr>
              <a:t>本需求</a:t>
            </a:r>
            <a:r>
              <a:rPr lang="zh-CN" altLang="en-US" b="0" dirty="0"/>
              <a:t>为公司物流的拓展提供了很大的帮助</a:t>
            </a:r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A000766-4318-3D43-B428-3621E0AB65FC}"/>
              </a:ext>
            </a:extLst>
          </p:cNvPr>
          <p:cNvSpPr/>
          <p:nvPr/>
        </p:nvSpPr>
        <p:spPr>
          <a:xfrm>
            <a:off x="704713" y="1723652"/>
            <a:ext cx="476123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业务数据：</a:t>
            </a:r>
          </a:p>
        </p:txBody>
      </p:sp>
      <p:sp>
        <p:nvSpPr>
          <p:cNvPr id="12" name="右箭头 11">
            <a:extLst>
              <a:ext uri="{FF2B5EF4-FFF2-40B4-BE49-F238E27FC236}">
                <a16:creationId xmlns:a16="http://schemas.microsoft.com/office/drawing/2014/main" id="{27D6DC92-1DC5-6A49-A85C-E96701D5BDC0}"/>
              </a:ext>
            </a:extLst>
          </p:cNvPr>
          <p:cNvSpPr/>
          <p:nvPr/>
        </p:nvSpPr>
        <p:spPr>
          <a:xfrm>
            <a:off x="8035960" y="4474117"/>
            <a:ext cx="2664296" cy="553998"/>
          </a:xfrm>
          <a:prstGeom prst="rightArrow">
            <a:avLst>
              <a:gd name="adj1" fmla="val 43288"/>
              <a:gd name="adj2" fmla="val 7772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835E819-DEA4-2D4E-AD39-05166A537CA1}"/>
              </a:ext>
            </a:extLst>
          </p:cNvPr>
          <p:cNvSpPr/>
          <p:nvPr/>
        </p:nvSpPr>
        <p:spPr>
          <a:xfrm>
            <a:off x="4245621" y="6266150"/>
            <a:ext cx="27414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3600" b="0" dirty="0"/>
              <a:t>TOP3</a:t>
            </a:r>
            <a:r>
              <a:rPr lang="zh-CN" altLang="en-US" sz="3600" b="0" dirty="0"/>
              <a:t>物流商</a:t>
            </a:r>
            <a:endParaRPr lang="zh-CN" altLang="en-US" sz="3600" dirty="0"/>
          </a:p>
        </p:txBody>
      </p:sp>
      <p:sp>
        <p:nvSpPr>
          <p:cNvPr id="13" name="右箭头 12">
            <a:extLst>
              <a:ext uri="{FF2B5EF4-FFF2-40B4-BE49-F238E27FC236}">
                <a16:creationId xmlns:a16="http://schemas.microsoft.com/office/drawing/2014/main" id="{C9C7761A-E5DA-DA4D-99D6-9161743BE8A8}"/>
              </a:ext>
            </a:extLst>
          </p:cNvPr>
          <p:cNvSpPr/>
          <p:nvPr/>
        </p:nvSpPr>
        <p:spPr>
          <a:xfrm>
            <a:off x="7976791" y="6383126"/>
            <a:ext cx="2664296" cy="553998"/>
          </a:xfrm>
          <a:prstGeom prst="rightArrow">
            <a:avLst>
              <a:gd name="adj1" fmla="val 43288"/>
              <a:gd name="adj2" fmla="val 7772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DB4EA4-171B-DD47-A543-3DA71C1FCD77}"/>
              </a:ext>
            </a:extLst>
          </p:cNvPr>
          <p:cNvSpPr txBox="1"/>
          <p:nvPr/>
        </p:nvSpPr>
        <p:spPr>
          <a:xfrm>
            <a:off x="11543928" y="6275371"/>
            <a:ext cx="78547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4800" b="0" dirty="0">
                <a:solidFill>
                  <a:srgbClr val="FF0000"/>
                </a:solidFill>
              </a:rPr>
              <a:t>DTDC</a:t>
            </a:r>
            <a:r>
              <a:rPr lang="zh-CN" altLang="en" sz="4800" b="0" dirty="0">
                <a:solidFill>
                  <a:srgbClr val="FF0000"/>
                </a:solidFill>
              </a:rPr>
              <a:t>、</a:t>
            </a:r>
            <a:r>
              <a:rPr lang="en" altLang="zh-CN" sz="4800" b="0" dirty="0">
                <a:solidFill>
                  <a:srgbClr val="FF0000"/>
                </a:solidFill>
              </a:rPr>
              <a:t>Blue Dart</a:t>
            </a:r>
            <a:r>
              <a:rPr lang="zh-CN" altLang="en" sz="4800" b="0" dirty="0">
                <a:solidFill>
                  <a:srgbClr val="FF0000"/>
                </a:solidFill>
              </a:rPr>
              <a:t>、</a:t>
            </a:r>
            <a:r>
              <a:rPr lang="en" altLang="zh-CN" sz="4800" b="0" dirty="0" err="1">
                <a:solidFill>
                  <a:srgbClr val="FF0000"/>
                </a:solidFill>
              </a:rPr>
              <a:t>SkyWay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9233541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21"/>
  <p:tag name="KSO_WM_DIAGRAM_GROUP_CODE" val="m1-1"/>
  <p:tag name="KSO_WM_UNIT_TYPE" val="m_i"/>
  <p:tag name="KSO_WM_UNIT_INDEX" val="1_5"/>
  <p:tag name="KSO_WM_UNIT_ID" val="diagram160221_4*m_i*1_5"/>
  <p:tag name="KSO_WM_UNIT_CLEAR" val="1"/>
  <p:tag name="KSO_WM_UNIT_LAYERLEVEL" val="1_1"/>
  <p:tag name="KSO_WM_UNIT_FILL_FORE_SCHEMECOLOR_INDEX" val="7"/>
  <p:tag name="KSO_WM_UNIT_FILL_TYPE" val="1"/>
  <p:tag name="KSO_WM_UNIT_TEXT_FILL_FORE_SCHEMECOLOR_INDEX" val="14"/>
  <p:tag name="KSO_WM_UNIT_TEXT_FILL_TYPE" val="1"/>
</p:tagLst>
</file>

<file path=ppt/theme/theme1.xml><?xml version="1.0" encoding="utf-8"?>
<a:theme xmlns:a="http://schemas.openxmlformats.org/drawingml/2006/main" name="CF对内PPT模板">
  <a:themeElements>
    <a:clrScheme name="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FFFFFF"/>
      </a:accent3>
      <a:accent4>
        <a:srgbClr val="000000"/>
      </a:accent4>
      <a:accent5>
        <a:srgbClr val="AACEFF"/>
      </a:accent5>
      <a:accent6>
        <a:srgbClr val="13D1BB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"/>
        <a:ea typeface="Helvetica Neue"/>
        <a:cs typeface="Helvetica Neu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</a:spPr>
      <a:bodyPr vert="horz" wrap="square" lIns="0" tIns="0" rIns="0" bIns="0" numCol="1" anchor="ctr" anchorCtr="0" compatLnSpc="1">
        <a:spAutoFit/>
      </a:bodyPr>
      <a:lstStyle>
        <a:defPPr marL="0" marR="0" indent="0" algn="ctr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zh-CN" sz="30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" charset="0"/>
            <a:ea typeface="Helvetica Neue" charset="0"/>
            <a:cs typeface="Helvetica Neue" charset="0"/>
            <a:sym typeface="Helvetica Neu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</a:spPr>
      <a:bodyPr vert="horz" wrap="square" lIns="0" tIns="0" rIns="0" bIns="0" numCol="1" anchor="ctr" anchorCtr="0" compatLnSpc="1">
        <a:spAutoFit/>
      </a:bodyPr>
      <a:lstStyle>
        <a:defPPr marL="0" marR="0" indent="0" algn="ctr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zh-CN" sz="30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" charset="0"/>
            <a:ea typeface="Helvetica Neue" charset="0"/>
            <a:cs typeface="Helvetica Neue" charset="0"/>
            <a:sym typeface="Helvetica Neue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FFFFFF"/>
      </a:accent3>
      <a:accent4>
        <a:srgbClr val="000000"/>
      </a:accent4>
      <a:accent5>
        <a:srgbClr val="AACEFF"/>
      </a:accent5>
      <a:accent6>
        <a:srgbClr val="13D1BB"/>
      </a:accent6>
      <a:hlink>
        <a:srgbClr val="0000FF"/>
      </a:hlink>
      <a:folHlink>
        <a:srgbClr val="FF00F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CF对内PPT模板</Template>
  <TotalTime>6696</TotalTime>
  <Words>1240</Words>
  <Application>Microsoft Macintosh PowerPoint</Application>
  <PresentationFormat>自定义</PresentationFormat>
  <Paragraphs>124</Paragraphs>
  <Slides>18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思源黑体 CN Bold</vt:lpstr>
      <vt:lpstr>思源黑体 CN Regular</vt:lpstr>
      <vt:lpstr>Microsoft YaHei</vt:lpstr>
      <vt:lpstr>Microsoft YaHei Light</vt:lpstr>
      <vt:lpstr>Source Han Sans CN</vt:lpstr>
      <vt:lpstr>Source Han Sans CN Medium</vt:lpstr>
      <vt:lpstr>Arial</vt:lpstr>
      <vt:lpstr>Helvetica Neue</vt:lpstr>
      <vt:lpstr>Helvetica Neue Light</vt:lpstr>
      <vt:lpstr>Helvetica Neue Medium</vt:lpstr>
      <vt:lpstr>Wingdings</vt:lpstr>
      <vt:lpstr>CF对内PPT模板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bruce</dc:creator>
  <cp:lastModifiedBy>Microsoft Office User</cp:lastModifiedBy>
  <cp:revision>235</cp:revision>
  <dcterms:created xsi:type="dcterms:W3CDTF">2018-06-21T06:22:00Z</dcterms:created>
  <dcterms:modified xsi:type="dcterms:W3CDTF">2020-03-17T02:44:37Z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13</vt:lpwstr>
  </property>
  <property fmtid="{D5CDD505-2E9C-101B-9397-08002B2CF9AE}" pid="3" name="KSOProductBuildVer">
    <vt:lpwstr>2052-11.1.0.8696</vt:lpwstr>
  </property>
</Properties>
</file>