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p:sldMasterIdLst>
    <p:sldMasterId id="2147483648" r:id="rId1"/>
  </p:sldMasterIdLst>
  <p:notesMasterIdLst>
    <p:notesMasterId r:id="rId18"/>
  </p:notesMasterIdLst>
  <p:handoutMasterIdLst>
    <p:handoutMasterId r:id="rId19"/>
  </p:handoutMasterIdLst>
  <p:sldIdLst>
    <p:sldId id="302" r:id="rId2"/>
    <p:sldId id="301" r:id="rId3"/>
    <p:sldId id="325" r:id="rId4"/>
    <p:sldId id="317" r:id="rId5"/>
    <p:sldId id="335" r:id="rId6"/>
    <p:sldId id="333" r:id="rId7"/>
    <p:sldId id="336" r:id="rId8"/>
    <p:sldId id="332" r:id="rId9"/>
    <p:sldId id="331" r:id="rId10"/>
    <p:sldId id="340" r:id="rId11"/>
    <p:sldId id="330" r:id="rId12"/>
    <p:sldId id="326" r:id="rId13"/>
    <p:sldId id="337" r:id="rId14"/>
    <p:sldId id="328" r:id="rId15"/>
    <p:sldId id="334" r:id="rId16"/>
    <p:sldId id="296" r:id="rId17"/>
  </p:sldIdLst>
  <p:sldSz cx="24384000" cy="13716000"/>
  <p:notesSz cx="6858000" cy="9144000"/>
  <p:defaultTextStyle>
    <a:defPPr>
      <a:defRPr lang="zh-CN"/>
    </a:defPPr>
    <a:lvl1pPr algn="l" defTabSz="825500" rtl="0" eaLnBrk="0" fontAlgn="base" hangingPunct="0">
      <a:spcBef>
        <a:spcPct val="0"/>
      </a:spcBef>
      <a:spcAft>
        <a:spcPct val="0"/>
      </a:spcAft>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457200" indent="-228600" algn="l" defTabSz="825500" rtl="0" eaLnBrk="0" fontAlgn="base" hangingPunct="0">
      <a:spcBef>
        <a:spcPct val="0"/>
      </a:spcBef>
      <a:spcAft>
        <a:spcPct val="0"/>
      </a:spcAft>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914400" indent="-457200" algn="l" defTabSz="825500" rtl="0" eaLnBrk="0" fontAlgn="base" hangingPunct="0">
      <a:spcBef>
        <a:spcPct val="0"/>
      </a:spcBef>
      <a:spcAft>
        <a:spcPct val="0"/>
      </a:spcAft>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371600" indent="-685800" algn="l" defTabSz="825500" rtl="0" eaLnBrk="0" fontAlgn="base" hangingPunct="0">
      <a:spcBef>
        <a:spcPct val="0"/>
      </a:spcBef>
      <a:spcAft>
        <a:spcPct val="0"/>
      </a:spcAft>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1828800" indent="-914400" algn="l" defTabSz="825500" rtl="0" eaLnBrk="0" fontAlgn="base" hangingPunct="0">
      <a:spcBef>
        <a:spcPct val="0"/>
      </a:spcBef>
      <a:spcAft>
        <a:spcPct val="0"/>
      </a:spcAft>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286000" algn="l" defTabSz="914400" rtl="0" eaLnBrk="1" latinLnBrk="0" hangingPunct="1">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743200" algn="l" defTabSz="914400" rtl="0" eaLnBrk="1" latinLnBrk="0" hangingPunct="1">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200400" algn="l" defTabSz="914400" rtl="0" eaLnBrk="1" latinLnBrk="0" hangingPunct="1">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657600" algn="l" defTabSz="914400" rtl="0" eaLnBrk="1" latinLnBrk="0" hangingPunct="1">
      <a:defRPr sz="3000" b="1"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p:defaultTextStyle>
  <p:extLst>
    <p:ext uri="{EFAFB233-063F-42B5-8137-9DF3F51BA10A}">
      <p15:sldGuideLst xmlns:p15="http://schemas.microsoft.com/office/powerpoint/2012/main">
        <p15:guide id="1" orient="horz" pos="7932">
          <p15:clr>
            <a:srgbClr val="A4A3A4"/>
          </p15:clr>
        </p15:guide>
        <p15:guide id="2" orient="horz" pos="1312">
          <p15:clr>
            <a:srgbClr val="A4A3A4"/>
          </p15:clr>
        </p15:guide>
        <p15:guide id="3" orient="horz" pos="782">
          <p15:clr>
            <a:srgbClr val="A4A3A4"/>
          </p15:clr>
        </p15:guide>
        <p15:guide id="4" pos="799">
          <p15:clr>
            <a:srgbClr val="A4A3A4"/>
          </p15:clr>
        </p15:guide>
        <p15:guide id="5" pos="14575">
          <p15:clr>
            <a:srgbClr val="A4A3A4"/>
          </p15:clr>
        </p15:guide>
        <p15:guide id="6" pos="15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4941"/>
    <a:srgbClr val="F15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416"/>
    <p:restoredTop sz="86992"/>
  </p:normalViewPr>
  <p:slideViewPr>
    <p:cSldViewPr snapToObjects="1">
      <p:cViewPr varScale="1">
        <p:scale>
          <a:sx n="55" d="100"/>
          <a:sy n="55" d="100"/>
        </p:scale>
        <p:origin x="288" y="232"/>
      </p:cViewPr>
      <p:guideLst>
        <p:guide orient="horz" pos="7932"/>
        <p:guide orient="horz" pos="1312"/>
        <p:guide orient="horz" pos="782"/>
        <p:guide pos="799"/>
        <p:guide pos="14575"/>
        <p:guide pos="153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kumimoji="1" sz="1200">
                <a:ea typeface="宋体" panose="02010600030101010101" pitchFamily="2" charset="-122"/>
              </a:defRPr>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a:defRPr kumimoji="1" sz="1200">
                <a:ea typeface="宋体" panose="02010600030101010101" pitchFamily="2" charset="-122"/>
              </a:defRPr>
            </a:lvl1pPr>
          </a:lstStyle>
          <a:p>
            <a:fld id="{E181BDD0-E28B-44E3-AF51-6EDB54D6ECF3}" type="datetimeFigureOut">
              <a:rPr lang="zh-CN" altLang="en-US"/>
              <a:t>2019/12/26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a:defRPr kumimoji="1" sz="1200">
                <a:ea typeface="宋体" panose="02010600030101010101" pitchFamily="2" charset="-122"/>
              </a:defRPr>
            </a:lvl1pPr>
          </a:lstStyle>
          <a:p>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kumimoji="1" sz="1200">
                <a:ea typeface="宋体" panose="02010600030101010101" pitchFamily="2" charset="-122"/>
              </a:defRPr>
            </a:lvl1pPr>
          </a:lstStyle>
          <a:p>
            <a:fld id="{25BFE193-5BD3-4B00-9656-8CE85D35464B}"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p:nvPr>
        </p:nvSpPr>
        <p:spPr bwMode="auto">
          <a:xfrm>
            <a:off x="1143000" y="685800"/>
            <a:ext cx="4572000" cy="3429000"/>
          </a:xfrm>
          <a:prstGeom prst="rect">
            <a:avLst/>
          </a:prstGeom>
          <a:noFill/>
          <a:ln>
            <a:noFill/>
          </a:ln>
          <a:effectLst/>
        </p:spPr>
      </p:sp>
      <p:sp>
        <p:nvSpPr>
          <p:cNvPr id="2" name="Rectangle 2"/>
          <p:cNvSpPr>
            <a:spLocks noGrp="1"/>
          </p:cNvSpPr>
          <p:nvPr>
            <p:ph type="body" sz="quarter" idx="1"/>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zh-CN" noProof="0">
                <a:sym typeface="Helvetica Neue" panose="02000503000000020004" charset="0"/>
              </a:rPr>
              <a:t>Click to edit Master text styles</a:t>
            </a:r>
          </a:p>
          <a:p>
            <a:pPr lvl="1"/>
            <a:r>
              <a:rPr lang="zh-CN" altLang="zh-CN" noProof="0">
                <a:sym typeface="Helvetica Neue" panose="02000503000000020004" charset="0"/>
              </a:rPr>
              <a:t>Second level</a:t>
            </a:r>
          </a:p>
          <a:p>
            <a:pPr lvl="2"/>
            <a:r>
              <a:rPr lang="zh-CN" altLang="zh-CN" noProof="0">
                <a:sym typeface="Helvetica Neue" panose="02000503000000020004" charset="0"/>
              </a:rPr>
              <a:t>Third level</a:t>
            </a:r>
          </a:p>
          <a:p>
            <a:pPr lvl="3"/>
            <a:r>
              <a:rPr lang="zh-CN" altLang="zh-CN" noProof="0">
                <a:sym typeface="Helvetica Neue" panose="02000503000000020004" charset="0"/>
              </a:rPr>
              <a:t>Fourth level</a:t>
            </a:r>
          </a:p>
          <a:p>
            <a:pPr lvl="4"/>
            <a:r>
              <a:rPr lang="zh-CN" altLang="zh-CN" noProof="0">
                <a:sym typeface="Helvetica Neue" panose="02000503000000020004"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卖家考核：</a:t>
            </a:r>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提供公司对卖家物流管理能力</a:t>
            </a:r>
          </a:p>
          <a:p>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对于延迟和虚假发货、因为商家原因取消订单等卖家原因造成订单问题得到合理的罚款处理</a:t>
            </a:r>
          </a:p>
          <a:p>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按订单维度生成罚款订单，并在账单生成日前参与结算</a:t>
            </a:r>
          </a:p>
          <a:p>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如果卖家订单满足以下条件，每一单罚款</a:t>
            </a:r>
            <a:r>
              <a:rPr lang="en-US" altLang="zh-CN"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50</a:t>
            </a:r>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卢比</a:t>
            </a:r>
          </a:p>
        </p:txBody>
      </p:sp>
    </p:spTree>
    <p:extLst>
      <p:ext uri="{BB962C8B-B14F-4D97-AF65-F5344CB8AC3E}">
        <p14:creationId xmlns:p14="http://schemas.microsoft.com/office/powerpoint/2010/main" val="1096432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实时查询：若为单个查询，则查询结果直接展示在页面中；若为批量查询，以</a:t>
            </a:r>
            <a:r>
              <a:rPr lang="en" altLang="zh-CN"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Excel</a:t>
            </a:r>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文件形式给到查询结果的下载</a:t>
            </a:r>
            <a:endParaRPr lang="en-US" altLang="zh-CN"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endParaRPr>
          </a:p>
          <a:p>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查询结果包括实际库存、占用库存、可用库存三个维度的数据</a:t>
            </a:r>
            <a:endParaRPr kumimoji="1" lang="zh-CN" altLang="en-US" dirty="0"/>
          </a:p>
        </p:txBody>
      </p:sp>
    </p:spTree>
    <p:extLst>
      <p:ext uri="{BB962C8B-B14F-4D97-AF65-F5344CB8AC3E}">
        <p14:creationId xmlns:p14="http://schemas.microsoft.com/office/powerpoint/2010/main" val="310335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35846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1.</a:t>
            </a:r>
            <a:r>
              <a:rPr lang="zh-CN" altLang="en-US"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将订单发货与物流状态解耦。提升</a:t>
            </a:r>
            <a:r>
              <a:rPr lang="en" altLang="zh-CN"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Seller</a:t>
            </a:r>
            <a:r>
              <a:rPr lang="zh-CN" altLang="en-US"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订单时效性</a:t>
            </a:r>
          </a:p>
          <a:p>
            <a:r>
              <a:rPr lang="en-US" altLang="zh-CN"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2.</a:t>
            </a:r>
            <a:r>
              <a:rPr lang="zh-CN" altLang="en-US"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扩展可售可运商品品类</a:t>
            </a:r>
          </a:p>
          <a:p>
            <a:r>
              <a:rPr lang="en-US" altLang="zh-CN"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3.</a:t>
            </a:r>
            <a:r>
              <a:rPr lang="zh-CN" altLang="en-US"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降低</a:t>
            </a:r>
            <a:r>
              <a:rPr lang="en" altLang="zh-CN"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Seller</a:t>
            </a:r>
            <a:r>
              <a:rPr lang="zh-CN" altLang="en-US" sz="2200" b="0"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物流成本，从而降低商品售价</a:t>
            </a:r>
          </a:p>
          <a:p>
            <a:endParaRPr kumimoji="1" lang="zh-CN" altLang="en-US" dirty="0"/>
          </a:p>
        </p:txBody>
      </p:sp>
    </p:spTree>
    <p:extLst>
      <p:ext uri="{BB962C8B-B14F-4D97-AF65-F5344CB8AC3E}">
        <p14:creationId xmlns:p14="http://schemas.microsoft.com/office/powerpoint/2010/main" val="312603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左边展示了线上一共发现了</a:t>
            </a:r>
            <a:r>
              <a:rPr kumimoji="1" lang="en-US" altLang="zh-CN" dirty="0"/>
              <a:t>268</a:t>
            </a:r>
            <a:r>
              <a:rPr kumimoji="1" lang="zh-CN" altLang="en-US" dirty="0"/>
              <a:t>个</a:t>
            </a:r>
            <a:r>
              <a:rPr kumimoji="1" lang="en-US" altLang="zh-CN" dirty="0"/>
              <a:t>issue,</a:t>
            </a:r>
            <a:r>
              <a:rPr kumimoji="1" lang="zh-CN" altLang="en-US" dirty="0"/>
              <a:t>已经解决了</a:t>
            </a:r>
            <a:r>
              <a:rPr kumimoji="1" lang="en-US" altLang="zh-CN" dirty="0"/>
              <a:t>168</a:t>
            </a:r>
            <a:r>
              <a:rPr kumimoji="1" lang="zh-CN" altLang="en-US" dirty="0"/>
              <a:t>个</a:t>
            </a:r>
            <a:r>
              <a:rPr kumimoji="1" lang="en-US" altLang="zh-CN" dirty="0" err="1"/>
              <a:t>isseue</a:t>
            </a:r>
            <a:r>
              <a:rPr kumimoji="1" lang="en-US" altLang="zh-CN" dirty="0"/>
              <a:t>.</a:t>
            </a:r>
            <a:r>
              <a:rPr kumimoji="1" lang="zh-CN" altLang="en-US" dirty="0"/>
              <a:t>右图展示了错误在源码中的具体位置</a:t>
            </a:r>
          </a:p>
        </p:txBody>
      </p:sp>
    </p:spTree>
    <p:extLst>
      <p:ext uri="{BB962C8B-B14F-4D97-AF65-F5344CB8AC3E}">
        <p14:creationId xmlns:p14="http://schemas.microsoft.com/office/powerpoint/2010/main" val="128436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200" b="1" i="0" u="none" strike="noStrike"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理解业务更多是理解了运营决策背后的原因，理解面向的用户角色，理解自己做的产品和项目对业务的价值和影响</a:t>
            </a:r>
            <a:endPar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endParaRPr>
          </a:p>
        </p:txBody>
      </p:sp>
    </p:spTree>
    <p:extLst>
      <p:ext uri="{BB962C8B-B14F-4D97-AF65-F5344CB8AC3E}">
        <p14:creationId xmlns:p14="http://schemas.microsoft.com/office/powerpoint/2010/main" val="397994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22347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200" b="0" i="0" kern="1200" dirty="0">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rPr>
              <a:t>好好做事，做好每一件事，除了技术的深度要扎根下去，还有做领域的深耕</a:t>
            </a:r>
            <a:endParaRPr kumimoji="1" lang="zh-CN" altLang="en-US" dirty="0"/>
          </a:p>
        </p:txBody>
      </p:sp>
    </p:spTree>
    <p:extLst>
      <p:ext uri="{BB962C8B-B14F-4D97-AF65-F5344CB8AC3E}">
        <p14:creationId xmlns:p14="http://schemas.microsoft.com/office/powerpoint/2010/main" val="139271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5"/>
            <a:ext cx="18288000" cy="47752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3"/>
          <p:cNvSpPr>
            <a:spLocks noGrp="1"/>
          </p:cNvSpPr>
          <p:nvPr>
            <p:ph type="sldNum" sz="quarter" idx="10"/>
          </p:nvPr>
        </p:nvSpPr>
        <p:spPr/>
        <p:txBody>
          <a:bodyPr/>
          <a:lstStyle>
            <a:lvl1pPr>
              <a:defRPr/>
            </a:lvl1pPr>
          </a:lstStyle>
          <a:p>
            <a:fld id="{A722BB12-8658-41AE-91D6-2F4024C0BF58}"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p:txBody>
          <a:bodyPr/>
          <a:lstStyle>
            <a:lvl1pPr>
              <a:defRPr/>
            </a:lvl1pPr>
          </a:lstStyle>
          <a:p>
            <a:fld id="{893619AB-BA59-4F75-ADC5-4AA953788DB8}"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3450" y="355600"/>
            <a:ext cx="5251450" cy="12090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9100" y="355600"/>
            <a:ext cx="15601950" cy="12090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p:txBody>
          <a:bodyPr/>
          <a:lstStyle>
            <a:lvl1pPr>
              <a:defRPr/>
            </a:lvl1pPr>
          </a:lstStyle>
          <a:p>
            <a:fld id="{4DF60927-588C-4E33-A59A-4531E78F819E}"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p:txBody>
          <a:bodyPr/>
          <a:lstStyle>
            <a:lvl1pPr>
              <a:defRPr/>
            </a:lvl1pPr>
          </a:lstStyle>
          <a:p>
            <a:fld id="{A8F1D326-E706-48F2-9544-A7F8A6303F24}"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5"/>
            <a:ext cx="21031200" cy="5705475"/>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3"/>
          <p:cNvSpPr>
            <a:spLocks noGrp="1"/>
          </p:cNvSpPr>
          <p:nvPr>
            <p:ph type="sldNum" sz="quarter" idx="10"/>
          </p:nvPr>
        </p:nvSpPr>
        <p:spPr/>
        <p:txBody>
          <a:bodyPr/>
          <a:lstStyle>
            <a:lvl1pPr>
              <a:defRPr/>
            </a:lvl1pPr>
          </a:lstStyle>
          <a:p>
            <a:fld id="{BECC4D94-0C08-4769-900C-9FE002B68A3B}"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9100" y="3149600"/>
            <a:ext cx="10426700" cy="929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268200" y="3149600"/>
            <a:ext cx="10426700" cy="929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p:cNvSpPr>
          <p:nvPr>
            <p:ph type="sldNum" sz="quarter" idx="10"/>
          </p:nvPr>
        </p:nvSpPr>
        <p:spPr/>
        <p:txBody>
          <a:bodyPr/>
          <a:lstStyle>
            <a:lvl1pPr>
              <a:defRPr/>
            </a:lvl1pPr>
          </a:lstStyle>
          <a:p>
            <a:fld id="{03F49F48-08EC-42C9-89A5-A41D982ACC31}"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5" y="730250"/>
            <a:ext cx="21031200" cy="2651125"/>
          </a:xfrm>
        </p:spPr>
        <p:txBody>
          <a:bodyPr/>
          <a:lstStyle/>
          <a:p>
            <a:r>
              <a:rPr lang="zh-CN" altLang="en-US"/>
              <a:t>单击此处编辑母版标题样式</a:t>
            </a:r>
          </a:p>
        </p:txBody>
      </p:sp>
      <p:sp>
        <p:nvSpPr>
          <p:cNvPr id="3" name="文本占位符 2"/>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1679575" y="5010150"/>
            <a:ext cx="10315575" cy="7369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12344400" y="5010150"/>
            <a:ext cx="10366375" cy="7369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p:cNvSpPr>
          <p:nvPr>
            <p:ph type="sldNum" sz="quarter" idx="10"/>
          </p:nvPr>
        </p:nvSpPr>
        <p:spPr/>
        <p:txBody>
          <a:bodyPr/>
          <a:lstStyle>
            <a:lvl1pPr>
              <a:defRPr/>
            </a:lvl1pPr>
          </a:lstStyle>
          <a:p>
            <a:fld id="{46277CD1-188E-4BB4-BC2C-35A9FD8AF9EF}"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p:cNvSpPr>
          <p:nvPr>
            <p:ph type="sldNum" sz="quarter" idx="10"/>
          </p:nvPr>
        </p:nvSpPr>
        <p:spPr/>
        <p:txBody>
          <a:bodyPr/>
          <a:lstStyle>
            <a:lvl1pPr>
              <a:defRPr/>
            </a:lvl1pPr>
          </a:lstStyle>
          <a:p>
            <a:fld id="{29FDD185-55BF-4E25-A725-2DBBABAC227E}"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p:cNvSpPr>
          <p:nvPr>
            <p:ph type="sldNum" sz="quarter" idx="10"/>
          </p:nvPr>
        </p:nvSpPr>
        <p:spPr/>
        <p:txBody>
          <a:bodyPr/>
          <a:lstStyle>
            <a:lvl1pPr>
              <a:defRPr/>
            </a:lvl1pPr>
          </a:lstStyle>
          <a:p>
            <a:fld id="{907C271E-65FA-4B42-B825-CEA587BD287D}"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5" y="914400"/>
            <a:ext cx="7864475" cy="32004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p:cNvSpPr>
          <p:nvPr>
            <p:ph type="sldNum" sz="quarter" idx="10"/>
          </p:nvPr>
        </p:nvSpPr>
        <p:spPr/>
        <p:txBody>
          <a:bodyPr/>
          <a:lstStyle>
            <a:lvl1pPr>
              <a:defRPr/>
            </a:lvl1pPr>
          </a:lstStyle>
          <a:p>
            <a:fld id="{24048673-38B8-48AC-B0C2-C37D3B21A6F3}"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5" y="914400"/>
            <a:ext cx="7864475" cy="32004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sym typeface="Helvetica Neue" panose="02000503000000020004" charset="0"/>
              </a:rPr>
              <a:t>单击图标添加图片</a:t>
            </a:r>
          </a:p>
        </p:txBody>
      </p:sp>
      <p:sp>
        <p:nvSpPr>
          <p:cNvPr id="4" name="文本占位符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p:cNvSpPr>
          <p:nvPr>
            <p:ph type="sldNum" sz="quarter" idx="10"/>
          </p:nvPr>
        </p:nvSpPr>
        <p:spPr/>
        <p:txBody>
          <a:bodyPr/>
          <a:lstStyle>
            <a:lvl1pPr>
              <a:defRPr/>
            </a:lvl1pPr>
          </a:lstStyle>
          <a:p>
            <a:fld id="{6E7E762E-6047-42B0-986A-D84DA550AD1E}"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1689100" y="355600"/>
            <a:ext cx="21005800" cy="2286000"/>
          </a:xfrm>
          <a:prstGeom prst="rect">
            <a:avLst/>
          </a:prstGeom>
          <a:noFill/>
          <a:ln>
            <a:noFill/>
          </a:ln>
          <a:effectLst/>
        </p:spPr>
        <p:txBody>
          <a:bodyPr vert="horz" wrap="square" lIns="50800" tIns="50800" rIns="50800" bIns="50800" numCol="1" anchor="ctr" anchorCtr="0" compatLnSpc="1"/>
          <a:lstStyle/>
          <a:p>
            <a:pPr lvl="0"/>
            <a:r>
              <a:rPr lang="zh-CN" altLang="en-US">
                <a:sym typeface="Helvetica Neue Medium" charset="0"/>
              </a:rPr>
              <a:t>单击此处编辑母版标题样式</a:t>
            </a:r>
            <a:endParaRPr lang="zh-CN" altLang="zh-CN">
              <a:sym typeface="Helvetica Neue Medium" charset="0"/>
            </a:endParaRPr>
          </a:p>
        </p:txBody>
      </p:sp>
      <p:sp>
        <p:nvSpPr>
          <p:cNvPr id="1027" name="Rectangle 2"/>
          <p:cNvSpPr>
            <a:spLocks noGrp="1"/>
          </p:cNvSpPr>
          <p:nvPr>
            <p:ph type="body" idx="1"/>
          </p:nvPr>
        </p:nvSpPr>
        <p:spPr bwMode="auto">
          <a:xfrm>
            <a:off x="1689100" y="3149600"/>
            <a:ext cx="21005800" cy="9296400"/>
          </a:xfrm>
          <a:prstGeom prst="rect">
            <a:avLst/>
          </a:prstGeom>
          <a:noFill/>
          <a:ln>
            <a:noFill/>
          </a:ln>
          <a:effectLst/>
        </p:spPr>
        <p:txBody>
          <a:bodyPr vert="horz" wrap="square" lIns="50800" tIns="50800" rIns="50800" bIns="50800" numCol="1" anchor="ctr" anchorCtr="0" compatLnSpc="1"/>
          <a:lstStyle/>
          <a:p>
            <a:pPr lvl="0"/>
            <a:r>
              <a:rPr lang="zh-CN" altLang="en-US">
                <a:sym typeface="Helvetica Neue" panose="02000503000000020004" charset="0"/>
              </a:rPr>
              <a:t>单击此处编辑母版文本样式</a:t>
            </a:r>
          </a:p>
          <a:p>
            <a:pPr lvl="1"/>
            <a:r>
              <a:rPr lang="zh-CN" altLang="en-US">
                <a:sym typeface="Helvetica Neue" panose="02000503000000020004" charset="0"/>
              </a:rPr>
              <a:t>第二级</a:t>
            </a:r>
          </a:p>
          <a:p>
            <a:pPr lvl="2"/>
            <a:r>
              <a:rPr lang="zh-CN" altLang="en-US">
                <a:sym typeface="Helvetica Neue" panose="02000503000000020004" charset="0"/>
              </a:rPr>
              <a:t>第三级</a:t>
            </a:r>
          </a:p>
          <a:p>
            <a:pPr lvl="3"/>
            <a:r>
              <a:rPr lang="zh-CN" altLang="en-US">
                <a:sym typeface="Helvetica Neue" panose="02000503000000020004" charset="0"/>
              </a:rPr>
              <a:t>第四级</a:t>
            </a:r>
          </a:p>
          <a:p>
            <a:pPr lvl="4"/>
            <a:r>
              <a:rPr lang="zh-CN" altLang="en-US">
                <a:sym typeface="Helvetica Neue" panose="02000503000000020004" charset="0"/>
              </a:rPr>
              <a:t>第五级</a:t>
            </a:r>
            <a:endParaRPr lang="zh-CN" altLang="zh-CN">
              <a:sym typeface="Helvetica Neue" panose="02000503000000020004" charset="0"/>
            </a:endParaRPr>
          </a:p>
        </p:txBody>
      </p:sp>
      <p:sp>
        <p:nvSpPr>
          <p:cNvPr id="2" name="Rectangle 3"/>
          <p:cNvSpPr>
            <a:spLocks noGrp="1"/>
          </p:cNvSpPr>
          <p:nvPr>
            <p:ph type="sldNum" sz="quarter" idx="2"/>
          </p:nvPr>
        </p:nvSpPr>
        <p:spPr bwMode="auto">
          <a:xfrm>
            <a:off x="11958638" y="13081000"/>
            <a:ext cx="452437" cy="460375"/>
          </a:xfrm>
          <a:prstGeom prst="rect">
            <a:avLst/>
          </a:prstGeom>
          <a:noFill/>
          <a:ln>
            <a:noFill/>
          </a:ln>
          <a:effectLst/>
        </p:spPr>
        <p:txBody>
          <a:bodyPr vert="horz" wrap="none" lIns="50800" tIns="50800" rIns="50800" bIns="50800" numCol="1" anchor="t" anchorCtr="0" compatLnSpc="1"/>
          <a:lstStyle>
            <a:lvl1pPr algn="ctr" eaLnBrk="1">
              <a:defRPr sz="2400" b="0">
                <a:latin typeface="Helvetica Neue Light" charset="0"/>
                <a:ea typeface="宋体" panose="02010600030101010101" pitchFamily="2" charset="-122"/>
                <a:sym typeface="Helvetica Neue Light" charset="0"/>
              </a:defRPr>
            </a:lvl1pPr>
          </a:lstStyle>
          <a:p>
            <a:fld id="{ED5AFC46-9286-41D9-A4EF-39AE226DA52F}"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25500" rtl="0" eaLnBrk="1" fontAlgn="base" hangingPunct="1">
        <a:spcBef>
          <a:spcPct val="0"/>
        </a:spcBef>
        <a:spcAft>
          <a:spcPct val="0"/>
        </a:spcAft>
        <a:defRPr sz="11200" kern="1200">
          <a:solidFill>
            <a:srgbClr val="000000"/>
          </a:solidFill>
          <a:latin typeface="+mj-lt"/>
          <a:ea typeface="+mj-ea"/>
          <a:cs typeface="+mj-cs"/>
          <a:sym typeface="Helvetica Neue Medium" charset="0"/>
        </a:defRPr>
      </a:lvl1pPr>
      <a:lvl2pPr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2pPr>
      <a:lvl3pPr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3pPr>
      <a:lvl4pPr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4pPr>
      <a:lvl5pPr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5pPr>
      <a:lvl6pPr marL="457200"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6pPr>
      <a:lvl7pPr marL="914400"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7pPr>
      <a:lvl8pPr marL="1371600"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8pPr>
      <a:lvl9pPr marL="1828800" algn="ctr" defTabSz="825500" rtl="0" eaLnBrk="1" fontAlgn="base" hangingPunct="1">
        <a:spcBef>
          <a:spcPct val="0"/>
        </a:spcBef>
        <a:spcAft>
          <a:spcPct val="0"/>
        </a:spcAft>
        <a:defRPr sz="11200">
          <a:solidFill>
            <a:srgbClr val="000000"/>
          </a:solidFill>
          <a:latin typeface="Helvetica Neue Medium" charset="0"/>
          <a:ea typeface="Helvetica Neue Medium" charset="0"/>
          <a:cs typeface="Helvetica Neue Medium" charset="0"/>
          <a:sym typeface="Helvetica Neue Medium" charset="0"/>
        </a:defRPr>
      </a:lvl9pPr>
    </p:titleStyle>
    <p:bodyStyle>
      <a:lvl1pPr marL="635000" indent="-635000" algn="l" defTabSz="825500" rtl="0" eaLnBrk="1" fontAlgn="base" hangingPunct="1">
        <a:spcBef>
          <a:spcPts val="5900"/>
        </a:spcBef>
        <a:spcAft>
          <a:spcPct val="0"/>
        </a:spcAft>
        <a:buSzPct val="125000"/>
        <a:buChar char="•"/>
        <a:defRPr sz="5200" kern="1200">
          <a:solidFill>
            <a:srgbClr val="000000"/>
          </a:solidFill>
          <a:latin typeface="+mn-lt"/>
          <a:ea typeface="+mn-ea"/>
          <a:cs typeface="+mn-cs"/>
          <a:sym typeface="Helvetica Neue" panose="02000503000000020004" charset="0"/>
        </a:defRPr>
      </a:lvl1pPr>
      <a:lvl2pPr marL="1270000" indent="-635000" algn="l" defTabSz="825500" rtl="0" eaLnBrk="1" fontAlgn="base" hangingPunct="1">
        <a:spcBef>
          <a:spcPts val="5900"/>
        </a:spcBef>
        <a:spcAft>
          <a:spcPct val="0"/>
        </a:spcAft>
        <a:buSzPct val="125000"/>
        <a:buChar char="•"/>
        <a:defRPr sz="5200" kern="1200">
          <a:solidFill>
            <a:srgbClr val="000000"/>
          </a:solidFill>
          <a:latin typeface="+mn-lt"/>
          <a:ea typeface="+mn-ea"/>
          <a:cs typeface="+mn-cs"/>
          <a:sym typeface="Helvetica Neue" panose="02000503000000020004" charset="0"/>
        </a:defRPr>
      </a:lvl2pPr>
      <a:lvl3pPr marL="1905000" indent="-635000" algn="l" defTabSz="825500" rtl="0" eaLnBrk="1" fontAlgn="base" hangingPunct="1">
        <a:spcBef>
          <a:spcPts val="5900"/>
        </a:spcBef>
        <a:spcAft>
          <a:spcPct val="0"/>
        </a:spcAft>
        <a:buSzPct val="125000"/>
        <a:buChar char="•"/>
        <a:defRPr sz="5200" kern="1200">
          <a:solidFill>
            <a:srgbClr val="000000"/>
          </a:solidFill>
          <a:latin typeface="+mn-lt"/>
          <a:ea typeface="+mn-ea"/>
          <a:cs typeface="+mn-cs"/>
          <a:sym typeface="Helvetica Neue" panose="02000503000000020004" charset="0"/>
        </a:defRPr>
      </a:lvl3pPr>
      <a:lvl4pPr marL="2540000" indent="-635000" algn="l" defTabSz="825500" rtl="0" eaLnBrk="1" fontAlgn="base" hangingPunct="1">
        <a:spcBef>
          <a:spcPts val="5900"/>
        </a:spcBef>
        <a:spcAft>
          <a:spcPct val="0"/>
        </a:spcAft>
        <a:buSzPct val="125000"/>
        <a:buChar char="•"/>
        <a:defRPr sz="5200" kern="1200">
          <a:solidFill>
            <a:srgbClr val="000000"/>
          </a:solidFill>
          <a:latin typeface="+mn-lt"/>
          <a:ea typeface="+mn-ea"/>
          <a:cs typeface="+mn-cs"/>
          <a:sym typeface="Helvetica Neue" panose="02000503000000020004" charset="0"/>
        </a:defRPr>
      </a:lvl4pPr>
      <a:lvl5pPr marL="3175000" indent="-635000" algn="l" defTabSz="825500" rtl="0" eaLnBrk="1" fontAlgn="base" hangingPunct="1">
        <a:spcBef>
          <a:spcPts val="5900"/>
        </a:spcBef>
        <a:spcAft>
          <a:spcPct val="0"/>
        </a:spcAft>
        <a:buSzPct val="125000"/>
        <a:buChar char="•"/>
        <a:defRPr sz="5200" kern="1200">
          <a:solidFill>
            <a:srgbClr val="000000"/>
          </a:solidFill>
          <a:latin typeface="+mn-lt"/>
          <a:ea typeface="+mn-ea"/>
          <a:cs typeface="+mn-cs"/>
          <a:sym typeface="Helvetica Neue" panose="0200050300000002000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rrowheads="1"/>
          </p:cNvSpPr>
          <p:nvPr/>
        </p:nvSpPr>
        <p:spPr bwMode="auto">
          <a:xfrm>
            <a:off x="-120650" y="-702840"/>
            <a:ext cx="25058066" cy="15697201"/>
          </a:xfrm>
          <a:prstGeom prst="rect">
            <a:avLst/>
          </a:prstGeom>
          <a:solidFill>
            <a:srgbClr val="F15440"/>
          </a:solidFill>
          <a:ln>
            <a:noFill/>
          </a:ln>
        </p:spPr>
        <p:txBody>
          <a:bodyPr wrap="square" lIns="0" tIns="0" rIns="0" bIns="0" anchor="ctr">
            <a:spAutoFit/>
          </a:bodyPr>
          <a:lstStyle/>
          <a:p>
            <a:pPr algn="ctr" eaLnBrk="1"/>
            <a:endParaRPr lang="zh-CN" altLang="en-US" dirty="0">
              <a:ea typeface="宋体" panose="02010600030101010101" pitchFamily="2" charset="-122"/>
            </a:endParaRPr>
          </a:p>
        </p:txBody>
      </p:sp>
      <p:sp>
        <p:nvSpPr>
          <p:cNvPr id="14337" name="TextBox 5"/>
          <p:cNvSpPr txBox="1">
            <a:spLocks noChangeArrowheads="1"/>
          </p:cNvSpPr>
          <p:nvPr/>
        </p:nvSpPr>
        <p:spPr bwMode="auto">
          <a:xfrm>
            <a:off x="1158875" y="3127038"/>
            <a:ext cx="10872788" cy="2308225"/>
          </a:xfrm>
          <a:prstGeom prst="rect">
            <a:avLst/>
          </a:prstGeom>
          <a:noFill/>
          <a:ln>
            <a:noFill/>
          </a:ln>
        </p:spPr>
        <p:txBody>
          <a:bodyPr lIns="0" tIns="0" rIns="0" bIns="0"/>
          <a:lstStyle/>
          <a:p>
            <a:pPr>
              <a:lnSpc>
                <a:spcPct val="150000"/>
              </a:lnSpc>
            </a:pPr>
            <a:r>
              <a:rPr lang="zh-CN" altLang="en-US" sz="8000" dirty="0">
                <a:solidFill>
                  <a:schemeClr val="bg1"/>
                </a:solidFill>
                <a:latin typeface="思源黑体 CN Regular" pitchFamily="34" charset="-122"/>
                <a:ea typeface="思源黑体 CN Regular" pitchFamily="34" charset="-122"/>
                <a:cs typeface="Source Han Sans CN"/>
              </a:rPr>
              <a:t>年末述职报告</a:t>
            </a:r>
            <a:endParaRPr lang="en-US" altLang="zh-CN" sz="8000" dirty="0">
              <a:solidFill>
                <a:schemeClr val="bg1"/>
              </a:solidFill>
              <a:latin typeface="思源黑体 CN Regular" pitchFamily="34" charset="-122"/>
              <a:ea typeface="思源黑体 CN Regular" pitchFamily="34" charset="-122"/>
              <a:cs typeface="Source Han Sans CN"/>
            </a:endParaRPr>
          </a:p>
        </p:txBody>
      </p:sp>
      <p:sp>
        <p:nvSpPr>
          <p:cNvPr id="7" name="矩形 6"/>
          <p:cNvSpPr/>
          <p:nvPr/>
        </p:nvSpPr>
        <p:spPr>
          <a:xfrm>
            <a:off x="1158875" y="6295291"/>
            <a:ext cx="2163990" cy="1069780"/>
          </a:xfrm>
          <a:prstGeom prst="rect">
            <a:avLst/>
          </a:prstGeom>
        </p:spPr>
        <p:txBody>
          <a:bodyPr wrap="none">
            <a:spAutoFit/>
          </a:bodyPr>
          <a:lstStyle/>
          <a:p>
            <a:pPr>
              <a:lnSpc>
                <a:spcPct val="150000"/>
              </a:lnSpc>
              <a:defRPr/>
            </a:pPr>
            <a:r>
              <a:rPr lang="zh-CN" altLang="en-US" sz="4800" b="0" spc="150">
                <a:solidFill>
                  <a:schemeClr val="bg1"/>
                </a:solidFill>
                <a:latin typeface="思源黑体 CN Regular" pitchFamily="34" charset="-122"/>
                <a:ea typeface="思源黑体 CN Regular" pitchFamily="34" charset="-122"/>
                <a:cs typeface="Source Han Sans CN" charset="-122"/>
              </a:rPr>
              <a:t>张敦珂</a:t>
            </a:r>
            <a:endParaRPr lang="zh-CN" altLang="en-US" sz="4800" b="0" spc="150" dirty="0">
              <a:solidFill>
                <a:schemeClr val="bg1"/>
              </a:solidFill>
              <a:latin typeface="思源黑体 CN Regular" pitchFamily="34" charset="-122"/>
              <a:ea typeface="思源黑体 CN Regular" pitchFamily="34" charset="-122"/>
              <a:cs typeface="Source Han Sans CN" charset="-122"/>
            </a:endParaRPr>
          </a:p>
        </p:txBody>
      </p:sp>
      <p:cxnSp>
        <p:nvCxnSpPr>
          <p:cNvPr id="14341" name="直线连接符 7"/>
          <p:cNvCxnSpPr>
            <a:cxnSpLocks noChangeShapeType="1"/>
          </p:cNvCxnSpPr>
          <p:nvPr/>
        </p:nvCxnSpPr>
        <p:spPr bwMode="auto">
          <a:xfrm>
            <a:off x="1390800" y="5719326"/>
            <a:ext cx="1873250" cy="0"/>
          </a:xfrm>
          <a:prstGeom prst="line">
            <a:avLst/>
          </a:prstGeom>
          <a:noFill/>
          <a:ln w="76200">
            <a:solidFill>
              <a:schemeClr val="bg1"/>
            </a:solidFill>
            <a:miter lim="400000"/>
          </a:ln>
          <a:effectLst/>
        </p:spPr>
      </p:cxnSp>
      <p:pic>
        <p:nvPicPr>
          <p:cNvPr id="11" name="Picture 3"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66555" y="12022515"/>
            <a:ext cx="7292165" cy="555264"/>
          </a:xfrm>
          <a:prstGeom prst="rect">
            <a:avLst/>
          </a:prstGeom>
          <a:noFill/>
          <a:ln>
            <a:noFill/>
          </a:ln>
          <a:effectLst/>
        </p:spPr>
      </p:pic>
      <p:sp>
        <p:nvSpPr>
          <p:cNvPr id="12" name="TextBox 5"/>
          <p:cNvSpPr txBox="1">
            <a:spLocks noChangeArrowheads="1"/>
          </p:cNvSpPr>
          <p:nvPr/>
        </p:nvSpPr>
        <p:spPr bwMode="auto">
          <a:xfrm>
            <a:off x="17303431" y="1171109"/>
            <a:ext cx="5977801" cy="646331"/>
          </a:xfrm>
          <a:prstGeom prst="rect">
            <a:avLst/>
          </a:prstGeom>
          <a:noFill/>
          <a:ln>
            <a:noFill/>
          </a:ln>
        </p:spPr>
        <p:txBody>
          <a:bodyPr wrap="square">
            <a:spAutoFit/>
          </a:bodyPr>
          <a:lstStyle/>
          <a:p>
            <a:pPr algn="r"/>
            <a:r>
              <a:rPr lang="zh-CN" altLang="en-US" sz="3600" b="0" dirty="0">
                <a:solidFill>
                  <a:schemeClr val="bg1"/>
                </a:solidFill>
                <a:latin typeface="思源黑体 CN Regular" pitchFamily="34" charset="-122"/>
                <a:ea typeface="思源黑体 CN Regular" pitchFamily="34" charset="-122"/>
                <a:cs typeface="Source Han Sans CN" charset="-122"/>
              </a:rPr>
              <a:t>杭州嘉云数据科技有限公司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0"/>
          <p:cNvSpPr txBox="1"/>
          <p:nvPr/>
        </p:nvSpPr>
        <p:spPr bwMode="auto">
          <a:xfrm>
            <a:off x="11976064" y="3762375"/>
            <a:ext cx="10873120" cy="1193800"/>
          </a:xfrm>
          <a:prstGeom prst="rect">
            <a:avLst/>
          </a:prstGeom>
          <a:noFill/>
          <a:ln>
            <a:noFill/>
          </a:ln>
          <a:effectLst/>
        </p:spPr>
        <p:txBody>
          <a:bodyPr lIns="50800" tIns="50800" rIns="50800" bIns="50800"/>
          <a:lstStyle>
            <a:lvl1pPr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marL="0" indent="0" algn="just" eaLnBrk="1">
              <a:buNone/>
              <a:defRPr/>
            </a:pPr>
            <a:r>
              <a:rPr lang="en-US" altLang="zh-CN" sz="6000" b="0" dirty="0">
                <a:solidFill>
                  <a:schemeClr val="tx1"/>
                </a:solidFill>
                <a:latin typeface="思源黑体 CN Regular" pitchFamily="34" charset="-122"/>
                <a:ea typeface="思源黑体 CN Regular" pitchFamily="34" charset="-122"/>
                <a:cs typeface="Source Han Sans CN" charset="-122"/>
                <a:sym typeface="Heiti SC Medium" charset="-122"/>
              </a:rPr>
              <a:t>3. </a:t>
            </a:r>
            <a:r>
              <a:rPr lang="zh-CN" altLang="en-US" sz="6000" b="0" dirty="0">
                <a:solidFill>
                  <a:schemeClr val="tx1"/>
                </a:solidFill>
                <a:latin typeface="思源黑体 CN Regular" pitchFamily="34" charset="-122"/>
                <a:ea typeface="思源黑体 CN Regular" pitchFamily="34" charset="-122"/>
                <a:cs typeface="Source Han Sans CN" charset="-122"/>
                <a:sym typeface="Heiti SC Medium" charset="-122"/>
              </a:rPr>
              <a:t>业务的理解和目前存在的问题</a:t>
            </a:r>
            <a:endParaRPr lang="en-US" altLang="zh-CN" sz="6000" b="0" dirty="0">
              <a:solidFill>
                <a:schemeClr val="tx1"/>
              </a:solidFill>
              <a:latin typeface="思源黑体 CN Regular" pitchFamily="34" charset="-122"/>
              <a:ea typeface="思源黑体 CN Regular" pitchFamily="34" charset="-122"/>
              <a:cs typeface="Source Han Sans CN" charset="-122"/>
              <a:sym typeface="Heiti SC Medium" charset="-122"/>
            </a:endParaRPr>
          </a:p>
          <a:p>
            <a:pPr marL="0" indent="0" algn="just" eaLnBrk="1">
              <a:buNone/>
              <a:defRPr/>
            </a:pPr>
            <a:endParaRPr lang="zh-CN" altLang="zh-CN" sz="6000" b="0" dirty="0">
              <a:solidFill>
                <a:schemeClr val="tx1"/>
              </a:solidFill>
              <a:latin typeface="思源黑体 CN Regular" pitchFamily="34" charset="-122"/>
              <a:ea typeface="思源黑体 CN Regular" pitchFamily="34" charset="-122"/>
              <a:cs typeface="Source Han Sans CN" charset="-122"/>
              <a:sym typeface="Heiti SC Medium" charset="-122"/>
            </a:endParaRPr>
          </a:p>
        </p:txBody>
      </p:sp>
      <p:cxnSp>
        <p:nvCxnSpPr>
          <p:cNvPr id="23" name="直线连接符 25"/>
          <p:cNvCxnSpPr>
            <a:cxnSpLocks noChangeShapeType="1"/>
          </p:cNvCxnSpPr>
          <p:nvPr/>
        </p:nvCxnSpPr>
        <p:spPr bwMode="auto">
          <a:xfrm>
            <a:off x="12234531" y="5273824"/>
            <a:ext cx="1871662" cy="0"/>
          </a:xfrm>
          <a:prstGeom prst="line">
            <a:avLst/>
          </a:prstGeom>
          <a:noFill/>
          <a:ln w="76200">
            <a:solidFill>
              <a:srgbClr val="EF4941"/>
            </a:solidFill>
            <a:miter lim="400000"/>
          </a:ln>
          <a:effectLst/>
        </p:spPr>
      </p:cxnSp>
      <p:sp>
        <p:nvSpPr>
          <p:cNvPr id="24" name="矩形 8"/>
          <p:cNvSpPr>
            <a:spLocks noChangeArrowheads="1"/>
          </p:cNvSpPr>
          <p:nvPr/>
        </p:nvSpPr>
        <p:spPr bwMode="auto">
          <a:xfrm>
            <a:off x="-120650" y="-1103313"/>
            <a:ext cx="10080402" cy="15697201"/>
          </a:xfrm>
          <a:prstGeom prst="rect">
            <a:avLst/>
          </a:prstGeom>
          <a:solidFill>
            <a:srgbClr val="F15440"/>
          </a:solidFill>
          <a:ln>
            <a:noFill/>
          </a:ln>
        </p:spPr>
        <p:txBody>
          <a:bodyPr wrap="square" lIns="0" tIns="0" rIns="0" bIns="0" anchor="ctr">
            <a:spAutoFit/>
          </a:bodyPr>
          <a:lstStyle/>
          <a:p>
            <a:pPr algn="ctr" eaLnBrk="1"/>
            <a:endParaRPr lang="zh-CN" altLang="en-US" dirty="0">
              <a:ea typeface="宋体" panose="02010600030101010101" pitchFamily="2" charset="-122"/>
            </a:endParaRPr>
          </a:p>
        </p:txBody>
      </p:sp>
      <p:pic>
        <p:nvPicPr>
          <p:cNvPr id="10" name="图片 9"/>
          <p:cNvPicPr>
            <a:picLocks noChangeAspect="1"/>
          </p:cNvPicPr>
          <p:nvPr/>
        </p:nvPicPr>
        <p:blipFill>
          <a:blip r:embed="rId2">
            <a:alphaModFix amt="38000"/>
          </a:blip>
          <a:stretch>
            <a:fillRect/>
          </a:stretch>
        </p:blipFill>
        <p:spPr>
          <a:xfrm>
            <a:off x="-1489520" y="2105025"/>
            <a:ext cx="9845712" cy="9583658"/>
          </a:xfrm>
          <a:prstGeom prst="rect">
            <a:avLst/>
          </a:prstGeom>
        </p:spPr>
      </p:pic>
    </p:spTree>
    <p:extLst>
      <p:ext uri="{BB962C8B-B14F-4D97-AF65-F5344CB8AC3E}">
        <p14:creationId xmlns:p14="http://schemas.microsoft.com/office/powerpoint/2010/main" val="204704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业务理解</a:t>
              </a:r>
            </a:p>
          </p:txBody>
        </p:sp>
      </p:grpSp>
      <p:sp>
        <p:nvSpPr>
          <p:cNvPr id="4" name="文本框 3">
            <a:extLst>
              <a:ext uri="{FF2B5EF4-FFF2-40B4-BE49-F238E27FC236}">
                <a16:creationId xmlns:a16="http://schemas.microsoft.com/office/drawing/2014/main" id="{C6072B3A-2BCC-4A46-A388-253F56C1E292}"/>
              </a:ext>
            </a:extLst>
          </p:cNvPr>
          <p:cNvSpPr txBox="1"/>
          <p:nvPr/>
        </p:nvSpPr>
        <p:spPr>
          <a:xfrm>
            <a:off x="797992" y="2241421"/>
            <a:ext cx="3647152" cy="553998"/>
          </a:xfrm>
          <a:prstGeom prst="rect">
            <a:avLst/>
          </a:prstGeom>
          <a:noFill/>
        </p:spPr>
        <p:txBody>
          <a:bodyPr wrap="none" rtlCol="0">
            <a:spAutoFit/>
          </a:bodyPr>
          <a:lstStyle/>
          <a:p>
            <a:r>
              <a:rPr kumimoji="1" lang="zh-CN" altLang="en-US" b="0" dirty="0"/>
              <a:t>卖家平台面向用户：</a:t>
            </a:r>
          </a:p>
        </p:txBody>
      </p:sp>
      <p:sp>
        <p:nvSpPr>
          <p:cNvPr id="10" name="矩形 9">
            <a:extLst>
              <a:ext uri="{FF2B5EF4-FFF2-40B4-BE49-F238E27FC236}">
                <a16:creationId xmlns:a16="http://schemas.microsoft.com/office/drawing/2014/main" id="{281AE522-D97B-7744-BBAF-4C06D1B67983}"/>
              </a:ext>
            </a:extLst>
          </p:cNvPr>
          <p:cNvSpPr/>
          <p:nvPr/>
        </p:nvSpPr>
        <p:spPr>
          <a:xfrm>
            <a:off x="652346" y="3606169"/>
            <a:ext cx="4118435" cy="553998"/>
          </a:xfrm>
          <a:prstGeom prst="rect">
            <a:avLst/>
          </a:prstGeom>
        </p:spPr>
        <p:txBody>
          <a:bodyPr wrap="none">
            <a:spAutoFit/>
          </a:bodyPr>
          <a:lstStyle/>
          <a:p>
            <a:r>
              <a:rPr lang="zh-CN" altLang="en-US" b="0" dirty="0">
                <a:solidFill>
                  <a:srgbClr val="1A1A1A"/>
                </a:solidFill>
                <a:latin typeface="-apple-system"/>
              </a:rPr>
              <a:t> 卖家平台出现的原因：</a:t>
            </a:r>
            <a:endParaRPr lang="zh-CN" altLang="en-US" dirty="0"/>
          </a:p>
        </p:txBody>
      </p:sp>
      <p:sp>
        <p:nvSpPr>
          <p:cNvPr id="13" name="文本框 12">
            <a:extLst>
              <a:ext uri="{FF2B5EF4-FFF2-40B4-BE49-F238E27FC236}">
                <a16:creationId xmlns:a16="http://schemas.microsoft.com/office/drawing/2014/main" id="{A94F9071-2635-0646-AE55-9BB603D4C301}"/>
              </a:ext>
            </a:extLst>
          </p:cNvPr>
          <p:cNvSpPr txBox="1"/>
          <p:nvPr/>
        </p:nvSpPr>
        <p:spPr>
          <a:xfrm>
            <a:off x="4763613" y="3574338"/>
            <a:ext cx="16271901" cy="1477328"/>
          </a:xfrm>
          <a:prstGeom prst="rect">
            <a:avLst/>
          </a:prstGeom>
          <a:noFill/>
        </p:spPr>
        <p:txBody>
          <a:bodyPr wrap="square" rtlCol="0">
            <a:spAutoFit/>
          </a:bodyPr>
          <a:lstStyle/>
          <a:p>
            <a:r>
              <a:rPr lang="zh-CN" altLang="en-US" b="0" dirty="0">
                <a:latin typeface="+mn-ea"/>
                <a:ea typeface="+mn-ea"/>
              </a:rPr>
              <a:t>越来越多的印度本地大</a:t>
            </a:r>
            <a:r>
              <a:rPr lang="en" altLang="zh-CN" b="0" dirty="0">
                <a:latin typeface="+mn-ea"/>
                <a:ea typeface="+mn-ea"/>
              </a:rPr>
              <a:t>seller</a:t>
            </a:r>
            <a:r>
              <a:rPr lang="zh-CN" altLang="en-US" b="0" dirty="0">
                <a:latin typeface="+mn-ea"/>
                <a:ea typeface="+mn-ea"/>
              </a:rPr>
              <a:t>与</a:t>
            </a:r>
            <a:r>
              <a:rPr lang="en-US" altLang="zh-CN" b="0" dirty="0">
                <a:latin typeface="+mn-ea"/>
                <a:ea typeface="+mn-ea"/>
              </a:rPr>
              <a:t>CF</a:t>
            </a:r>
            <a:r>
              <a:rPr lang="zh-CN" altLang="en-US" b="0" dirty="0">
                <a:latin typeface="+mn-ea"/>
                <a:ea typeface="+mn-ea"/>
              </a:rPr>
              <a:t>达成合作，</a:t>
            </a:r>
            <a:r>
              <a:rPr lang="zh-CN" altLang="en-US" b="0" dirty="0"/>
              <a:t>但当时的供应链模式会导致</a:t>
            </a:r>
            <a:r>
              <a:rPr lang="en-US" altLang="zh-CN" b="0" dirty="0"/>
              <a:t>CF</a:t>
            </a:r>
            <a:r>
              <a:rPr lang="zh-CN" altLang="en-US" b="0" dirty="0"/>
              <a:t>在与大</a:t>
            </a:r>
            <a:r>
              <a:rPr lang="en" altLang="zh-CN" b="0" dirty="0"/>
              <a:t>seller</a:t>
            </a:r>
            <a:r>
              <a:rPr lang="zh-CN" altLang="en-US" b="0" dirty="0"/>
              <a:t>的合作业务方面工作效率较低，这也成为拓展大</a:t>
            </a:r>
            <a:r>
              <a:rPr lang="en" altLang="zh-CN" b="0" dirty="0"/>
              <a:t>seller</a:t>
            </a:r>
            <a:r>
              <a:rPr lang="zh-CN" altLang="en-US" b="0" dirty="0"/>
              <a:t>资源的瓶颈。因此急需建立一个新的</a:t>
            </a:r>
            <a:r>
              <a:rPr lang="en" altLang="zh-CN" b="0" dirty="0"/>
              <a:t>seller</a:t>
            </a:r>
            <a:r>
              <a:rPr lang="zh-CN" altLang="en" b="0" dirty="0"/>
              <a:t>，</a:t>
            </a:r>
            <a:r>
              <a:rPr lang="zh-CN" altLang="en-US" b="0" dirty="0"/>
              <a:t>能够支持他们在商品管理、订单管理及物流方面的操作。</a:t>
            </a:r>
            <a:endParaRPr kumimoji="1" lang="zh-CN" altLang="en-US" dirty="0">
              <a:latin typeface="+mn-ea"/>
              <a:ea typeface="+mn-ea"/>
            </a:endParaRPr>
          </a:p>
        </p:txBody>
      </p:sp>
      <p:sp>
        <p:nvSpPr>
          <p:cNvPr id="14" name="文本框 13">
            <a:extLst>
              <a:ext uri="{FF2B5EF4-FFF2-40B4-BE49-F238E27FC236}">
                <a16:creationId xmlns:a16="http://schemas.microsoft.com/office/drawing/2014/main" id="{EF5738F6-9577-6446-9C52-46F9B6FC6304}"/>
              </a:ext>
            </a:extLst>
          </p:cNvPr>
          <p:cNvSpPr txBox="1"/>
          <p:nvPr/>
        </p:nvSpPr>
        <p:spPr>
          <a:xfrm>
            <a:off x="652346" y="6304002"/>
            <a:ext cx="4031873" cy="553998"/>
          </a:xfrm>
          <a:prstGeom prst="rect">
            <a:avLst/>
          </a:prstGeom>
          <a:noFill/>
        </p:spPr>
        <p:txBody>
          <a:bodyPr wrap="none" rtlCol="0">
            <a:spAutoFit/>
          </a:bodyPr>
          <a:lstStyle/>
          <a:p>
            <a:r>
              <a:rPr kumimoji="1" lang="zh-CN" altLang="en-US" b="0" dirty="0"/>
              <a:t>卖家平台已有的模块：</a:t>
            </a:r>
          </a:p>
        </p:txBody>
      </p:sp>
      <p:pic>
        <p:nvPicPr>
          <p:cNvPr id="16" name="图片 15">
            <a:extLst>
              <a:ext uri="{FF2B5EF4-FFF2-40B4-BE49-F238E27FC236}">
                <a16:creationId xmlns:a16="http://schemas.microsoft.com/office/drawing/2014/main" id="{1EC672F3-609C-7A4D-8D9F-9667C1219C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1" y="5521973"/>
            <a:ext cx="10009112" cy="5501837"/>
          </a:xfrm>
          <a:prstGeom prst="rect">
            <a:avLst/>
          </a:prstGeom>
        </p:spPr>
      </p:pic>
      <p:sp>
        <p:nvSpPr>
          <p:cNvPr id="18" name="文本框 17">
            <a:extLst>
              <a:ext uri="{FF2B5EF4-FFF2-40B4-BE49-F238E27FC236}">
                <a16:creationId xmlns:a16="http://schemas.microsoft.com/office/drawing/2014/main" id="{3E27998C-D885-F742-B174-06D0847FB83E}"/>
              </a:ext>
            </a:extLst>
          </p:cNvPr>
          <p:cNvSpPr txBox="1"/>
          <p:nvPr/>
        </p:nvSpPr>
        <p:spPr>
          <a:xfrm>
            <a:off x="797992" y="11724640"/>
            <a:ext cx="3262432" cy="553998"/>
          </a:xfrm>
          <a:prstGeom prst="rect">
            <a:avLst/>
          </a:prstGeom>
          <a:noFill/>
        </p:spPr>
        <p:txBody>
          <a:bodyPr wrap="none" rtlCol="0">
            <a:spAutoFit/>
          </a:bodyPr>
          <a:lstStyle/>
          <a:p>
            <a:r>
              <a:rPr kumimoji="1" lang="zh-CN" altLang="en-US" b="0" dirty="0"/>
              <a:t>卖家平台满意度：</a:t>
            </a:r>
          </a:p>
        </p:txBody>
      </p:sp>
      <p:sp>
        <p:nvSpPr>
          <p:cNvPr id="21" name="文本框 20">
            <a:extLst>
              <a:ext uri="{FF2B5EF4-FFF2-40B4-BE49-F238E27FC236}">
                <a16:creationId xmlns:a16="http://schemas.microsoft.com/office/drawing/2014/main" id="{DF387E00-9D53-D140-B408-AA0249573FD4}"/>
              </a:ext>
            </a:extLst>
          </p:cNvPr>
          <p:cNvSpPr txBox="1"/>
          <p:nvPr/>
        </p:nvSpPr>
        <p:spPr>
          <a:xfrm>
            <a:off x="4770781" y="2252079"/>
            <a:ext cx="1729961" cy="553998"/>
          </a:xfrm>
          <a:prstGeom prst="rect">
            <a:avLst/>
          </a:prstGeom>
          <a:noFill/>
        </p:spPr>
        <p:txBody>
          <a:bodyPr wrap="none" rtlCol="0">
            <a:spAutoFit/>
          </a:bodyPr>
          <a:lstStyle/>
          <a:p>
            <a:r>
              <a:rPr kumimoji="1" lang="zh-CN" altLang="en-US" b="0" dirty="0"/>
              <a:t>印度卖家</a:t>
            </a:r>
          </a:p>
        </p:txBody>
      </p:sp>
      <p:pic>
        <p:nvPicPr>
          <p:cNvPr id="6" name="图片 5">
            <a:extLst>
              <a:ext uri="{FF2B5EF4-FFF2-40B4-BE49-F238E27FC236}">
                <a16:creationId xmlns:a16="http://schemas.microsoft.com/office/drawing/2014/main" id="{A4B8DF67-38A3-3E4A-B341-92492D43667E}"/>
              </a:ext>
            </a:extLst>
          </p:cNvPr>
          <p:cNvPicPr>
            <a:picLocks noChangeAspect="1"/>
          </p:cNvPicPr>
          <p:nvPr/>
        </p:nvPicPr>
        <p:blipFill>
          <a:blip r:embed="rId6"/>
          <a:stretch>
            <a:fillRect/>
          </a:stretch>
        </p:blipFill>
        <p:spPr>
          <a:xfrm>
            <a:off x="4425036" y="11547905"/>
            <a:ext cx="10719291" cy="1543353"/>
          </a:xfrm>
          <a:prstGeom prst="rect">
            <a:avLst/>
          </a:prstGeom>
        </p:spPr>
      </p:pic>
      <p:sp>
        <p:nvSpPr>
          <p:cNvPr id="7" name="矩形 6">
            <a:extLst>
              <a:ext uri="{FF2B5EF4-FFF2-40B4-BE49-F238E27FC236}">
                <a16:creationId xmlns:a16="http://schemas.microsoft.com/office/drawing/2014/main" id="{7F425293-6503-7144-A8FD-ED09C299BC0F}"/>
              </a:ext>
            </a:extLst>
          </p:cNvPr>
          <p:cNvSpPr/>
          <p:nvPr/>
        </p:nvSpPr>
        <p:spPr bwMode="auto">
          <a:xfrm>
            <a:off x="9167664" y="12418824"/>
            <a:ext cx="1080120" cy="461665"/>
          </a:xfrm>
          <a:prstGeom prst="rect">
            <a:avLst/>
          </a:prstGeom>
          <a:noFill/>
          <a:ln w="25400" cap="flat" cmpd="sng" algn="ctr">
            <a:solidFill>
              <a:srgbClr val="000000"/>
            </a:solidFill>
            <a:prstDash val="solid"/>
            <a:miter lim="400000"/>
            <a:headEnd type="none" w="med" len="med"/>
            <a:tailEnd type="none" w="med" len="med"/>
          </a:ln>
        </p:spPr>
        <p:txBody>
          <a:bodyPr vert="horz" wrap="square" lIns="0" tIns="0" rIns="0" bIns="0" numCol="1" rtlCol="0" anchor="ctr" anchorCtr="0" compatLnSpc="1">
            <a:spAutoFit/>
          </a:bodyPr>
          <a:lstStyle/>
          <a:p>
            <a:pPr marL="0" marR="0" indent="0" algn="ctr" defTabSz="825500" rtl="0" eaLnBrk="1" fontAlgn="base" latinLnBrk="0" hangingPunct="0">
              <a:lnSpc>
                <a:spcPct val="100000"/>
              </a:lnSpc>
              <a:spcBef>
                <a:spcPct val="0"/>
              </a:spcBef>
              <a:spcAft>
                <a:spcPct val="0"/>
              </a:spcAft>
              <a:buClrTx/>
              <a:buSzTx/>
              <a:buFontTx/>
              <a:buNone/>
            </a:pPr>
            <a:endParaRPr kumimoji="0" lang="zh-CN" altLang="en-US" sz="3000" b="1" i="0" u="none" strike="noStrike" cap="none" normalizeH="0" baseline="0" dirty="0">
              <a:ln>
                <a:noFill/>
              </a:ln>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endParaRPr>
          </a:p>
        </p:txBody>
      </p:sp>
    </p:spTree>
    <p:extLst>
      <p:ext uri="{BB962C8B-B14F-4D97-AF65-F5344CB8AC3E}">
        <p14:creationId xmlns:p14="http://schemas.microsoft.com/office/powerpoint/2010/main" val="401263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目前存在的问题</a:t>
              </a:r>
            </a:p>
          </p:txBody>
        </p:sp>
      </p:grpSp>
      <p:pic>
        <p:nvPicPr>
          <p:cNvPr id="6" name="图片 5">
            <a:extLst>
              <a:ext uri="{FF2B5EF4-FFF2-40B4-BE49-F238E27FC236}">
                <a16:creationId xmlns:a16="http://schemas.microsoft.com/office/drawing/2014/main" id="{EE64710C-0EBF-2345-B618-8CF102BFCD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795" y="3473624"/>
            <a:ext cx="22786409" cy="6768752"/>
          </a:xfrm>
          <a:prstGeom prst="rect">
            <a:avLst/>
          </a:prstGeom>
        </p:spPr>
      </p:pic>
    </p:spTree>
    <p:extLst>
      <p:ext uri="{BB962C8B-B14F-4D97-AF65-F5344CB8AC3E}">
        <p14:creationId xmlns:p14="http://schemas.microsoft.com/office/powerpoint/2010/main" val="243076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0"/>
          <p:cNvSpPr txBox="1"/>
          <p:nvPr/>
        </p:nvSpPr>
        <p:spPr bwMode="auto">
          <a:xfrm>
            <a:off x="11976064" y="3762375"/>
            <a:ext cx="10873120" cy="1193800"/>
          </a:xfrm>
          <a:prstGeom prst="rect">
            <a:avLst/>
          </a:prstGeom>
          <a:noFill/>
          <a:ln>
            <a:noFill/>
          </a:ln>
          <a:effectLst/>
        </p:spPr>
        <p:txBody>
          <a:bodyPr lIns="50800" tIns="50800" rIns="50800" bIns="50800"/>
          <a:lstStyle>
            <a:lvl1pPr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marL="1143000" indent="-1143000" algn="just" eaLnBrk="1">
              <a:defRPr/>
            </a:pPr>
            <a:r>
              <a:rPr lang="en-US" altLang="zh-CN" sz="6000" b="0" dirty="0">
                <a:solidFill>
                  <a:schemeClr val="tx1"/>
                </a:solidFill>
                <a:latin typeface="思源黑体 CN Regular" pitchFamily="34" charset="-122"/>
                <a:ea typeface="思源黑体 CN Regular" pitchFamily="34" charset="-122"/>
                <a:cs typeface="Source Han Sans CN" charset="-122"/>
                <a:sym typeface="Heiti SC Medium" charset="-122"/>
              </a:rPr>
              <a:t>4</a:t>
            </a:r>
            <a:r>
              <a:rPr lang="en-US" altLang="zh-CN" sz="6000" b="0">
                <a:solidFill>
                  <a:schemeClr val="tx1"/>
                </a:solidFill>
                <a:latin typeface="思源黑体 CN Regular" pitchFamily="34" charset="-122"/>
                <a:ea typeface="思源黑体 CN Regular" pitchFamily="34" charset="-122"/>
                <a:cs typeface="Source Han Sans CN" charset="-122"/>
                <a:sym typeface="Heiti SC Medium" charset="-122"/>
              </a:rPr>
              <a:t>.</a:t>
            </a:r>
            <a:r>
              <a:rPr lang="zh-CN" altLang="en-US" sz="6000" b="0" dirty="0">
                <a:solidFill>
                  <a:schemeClr val="tx1"/>
                </a:solidFill>
                <a:latin typeface="思源黑体 CN Regular" pitchFamily="34" charset="-122"/>
                <a:ea typeface="思源黑体 CN Regular" pitchFamily="34" charset="-122"/>
                <a:cs typeface="Source Han Sans CN" charset="-122"/>
                <a:sym typeface="Heiti SC Medium" charset="0"/>
              </a:rPr>
              <a:t>个人总结</a:t>
            </a:r>
            <a:r>
              <a:rPr lang="zh-CN" altLang="en-US" sz="6000" b="0" dirty="0">
                <a:solidFill>
                  <a:schemeClr val="tx1"/>
                </a:solidFill>
                <a:latin typeface="思源黑体 CN Regular" pitchFamily="34" charset="-122"/>
                <a:ea typeface="思源黑体 CN Regular" pitchFamily="34" charset="-122"/>
                <a:cs typeface="Source Han Sans CN"/>
                <a:sym typeface="Heiti SC Medium" charset="0"/>
              </a:rPr>
              <a:t>和未来规划</a:t>
            </a:r>
            <a:endParaRPr lang="zh-CN" altLang="zh-CN" sz="6000" b="0" dirty="0">
              <a:solidFill>
                <a:schemeClr val="tx1"/>
              </a:solidFill>
              <a:latin typeface="思源黑体 CN Regular" pitchFamily="34" charset="-122"/>
              <a:ea typeface="思源黑体 CN Regular" pitchFamily="34" charset="-122"/>
              <a:cs typeface="Source Han Sans CN" charset="-122"/>
              <a:sym typeface="Heiti SC Medium" charset="-122"/>
            </a:endParaRPr>
          </a:p>
        </p:txBody>
      </p:sp>
      <p:cxnSp>
        <p:nvCxnSpPr>
          <p:cNvPr id="23" name="直线连接符 25"/>
          <p:cNvCxnSpPr>
            <a:cxnSpLocks noChangeShapeType="1"/>
          </p:cNvCxnSpPr>
          <p:nvPr/>
        </p:nvCxnSpPr>
        <p:spPr bwMode="auto">
          <a:xfrm>
            <a:off x="12234531" y="5273824"/>
            <a:ext cx="1871662" cy="0"/>
          </a:xfrm>
          <a:prstGeom prst="line">
            <a:avLst/>
          </a:prstGeom>
          <a:noFill/>
          <a:ln w="76200">
            <a:solidFill>
              <a:srgbClr val="EF4941"/>
            </a:solidFill>
            <a:miter lim="400000"/>
          </a:ln>
          <a:effectLst/>
        </p:spPr>
      </p:cxnSp>
      <p:sp>
        <p:nvSpPr>
          <p:cNvPr id="24" name="矩形 8"/>
          <p:cNvSpPr>
            <a:spLocks noChangeArrowheads="1"/>
          </p:cNvSpPr>
          <p:nvPr/>
        </p:nvSpPr>
        <p:spPr bwMode="auto">
          <a:xfrm>
            <a:off x="-120650" y="-1103313"/>
            <a:ext cx="10080402" cy="15697201"/>
          </a:xfrm>
          <a:prstGeom prst="rect">
            <a:avLst/>
          </a:prstGeom>
          <a:solidFill>
            <a:srgbClr val="F15440"/>
          </a:solidFill>
          <a:ln>
            <a:noFill/>
          </a:ln>
        </p:spPr>
        <p:txBody>
          <a:bodyPr wrap="square" lIns="0" tIns="0" rIns="0" bIns="0" anchor="ctr">
            <a:spAutoFit/>
          </a:bodyPr>
          <a:lstStyle/>
          <a:p>
            <a:pPr algn="ctr" eaLnBrk="1"/>
            <a:endParaRPr lang="zh-CN" altLang="en-US" dirty="0">
              <a:ea typeface="宋体" panose="02010600030101010101" pitchFamily="2" charset="-122"/>
            </a:endParaRPr>
          </a:p>
        </p:txBody>
      </p:sp>
      <p:pic>
        <p:nvPicPr>
          <p:cNvPr id="10" name="图片 9"/>
          <p:cNvPicPr>
            <a:picLocks noChangeAspect="1"/>
          </p:cNvPicPr>
          <p:nvPr/>
        </p:nvPicPr>
        <p:blipFill>
          <a:blip r:embed="rId2" cstate="print">
            <a:alphaModFix amt="38000"/>
          </a:blip>
          <a:stretch>
            <a:fillRect/>
          </a:stretch>
        </p:blipFill>
        <p:spPr>
          <a:xfrm>
            <a:off x="-1489520" y="2105025"/>
            <a:ext cx="9845712" cy="9583658"/>
          </a:xfrm>
          <a:prstGeom prst="rect">
            <a:avLst/>
          </a:prstGeom>
        </p:spPr>
      </p:pic>
    </p:spTree>
    <p:extLst>
      <p:ext uri="{BB962C8B-B14F-4D97-AF65-F5344CB8AC3E}">
        <p14:creationId xmlns:p14="http://schemas.microsoft.com/office/powerpoint/2010/main" val="174979538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个人总结</a:t>
              </a:r>
            </a:p>
          </p:txBody>
        </p:sp>
      </p:grpSp>
      <p:sp>
        <p:nvSpPr>
          <p:cNvPr id="10" name="椭圆 9">
            <a:extLst>
              <a:ext uri="{FF2B5EF4-FFF2-40B4-BE49-F238E27FC236}">
                <a16:creationId xmlns:a16="http://schemas.microsoft.com/office/drawing/2014/main" id="{976EE8E2-765F-9941-9413-D1F46F3CFA55}"/>
              </a:ext>
            </a:extLst>
          </p:cNvPr>
          <p:cNvSpPr/>
          <p:nvPr>
            <p:custDataLst>
              <p:tags r:id="rId1"/>
            </p:custDataLst>
          </p:nvPr>
        </p:nvSpPr>
        <p:spPr>
          <a:xfrm>
            <a:off x="1966864" y="7173299"/>
            <a:ext cx="2503962" cy="2503964"/>
          </a:xfrm>
          <a:prstGeom prst="ellipse">
            <a:avLst/>
          </a:prstGeom>
          <a:solidFill>
            <a:srgbClr val="EABC8E"/>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z="4000" b="1" dirty="0" err="1">
                <a:solidFill>
                  <a:srgbClr val="FFFFFF"/>
                </a:solidFill>
              </a:rPr>
              <a:t>不足与改进</a:t>
            </a:r>
          </a:p>
        </p:txBody>
      </p:sp>
      <p:sp>
        <p:nvSpPr>
          <p:cNvPr id="2" name="文本框 1">
            <a:extLst>
              <a:ext uri="{FF2B5EF4-FFF2-40B4-BE49-F238E27FC236}">
                <a16:creationId xmlns:a16="http://schemas.microsoft.com/office/drawing/2014/main" id="{BEDAC07C-3D4B-014E-8F30-05F7AB4686A0}"/>
              </a:ext>
            </a:extLst>
          </p:cNvPr>
          <p:cNvSpPr txBox="1"/>
          <p:nvPr/>
        </p:nvSpPr>
        <p:spPr>
          <a:xfrm>
            <a:off x="5825609" y="3003272"/>
            <a:ext cx="15079359" cy="4001095"/>
          </a:xfrm>
          <a:prstGeom prst="rect">
            <a:avLst/>
          </a:prstGeom>
          <a:noFill/>
        </p:spPr>
        <p:txBody>
          <a:bodyPr wrap="square" rtlCol="0">
            <a:spAutoFit/>
          </a:bodyPr>
          <a:lstStyle/>
          <a:p>
            <a:pPr marL="514350" indent="-514350">
              <a:lnSpc>
                <a:spcPct val="150000"/>
              </a:lnSpc>
              <a:buFont typeface="+mj-lt"/>
              <a:buAutoNum type="arabicPeriod"/>
            </a:pPr>
            <a:r>
              <a:rPr lang="zh-CN" altLang="en-US" sz="3200" b="0" dirty="0"/>
              <a:t>具有较强的团队合作意识，能与同事保持良好合作关系；</a:t>
            </a:r>
            <a:endParaRPr lang="en-US" altLang="zh-CN" sz="3200" b="0" dirty="0"/>
          </a:p>
          <a:p>
            <a:pPr marL="514350" indent="-514350">
              <a:lnSpc>
                <a:spcPct val="150000"/>
              </a:lnSpc>
              <a:buFont typeface="+mj-lt"/>
              <a:buAutoNum type="arabicPeriod"/>
            </a:pPr>
            <a:r>
              <a:rPr lang="zh-CN" altLang="en-US" sz="3200" b="0" dirty="0"/>
              <a:t>热爱学习，能够通过持续学习改善自己的不足；</a:t>
            </a:r>
            <a:endParaRPr lang="en-US" altLang="zh-CN" sz="3200" b="0" dirty="0"/>
          </a:p>
          <a:p>
            <a:pPr marL="514350" indent="-514350">
              <a:lnSpc>
                <a:spcPct val="150000"/>
              </a:lnSpc>
              <a:buFont typeface="+mj-lt"/>
              <a:buAutoNum type="arabicPeriod"/>
            </a:pPr>
            <a:r>
              <a:rPr lang="zh-CN" altLang="en-US" sz="3200" b="0" dirty="0"/>
              <a:t>由于刚进公司对整个前端框架和规范不清楚花费了一些时间去寻找，主动列出前端指南方便查阅；</a:t>
            </a:r>
          </a:p>
          <a:p>
            <a:endParaRPr lang="zh-CN" altLang="en-US" sz="3200" b="0" dirty="0"/>
          </a:p>
          <a:p>
            <a:endParaRPr kumimoji="1" lang="zh-CN" altLang="en-US" dirty="0"/>
          </a:p>
        </p:txBody>
      </p:sp>
      <p:sp>
        <p:nvSpPr>
          <p:cNvPr id="6" name="矩形 5">
            <a:extLst>
              <a:ext uri="{FF2B5EF4-FFF2-40B4-BE49-F238E27FC236}">
                <a16:creationId xmlns:a16="http://schemas.microsoft.com/office/drawing/2014/main" id="{8C688A49-3EC9-DA4A-B7F8-06E6F3BDCF02}"/>
              </a:ext>
            </a:extLst>
          </p:cNvPr>
          <p:cNvSpPr/>
          <p:nvPr/>
        </p:nvSpPr>
        <p:spPr>
          <a:xfrm>
            <a:off x="5825608" y="7173299"/>
            <a:ext cx="15079358" cy="3508653"/>
          </a:xfrm>
          <a:prstGeom prst="rect">
            <a:avLst/>
          </a:prstGeom>
        </p:spPr>
        <p:txBody>
          <a:bodyPr wrap="square">
            <a:spAutoFit/>
          </a:bodyPr>
          <a:lstStyle/>
          <a:p>
            <a:pPr marL="514350" indent="-514350">
              <a:lnSpc>
                <a:spcPct val="150000"/>
              </a:lnSpc>
              <a:buFont typeface="+mj-lt"/>
              <a:buAutoNum type="arabicPeriod"/>
            </a:pPr>
            <a:r>
              <a:rPr lang="zh-CN" altLang="en-US" sz="3200" b="0" dirty="0">
                <a:solidFill>
                  <a:schemeClr val="tx1"/>
                </a:solidFill>
                <a:latin typeface="+mn-ea"/>
                <a:ea typeface="+mn-ea"/>
                <a:cs typeface="+mn-cs"/>
                <a:sym typeface="Heiti SC Medium" charset="-122"/>
              </a:rPr>
              <a:t>对于组件的封装要进一步提升</a:t>
            </a:r>
            <a:r>
              <a:rPr lang="en-US" altLang="zh-CN" sz="3200" b="0" dirty="0">
                <a:solidFill>
                  <a:schemeClr val="tx1"/>
                </a:solidFill>
                <a:latin typeface="+mn-ea"/>
                <a:ea typeface="+mn-ea"/>
                <a:cs typeface="+mn-cs"/>
                <a:sym typeface="Heiti SC Medium" charset="-122"/>
              </a:rPr>
              <a:t>,</a:t>
            </a:r>
            <a:r>
              <a:rPr lang="zh-CN" altLang="en-US" sz="3200" b="0" dirty="0">
                <a:solidFill>
                  <a:schemeClr val="tx1"/>
                </a:solidFill>
                <a:latin typeface="+mn-ea"/>
                <a:ea typeface="+mn-ea"/>
                <a:cs typeface="+mn-cs"/>
                <a:sym typeface="Heiti SC Medium" charset="-122"/>
              </a:rPr>
              <a:t>加强代码的可维护性和可拓展醒，多向组内学长学姐学习，</a:t>
            </a:r>
            <a:r>
              <a:rPr lang="en-US" altLang="zh-CN" sz="3200" b="0" dirty="0">
                <a:solidFill>
                  <a:schemeClr val="tx1"/>
                </a:solidFill>
                <a:latin typeface="+mn-ea"/>
                <a:ea typeface="+mn-ea"/>
                <a:cs typeface="+mn-cs"/>
                <a:sym typeface="Heiti SC Medium" charset="-122"/>
              </a:rPr>
              <a:t>review</a:t>
            </a:r>
            <a:r>
              <a:rPr lang="zh-CN" altLang="en-US" sz="3200" b="0" dirty="0">
                <a:solidFill>
                  <a:schemeClr val="tx1"/>
                </a:solidFill>
                <a:latin typeface="+mn-ea"/>
                <a:ea typeface="+mn-ea"/>
                <a:cs typeface="+mn-cs"/>
                <a:sym typeface="Heiti SC Medium" charset="-122"/>
              </a:rPr>
              <a:t>代码的时候多接受意见也试着和别人交换意见</a:t>
            </a:r>
            <a:r>
              <a:rPr lang="en-US" altLang="zh-CN" sz="3200" b="0" dirty="0">
                <a:solidFill>
                  <a:schemeClr val="tx1"/>
                </a:solidFill>
                <a:latin typeface="+mn-ea"/>
                <a:ea typeface="+mn-ea"/>
                <a:cs typeface="+mn-cs"/>
                <a:sym typeface="Heiti SC Medium" charset="-122"/>
              </a:rPr>
              <a:t>,</a:t>
            </a:r>
            <a:r>
              <a:rPr lang="zh-CN" altLang="en-US" sz="3200" b="0" dirty="0">
                <a:solidFill>
                  <a:schemeClr val="tx1"/>
                </a:solidFill>
                <a:latin typeface="+mn-ea"/>
                <a:ea typeface="+mn-ea"/>
                <a:cs typeface="+mn-cs"/>
                <a:sym typeface="Heiti SC Medium" charset="-122"/>
              </a:rPr>
              <a:t>提升能力；</a:t>
            </a:r>
            <a:endParaRPr lang="en-US" altLang="zh-CN" sz="3200" b="0" dirty="0">
              <a:solidFill>
                <a:schemeClr val="tx1"/>
              </a:solidFill>
              <a:latin typeface="+mn-ea"/>
              <a:ea typeface="+mn-ea"/>
              <a:cs typeface="+mn-cs"/>
              <a:sym typeface="Heiti SC Medium" charset="-122"/>
            </a:endParaRPr>
          </a:p>
          <a:p>
            <a:pPr marL="514350" indent="-514350">
              <a:lnSpc>
                <a:spcPct val="150000"/>
              </a:lnSpc>
              <a:buFont typeface="+mj-lt"/>
              <a:buAutoNum type="arabicPeriod"/>
            </a:pPr>
            <a:r>
              <a:rPr lang="zh-CN" altLang="en-US" sz="3200" b="0" dirty="0">
                <a:solidFill>
                  <a:schemeClr val="tx1"/>
                </a:solidFill>
                <a:latin typeface="+mn-ea"/>
                <a:ea typeface="+mn-ea"/>
                <a:cs typeface="+mn-cs"/>
              </a:rPr>
              <a:t>提高自己的“并发”能力，当事情多起来之后，一定要提高自己的并发能力，不然事情会越堆越多；</a:t>
            </a:r>
            <a:endParaRPr lang="en-US" altLang="zh-CN" sz="3200" b="0" dirty="0">
              <a:solidFill>
                <a:schemeClr val="tx1"/>
              </a:solidFill>
              <a:latin typeface="+mn-ea"/>
              <a:ea typeface="+mn-ea"/>
              <a:cs typeface="+mn-cs"/>
            </a:endParaRPr>
          </a:p>
          <a:p>
            <a:endParaRPr lang="zh-CN" altLang="en-US" dirty="0"/>
          </a:p>
        </p:txBody>
      </p:sp>
      <p:sp>
        <p:nvSpPr>
          <p:cNvPr id="13" name="椭圆 12">
            <a:extLst>
              <a:ext uri="{FF2B5EF4-FFF2-40B4-BE49-F238E27FC236}">
                <a16:creationId xmlns:a16="http://schemas.microsoft.com/office/drawing/2014/main" id="{70B72DB9-FF31-D349-8073-630DC685DA6A}"/>
              </a:ext>
            </a:extLst>
          </p:cNvPr>
          <p:cNvSpPr/>
          <p:nvPr>
            <p:custDataLst>
              <p:tags r:id="rId2"/>
            </p:custDataLst>
          </p:nvPr>
        </p:nvSpPr>
        <p:spPr>
          <a:xfrm>
            <a:off x="1966864" y="2955380"/>
            <a:ext cx="2503962" cy="2503964"/>
          </a:xfrm>
          <a:prstGeom prst="ellipse">
            <a:avLst/>
          </a:prstGeom>
          <a:solidFill>
            <a:srgbClr val="EABC8E"/>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sz="4000" dirty="0">
                <a:solidFill>
                  <a:srgbClr val="FFFFFF"/>
                </a:solidFill>
              </a:rPr>
              <a:t>优点</a:t>
            </a:r>
            <a:endParaRPr lang="zh-CN" altLang="en-US" sz="4000" b="1" dirty="0">
              <a:solidFill>
                <a:srgbClr val="FFFFFF"/>
              </a:solidFill>
            </a:endParaRPr>
          </a:p>
        </p:txBody>
      </p:sp>
    </p:spTree>
    <p:extLst>
      <p:ext uri="{BB962C8B-B14F-4D97-AF65-F5344CB8AC3E}">
        <p14:creationId xmlns:p14="http://schemas.microsoft.com/office/powerpoint/2010/main" val="3071755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个人规划</a:t>
              </a:r>
            </a:p>
          </p:txBody>
        </p:sp>
      </p:grpSp>
      <p:sp>
        <p:nvSpPr>
          <p:cNvPr id="2" name="矩形 1">
            <a:extLst>
              <a:ext uri="{FF2B5EF4-FFF2-40B4-BE49-F238E27FC236}">
                <a16:creationId xmlns:a16="http://schemas.microsoft.com/office/drawing/2014/main" id="{A3D8F4EC-5D43-1640-9CE1-EE06F4139C4B}"/>
              </a:ext>
            </a:extLst>
          </p:cNvPr>
          <p:cNvSpPr/>
          <p:nvPr/>
        </p:nvSpPr>
        <p:spPr>
          <a:xfrm>
            <a:off x="2398912" y="3905653"/>
            <a:ext cx="18244561" cy="3614259"/>
          </a:xfrm>
          <a:prstGeom prst="rect">
            <a:avLst/>
          </a:prstGeom>
        </p:spPr>
        <p:txBody>
          <a:bodyPr wrap="square">
            <a:spAutoFit/>
          </a:bodyPr>
          <a:lstStyle/>
          <a:p>
            <a:pPr marL="914400" lvl="1" indent="-457200">
              <a:lnSpc>
                <a:spcPct val="150000"/>
              </a:lnSpc>
              <a:buFont typeface="Wingdings" pitchFamily="2" charset="2"/>
              <a:buChar char="Ø"/>
            </a:pPr>
            <a:r>
              <a:rPr kumimoji="1" lang="zh-CN" altLang="en-US" sz="3200" b="0" dirty="0">
                <a:latin typeface="+mn-lt"/>
                <a:ea typeface="+mn-ea"/>
                <a:cs typeface="+mn-cs"/>
              </a:rPr>
              <a:t>按时完成日常业务和项目迭代，并做好总结；</a:t>
            </a:r>
            <a:endParaRPr kumimoji="1" lang="en-US" altLang="zh-CN" sz="3200" b="0" dirty="0">
              <a:latin typeface="+mn-lt"/>
              <a:ea typeface="+mn-ea"/>
              <a:cs typeface="+mn-cs"/>
            </a:endParaRPr>
          </a:p>
          <a:p>
            <a:pPr marL="914400" lvl="1" indent="-457200">
              <a:lnSpc>
                <a:spcPct val="150000"/>
              </a:lnSpc>
              <a:buFont typeface="Wingdings" pitchFamily="2" charset="2"/>
              <a:buChar char="Ø"/>
            </a:pPr>
            <a:r>
              <a:rPr lang="zh-CN" altLang="en-US" b="0" dirty="0"/>
              <a:t>提升自己对现有公司的业务流程的熟悉程度；</a:t>
            </a:r>
            <a:endParaRPr kumimoji="1" lang="en-US" altLang="zh-CN" sz="3200" b="0" dirty="0">
              <a:latin typeface="+mn-lt"/>
              <a:ea typeface="+mn-ea"/>
              <a:cs typeface="+mn-cs"/>
            </a:endParaRPr>
          </a:p>
          <a:p>
            <a:pPr marL="914400" lvl="1" indent="-457200">
              <a:lnSpc>
                <a:spcPct val="150000"/>
              </a:lnSpc>
              <a:buFont typeface="Wingdings" pitchFamily="2" charset="2"/>
              <a:buChar char="Ø"/>
            </a:pPr>
            <a:r>
              <a:rPr kumimoji="1" lang="zh-CN" altLang="en-US" sz="3200" b="0" dirty="0">
                <a:latin typeface="+mn-lt"/>
                <a:ea typeface="+mn-ea"/>
                <a:cs typeface="+mn-cs"/>
              </a:rPr>
              <a:t>项目组件开发；</a:t>
            </a:r>
            <a:endParaRPr kumimoji="1" lang="en-US" altLang="zh-CN" sz="3200" b="0" dirty="0">
              <a:latin typeface="+mn-lt"/>
              <a:ea typeface="+mn-ea"/>
              <a:cs typeface="+mn-cs"/>
            </a:endParaRPr>
          </a:p>
          <a:p>
            <a:pPr marL="914400" lvl="1" indent="-457200">
              <a:lnSpc>
                <a:spcPct val="150000"/>
              </a:lnSpc>
              <a:buFont typeface="Wingdings" pitchFamily="2" charset="2"/>
              <a:buChar char="Ø"/>
            </a:pPr>
            <a:r>
              <a:rPr kumimoji="1" lang="zh-CN" altLang="en-US" sz="3200" b="0" dirty="0">
                <a:latin typeface="+mn-lt"/>
              </a:rPr>
              <a:t>在专业领域继续深入</a:t>
            </a:r>
            <a:r>
              <a:rPr kumimoji="1" lang="zh-CN" altLang="en-US" sz="3200" b="0" dirty="0">
                <a:latin typeface="+mn-lt"/>
                <a:ea typeface="+mn-ea"/>
                <a:cs typeface="+mn-cs"/>
              </a:rPr>
              <a:t>：编程技能、框架应用，开发技巧，调试工具；</a:t>
            </a:r>
            <a:endParaRPr kumimoji="1" lang="en-US" altLang="zh-CN" sz="3200" b="0" dirty="0">
              <a:latin typeface="+mn-lt"/>
              <a:ea typeface="+mn-ea"/>
              <a:cs typeface="+mn-cs"/>
            </a:endParaRPr>
          </a:p>
          <a:p>
            <a:pPr marL="914400" lvl="1" indent="-457200">
              <a:lnSpc>
                <a:spcPct val="150000"/>
              </a:lnSpc>
              <a:buFont typeface="Wingdings" pitchFamily="2" charset="2"/>
              <a:buChar char="Ø"/>
            </a:pPr>
            <a:r>
              <a:rPr lang="zh-CN" altLang="en-US" b="0" dirty="0"/>
              <a:t>学习</a:t>
            </a:r>
            <a:r>
              <a:rPr lang="en" altLang="zh-CN" b="0" dirty="0"/>
              <a:t>NodeJS </a:t>
            </a:r>
            <a:r>
              <a:rPr lang="zh-CN" altLang="en-US" b="0" dirty="0"/>
              <a:t>服务器开发并学习</a:t>
            </a:r>
            <a:r>
              <a:rPr lang="en" altLang="zh-CN" b="0" dirty="0"/>
              <a:t>Express</a:t>
            </a:r>
            <a:r>
              <a:rPr lang="zh-CN" altLang="en-US" b="0" dirty="0"/>
              <a:t>框架。</a:t>
            </a:r>
            <a:endParaRPr kumimoji="1" lang="en-US" altLang="zh-CN" sz="3200" b="0" dirty="0">
              <a:latin typeface="+mn-lt"/>
            </a:endParaRPr>
          </a:p>
        </p:txBody>
      </p:sp>
      <p:sp>
        <p:nvSpPr>
          <p:cNvPr id="6" name="文本框 5">
            <a:extLst>
              <a:ext uri="{FF2B5EF4-FFF2-40B4-BE49-F238E27FC236}">
                <a16:creationId xmlns:a16="http://schemas.microsoft.com/office/drawing/2014/main" id="{24A5C634-E4B8-854A-9147-44F98125714B}"/>
              </a:ext>
            </a:extLst>
          </p:cNvPr>
          <p:cNvSpPr txBox="1"/>
          <p:nvPr/>
        </p:nvSpPr>
        <p:spPr>
          <a:xfrm>
            <a:off x="2038872" y="2897560"/>
            <a:ext cx="2757486" cy="707886"/>
          </a:xfrm>
          <a:prstGeom prst="rect">
            <a:avLst/>
          </a:prstGeom>
          <a:noFill/>
        </p:spPr>
        <p:txBody>
          <a:bodyPr wrap="none" rtlCol="0">
            <a:spAutoFit/>
          </a:bodyPr>
          <a:lstStyle/>
          <a:p>
            <a:r>
              <a:rPr kumimoji="1" lang="zh-CN" altLang="en-US" sz="4000" dirty="0"/>
              <a:t>未来规划：</a:t>
            </a:r>
          </a:p>
        </p:txBody>
      </p:sp>
    </p:spTree>
    <p:extLst>
      <p:ext uri="{BB962C8B-B14F-4D97-AF65-F5344CB8AC3E}">
        <p14:creationId xmlns:p14="http://schemas.microsoft.com/office/powerpoint/2010/main" val="419714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11"/>
          <p:cNvSpPr>
            <a:spLocks noChangeArrowheads="1"/>
          </p:cNvSpPr>
          <p:nvPr/>
        </p:nvSpPr>
        <p:spPr bwMode="auto">
          <a:xfrm>
            <a:off x="-625475" y="-1396926"/>
            <a:ext cx="25347613" cy="15698788"/>
          </a:xfrm>
          <a:prstGeom prst="rect">
            <a:avLst/>
          </a:prstGeom>
          <a:solidFill>
            <a:srgbClr val="F15440"/>
          </a:solidFill>
          <a:ln>
            <a:noFill/>
          </a:ln>
        </p:spPr>
        <p:txBody>
          <a:bodyPr lIns="0" tIns="0" rIns="0" bIns="0" anchor="ctr">
            <a:spAutoFit/>
          </a:bodyPr>
          <a:lstStyle/>
          <a:p>
            <a:pPr algn="ctr" eaLnBrk="1"/>
            <a:endParaRPr lang="zh-CN" altLang="en-US" dirty="0">
              <a:ea typeface="宋体" panose="02010600030101010101" pitchFamily="2" charset="-122"/>
            </a:endParaRPr>
          </a:p>
        </p:txBody>
      </p:sp>
      <p:sp>
        <p:nvSpPr>
          <p:cNvPr id="26627" name="矩形 4"/>
          <p:cNvSpPr>
            <a:spLocks noChangeArrowheads="1"/>
          </p:cNvSpPr>
          <p:nvPr/>
        </p:nvSpPr>
        <p:spPr bwMode="auto">
          <a:xfrm>
            <a:off x="1246188" y="4774443"/>
            <a:ext cx="21891625" cy="1016000"/>
          </a:xfrm>
          <a:prstGeom prst="rect">
            <a:avLst/>
          </a:prstGeom>
          <a:noFill/>
          <a:ln>
            <a:noFill/>
          </a:ln>
        </p:spPr>
        <p:txBody>
          <a:bodyPr wrap="square">
            <a:spAutoFit/>
          </a:bodyPr>
          <a:lstStyle/>
          <a:p>
            <a:pPr algn="ctr" eaLnBrk="1"/>
            <a:r>
              <a:rPr lang="en-US" altLang="zh-CN" sz="6000" b="0" dirty="0">
                <a:solidFill>
                  <a:schemeClr val="bg1"/>
                </a:solidFill>
                <a:latin typeface="思源黑体 CN Regular" pitchFamily="34" charset="-122"/>
                <a:ea typeface="思源黑体 CN Regular" pitchFamily="34" charset="-122"/>
                <a:cs typeface="Source Han Sans CN"/>
                <a:sym typeface="Heiti SC Medium" charset="0"/>
              </a:rPr>
              <a:t>THANKS </a:t>
            </a:r>
            <a:r>
              <a:rPr lang="zh-CN" altLang="en-US" sz="6000" b="0" dirty="0">
                <a:solidFill>
                  <a:schemeClr val="bg1"/>
                </a:solidFill>
                <a:latin typeface="思源黑体 CN Regular" pitchFamily="34" charset="-122"/>
                <a:ea typeface="思源黑体 CN Regular" pitchFamily="34" charset="-122"/>
                <a:cs typeface="Source Han Sans CN"/>
                <a:sym typeface="Heiti SC Medium" charset="0"/>
              </a:rPr>
              <a:t>谢谢 </a:t>
            </a:r>
            <a:r>
              <a:rPr lang="en-US" altLang="zh-CN" sz="6000" b="0" dirty="0">
                <a:solidFill>
                  <a:schemeClr val="bg1"/>
                </a:solidFill>
                <a:latin typeface="思源黑体 CN Regular" pitchFamily="34" charset="-122"/>
                <a:ea typeface="思源黑体 CN Regular" pitchFamily="34" charset="-122"/>
                <a:cs typeface="Source Han Sans CN"/>
                <a:sym typeface="Heiti SC Medium" charset="0"/>
              </a:rPr>
              <a:t>!</a:t>
            </a:r>
            <a:endParaRPr lang="zh-CN" altLang="zh-CN" sz="6000" b="0" dirty="0">
              <a:solidFill>
                <a:schemeClr val="bg1"/>
              </a:solidFill>
              <a:latin typeface="思源黑体 CN Regular" pitchFamily="34" charset="-122"/>
              <a:ea typeface="思源黑体 CN Regular" pitchFamily="34" charset="-122"/>
              <a:cs typeface="Source Han Sans CN"/>
              <a:sym typeface="Heiti SC Medium" charset="0"/>
            </a:endParaRPr>
          </a:p>
        </p:txBody>
      </p:sp>
      <p:pic>
        <p:nvPicPr>
          <p:cNvPr id="6" name="Picture 3"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44564" y="1288289"/>
            <a:ext cx="7894871" cy="601159"/>
          </a:xfrm>
          <a:prstGeom prst="rect">
            <a:avLst/>
          </a:prstGeom>
          <a:noFill/>
          <a:ln>
            <a:noFill/>
          </a:ln>
          <a:effectLst/>
        </p:spPr>
      </p:pic>
      <p:pic>
        <p:nvPicPr>
          <p:cNvPr id="7" name="图片 6"/>
          <p:cNvPicPr>
            <a:picLocks noChangeAspect="1"/>
          </p:cNvPicPr>
          <p:nvPr/>
        </p:nvPicPr>
        <p:blipFill>
          <a:blip r:embed="rId3">
            <a:alphaModFix amt="38000"/>
          </a:blip>
          <a:stretch>
            <a:fillRect/>
          </a:stretch>
        </p:blipFill>
        <p:spPr>
          <a:xfrm>
            <a:off x="5076784" y="7515871"/>
            <a:ext cx="13943094" cy="135719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0"/>
          <p:cNvSpPr txBox="1"/>
          <p:nvPr/>
        </p:nvSpPr>
        <p:spPr bwMode="auto">
          <a:xfrm>
            <a:off x="11976064" y="3762375"/>
            <a:ext cx="10873120" cy="1193800"/>
          </a:xfrm>
          <a:prstGeom prst="rect">
            <a:avLst/>
          </a:prstGeom>
          <a:noFill/>
          <a:ln>
            <a:noFill/>
          </a:ln>
          <a:effectLst/>
        </p:spPr>
        <p:txBody>
          <a:bodyPr lIns="50800" tIns="50800" rIns="50800" bIns="50800"/>
          <a:lstStyle>
            <a:lvl1pPr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marL="0" indent="0" algn="just" eaLnBrk="1">
              <a:buNone/>
              <a:defRPr/>
            </a:pPr>
            <a:r>
              <a:rPr lang="en-US" altLang="zh-CN" sz="6000" b="0" dirty="0">
                <a:solidFill>
                  <a:schemeClr val="tx1"/>
                </a:solidFill>
                <a:latin typeface="思源黑体 CN Regular" pitchFamily="34" charset="-122"/>
                <a:ea typeface="思源黑体 CN Regular" pitchFamily="34" charset="-122"/>
                <a:cs typeface="Source Han Sans CN" charset="-122"/>
                <a:sym typeface="Heiti SC Medium" charset="-122"/>
              </a:rPr>
              <a:t>1. </a:t>
            </a:r>
            <a:r>
              <a:rPr lang="zh-CN" altLang="en-US" sz="6000" b="0" dirty="0">
                <a:solidFill>
                  <a:schemeClr val="tx1"/>
                </a:solidFill>
                <a:latin typeface="思源黑体 CN Regular" pitchFamily="34" charset="-122"/>
                <a:ea typeface="思源黑体 CN Regular" pitchFamily="34" charset="-122"/>
                <a:cs typeface="Source Han Sans CN" charset="-122"/>
                <a:sym typeface="Heiti SC Medium" charset="-122"/>
              </a:rPr>
              <a:t>个人工作概述</a:t>
            </a:r>
            <a:endParaRPr lang="zh-CN" altLang="zh-CN" sz="6000" b="0" dirty="0">
              <a:solidFill>
                <a:schemeClr val="tx1"/>
              </a:solidFill>
              <a:latin typeface="思源黑体 CN Regular" pitchFamily="34" charset="-122"/>
              <a:ea typeface="思源黑体 CN Regular" pitchFamily="34" charset="-122"/>
              <a:cs typeface="Source Han Sans CN" charset="-122"/>
              <a:sym typeface="Heiti SC Medium" charset="-122"/>
            </a:endParaRPr>
          </a:p>
        </p:txBody>
      </p:sp>
      <p:cxnSp>
        <p:nvCxnSpPr>
          <p:cNvPr id="23" name="直线连接符 25"/>
          <p:cNvCxnSpPr>
            <a:cxnSpLocks noChangeShapeType="1"/>
          </p:cNvCxnSpPr>
          <p:nvPr/>
        </p:nvCxnSpPr>
        <p:spPr bwMode="auto">
          <a:xfrm>
            <a:off x="12234531" y="5273824"/>
            <a:ext cx="1871662" cy="0"/>
          </a:xfrm>
          <a:prstGeom prst="line">
            <a:avLst/>
          </a:prstGeom>
          <a:noFill/>
          <a:ln w="76200">
            <a:solidFill>
              <a:srgbClr val="EF4941"/>
            </a:solidFill>
            <a:miter lim="400000"/>
          </a:ln>
          <a:effectLst/>
        </p:spPr>
      </p:cxnSp>
      <p:sp>
        <p:nvSpPr>
          <p:cNvPr id="24" name="矩形 8"/>
          <p:cNvSpPr>
            <a:spLocks noChangeArrowheads="1"/>
          </p:cNvSpPr>
          <p:nvPr/>
        </p:nvSpPr>
        <p:spPr bwMode="auto">
          <a:xfrm>
            <a:off x="-120650" y="-1103313"/>
            <a:ext cx="10080402" cy="15697201"/>
          </a:xfrm>
          <a:prstGeom prst="rect">
            <a:avLst/>
          </a:prstGeom>
          <a:solidFill>
            <a:srgbClr val="F15440"/>
          </a:solidFill>
          <a:ln>
            <a:noFill/>
          </a:ln>
        </p:spPr>
        <p:txBody>
          <a:bodyPr wrap="square" lIns="0" tIns="0" rIns="0" bIns="0" anchor="ctr">
            <a:spAutoFit/>
          </a:bodyPr>
          <a:lstStyle/>
          <a:p>
            <a:pPr algn="ctr" eaLnBrk="1"/>
            <a:endParaRPr lang="zh-CN" altLang="en-US" dirty="0">
              <a:ea typeface="宋体" panose="02010600030101010101" pitchFamily="2" charset="-122"/>
            </a:endParaRPr>
          </a:p>
        </p:txBody>
      </p:sp>
      <p:pic>
        <p:nvPicPr>
          <p:cNvPr id="10" name="图片 9"/>
          <p:cNvPicPr>
            <a:picLocks noChangeAspect="1"/>
          </p:cNvPicPr>
          <p:nvPr/>
        </p:nvPicPr>
        <p:blipFill>
          <a:blip r:embed="rId2">
            <a:alphaModFix amt="38000"/>
          </a:blip>
          <a:stretch>
            <a:fillRect/>
          </a:stretch>
        </p:blipFill>
        <p:spPr>
          <a:xfrm>
            <a:off x="-1489520" y="2105025"/>
            <a:ext cx="9845712" cy="9583658"/>
          </a:xfrm>
          <a:prstGeom prst="rect">
            <a:avLst/>
          </a:prstGeom>
        </p:spPr>
      </p:pic>
    </p:spTree>
    <p:extLst>
      <p:ext uri="{BB962C8B-B14F-4D97-AF65-F5344CB8AC3E}">
        <p14:creationId xmlns:p14="http://schemas.microsoft.com/office/powerpoint/2010/main" val="9824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年末述职</a:t>
              </a:r>
            </a:p>
          </p:txBody>
        </p:sp>
      </p:grpSp>
      <p:sp>
        <p:nvSpPr>
          <p:cNvPr id="14" name="矩形">
            <a:extLst>
              <a:ext uri="{FF2B5EF4-FFF2-40B4-BE49-F238E27FC236}">
                <a16:creationId xmlns:a16="http://schemas.microsoft.com/office/drawing/2014/main" id="{506EB2EC-CE77-4247-819D-E36D0F79D87B}"/>
              </a:ext>
            </a:extLst>
          </p:cNvPr>
          <p:cNvSpPr/>
          <p:nvPr/>
        </p:nvSpPr>
        <p:spPr>
          <a:xfrm>
            <a:off x="928284" y="1352549"/>
            <a:ext cx="22444870" cy="11515926"/>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p>
        </p:txBody>
      </p:sp>
      <p:pic>
        <p:nvPicPr>
          <p:cNvPr id="16" name="Picture 85">
            <a:extLst>
              <a:ext uri="{FF2B5EF4-FFF2-40B4-BE49-F238E27FC236}">
                <a16:creationId xmlns:a16="http://schemas.microsoft.com/office/drawing/2014/main" id="{DCD3B3F2-B07A-2240-A6E8-9E2B3B5C0DC3}"/>
              </a:ext>
            </a:extLst>
          </p:cNvPr>
          <p:cNvPicPr>
            <a:picLocks noChangeAspect="1"/>
          </p:cNvPicPr>
          <p:nvPr/>
        </p:nvPicPr>
        <p:blipFill>
          <a:blip r:embed="rId5"/>
          <a:stretch>
            <a:fillRect/>
          </a:stretch>
        </p:blipFill>
        <p:spPr>
          <a:xfrm>
            <a:off x="4330195" y="2118802"/>
            <a:ext cx="683729" cy="9039896"/>
          </a:xfrm>
          <a:prstGeom prst="rect">
            <a:avLst/>
          </a:prstGeom>
        </p:spPr>
      </p:pic>
      <p:sp>
        <p:nvSpPr>
          <p:cNvPr id="17" name="Freeform 85">
            <a:extLst>
              <a:ext uri="{FF2B5EF4-FFF2-40B4-BE49-F238E27FC236}">
                <a16:creationId xmlns:a16="http://schemas.microsoft.com/office/drawing/2014/main" id="{E22C08CF-F3B6-EE46-A3A5-72247099658C}"/>
              </a:ext>
            </a:extLst>
          </p:cNvPr>
          <p:cNvSpPr/>
          <p:nvPr/>
        </p:nvSpPr>
        <p:spPr>
          <a:xfrm>
            <a:off x="5282984" y="9079330"/>
            <a:ext cx="2769736" cy="1220288"/>
          </a:xfrm>
          <a:custGeom>
            <a:avLst/>
            <a:gdLst>
              <a:gd name="connsiteX0" fmla="*/ 11557 w 1111250"/>
              <a:gd name="connsiteY0" fmla="*/ 486879 h 476250"/>
              <a:gd name="connsiteX1" fmla="*/ 1117460 w 1111250"/>
              <a:gd name="connsiteY1" fmla="*/ 486879 h 476250"/>
              <a:gd name="connsiteX2" fmla="*/ 1117460 w 1111250"/>
              <a:gd name="connsiteY2" fmla="*/ 16802 h 476250"/>
              <a:gd name="connsiteX3" fmla="*/ 11557 w 1111250"/>
              <a:gd name="connsiteY3" fmla="*/ 16802 h 476250"/>
              <a:gd name="connsiteX4" fmla="*/ 11557 w 1111250"/>
              <a:gd name="connsiteY4" fmla="*/ 486879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1557" y="486879"/>
                </a:moveTo>
                <a:lnTo>
                  <a:pt x="1117460" y="486879"/>
                </a:lnTo>
                <a:lnTo>
                  <a:pt x="1117460" y="16802"/>
                </a:lnTo>
                <a:lnTo>
                  <a:pt x="11557" y="16802"/>
                </a:lnTo>
                <a:lnTo>
                  <a:pt x="11557" y="486879"/>
                </a:lnTo>
                <a:close/>
              </a:path>
            </a:pathLst>
          </a:custGeom>
          <a:solidFill>
            <a:srgbClr val="E23B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18" name="Freeform 86">
            <a:extLst>
              <a:ext uri="{FF2B5EF4-FFF2-40B4-BE49-F238E27FC236}">
                <a16:creationId xmlns:a16="http://schemas.microsoft.com/office/drawing/2014/main" id="{1DAA425B-A39B-2E48-824D-F56ED9346296}"/>
              </a:ext>
            </a:extLst>
          </p:cNvPr>
          <p:cNvSpPr/>
          <p:nvPr/>
        </p:nvSpPr>
        <p:spPr>
          <a:xfrm>
            <a:off x="11858286" y="9025974"/>
            <a:ext cx="2762665" cy="1220288"/>
          </a:xfrm>
          <a:custGeom>
            <a:avLst/>
            <a:gdLst>
              <a:gd name="connsiteX0" fmla="*/ 7620 w 1250950"/>
              <a:gd name="connsiteY0" fmla="*/ 486879 h 476250"/>
              <a:gd name="connsiteX1" fmla="*/ 1262341 w 1250950"/>
              <a:gd name="connsiteY1" fmla="*/ 486879 h 476250"/>
              <a:gd name="connsiteX2" fmla="*/ 1262341 w 1250950"/>
              <a:gd name="connsiteY2" fmla="*/ 16802 h 476250"/>
              <a:gd name="connsiteX3" fmla="*/ 7620 w 1250950"/>
              <a:gd name="connsiteY3" fmla="*/ 16802 h 476250"/>
              <a:gd name="connsiteX4" fmla="*/ 7620 w 1250950"/>
              <a:gd name="connsiteY4" fmla="*/ 486879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50" h="476250">
                <a:moveTo>
                  <a:pt x="7620" y="486879"/>
                </a:moveTo>
                <a:lnTo>
                  <a:pt x="1262341" y="486879"/>
                </a:lnTo>
                <a:lnTo>
                  <a:pt x="1262341" y="16802"/>
                </a:lnTo>
                <a:lnTo>
                  <a:pt x="7620" y="16802"/>
                </a:lnTo>
                <a:lnTo>
                  <a:pt x="7620" y="486879"/>
                </a:lnTo>
                <a:close/>
              </a:path>
            </a:pathLst>
          </a:custGeom>
          <a:solidFill>
            <a:srgbClr val="E23B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dirty="0"/>
          </a:p>
        </p:txBody>
      </p:sp>
      <p:sp>
        <p:nvSpPr>
          <p:cNvPr id="19" name="Freeform 87">
            <a:extLst>
              <a:ext uri="{FF2B5EF4-FFF2-40B4-BE49-F238E27FC236}">
                <a16:creationId xmlns:a16="http://schemas.microsoft.com/office/drawing/2014/main" id="{5D1D0825-47F6-AC46-AB9C-92418A1A9A76}"/>
              </a:ext>
            </a:extLst>
          </p:cNvPr>
          <p:cNvSpPr/>
          <p:nvPr/>
        </p:nvSpPr>
        <p:spPr>
          <a:xfrm>
            <a:off x="18253237" y="9017349"/>
            <a:ext cx="2769736" cy="1220288"/>
          </a:xfrm>
          <a:custGeom>
            <a:avLst/>
            <a:gdLst>
              <a:gd name="connsiteX0" fmla="*/ 13207 w 1111250"/>
              <a:gd name="connsiteY0" fmla="*/ 486879 h 476250"/>
              <a:gd name="connsiteX1" fmla="*/ 1119110 w 1111250"/>
              <a:gd name="connsiteY1" fmla="*/ 486879 h 476250"/>
              <a:gd name="connsiteX2" fmla="*/ 1119110 w 1111250"/>
              <a:gd name="connsiteY2" fmla="*/ 16802 h 476250"/>
              <a:gd name="connsiteX3" fmla="*/ 13207 w 1111250"/>
              <a:gd name="connsiteY3" fmla="*/ 16802 h 476250"/>
              <a:gd name="connsiteX4" fmla="*/ 13207 w 1111250"/>
              <a:gd name="connsiteY4" fmla="*/ 486879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3207" y="486879"/>
                </a:moveTo>
                <a:lnTo>
                  <a:pt x="1119110" y="486879"/>
                </a:lnTo>
                <a:lnTo>
                  <a:pt x="1119110" y="16802"/>
                </a:lnTo>
                <a:lnTo>
                  <a:pt x="13207" y="16802"/>
                </a:lnTo>
                <a:lnTo>
                  <a:pt x="13207" y="486879"/>
                </a:lnTo>
                <a:close/>
              </a:path>
            </a:pathLst>
          </a:custGeom>
          <a:solidFill>
            <a:srgbClr val="E23B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20" name="Freeform 88">
            <a:extLst>
              <a:ext uri="{FF2B5EF4-FFF2-40B4-BE49-F238E27FC236}">
                <a16:creationId xmlns:a16="http://schemas.microsoft.com/office/drawing/2014/main" id="{4A25F75B-5425-AA43-942A-946E4C6CD390}"/>
              </a:ext>
            </a:extLst>
          </p:cNvPr>
          <p:cNvSpPr/>
          <p:nvPr/>
        </p:nvSpPr>
        <p:spPr>
          <a:xfrm>
            <a:off x="5314639" y="6378425"/>
            <a:ext cx="2769736" cy="1220288"/>
          </a:xfrm>
          <a:custGeom>
            <a:avLst/>
            <a:gdLst>
              <a:gd name="connsiteX0" fmla="*/ 12953 w 1111250"/>
              <a:gd name="connsiteY0" fmla="*/ 481203 h 476250"/>
              <a:gd name="connsiteX1" fmla="*/ 1118857 w 1111250"/>
              <a:gd name="connsiteY1" fmla="*/ 481203 h 476250"/>
              <a:gd name="connsiteX2" fmla="*/ 1118857 w 1111250"/>
              <a:gd name="connsiteY2" fmla="*/ 11125 h 476250"/>
              <a:gd name="connsiteX3" fmla="*/ 12953 w 1111250"/>
              <a:gd name="connsiteY3" fmla="*/ 11125 h 476250"/>
              <a:gd name="connsiteX4" fmla="*/ 12953 w 1111250"/>
              <a:gd name="connsiteY4" fmla="*/ 481203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2953" y="481203"/>
                </a:moveTo>
                <a:lnTo>
                  <a:pt x="1118857" y="481203"/>
                </a:lnTo>
                <a:lnTo>
                  <a:pt x="1118857" y="11125"/>
                </a:lnTo>
                <a:lnTo>
                  <a:pt x="12953" y="11125"/>
                </a:lnTo>
                <a:lnTo>
                  <a:pt x="12953" y="481203"/>
                </a:lnTo>
                <a:close/>
              </a:path>
            </a:pathLst>
          </a:custGeom>
          <a:solidFill>
            <a:srgbClr val="6DA52C">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21" name="Freeform 89">
            <a:extLst>
              <a:ext uri="{FF2B5EF4-FFF2-40B4-BE49-F238E27FC236}">
                <a16:creationId xmlns:a16="http://schemas.microsoft.com/office/drawing/2014/main" id="{DCD29A61-7B11-7345-9C8B-304031A32BD1}"/>
              </a:ext>
            </a:extLst>
          </p:cNvPr>
          <p:cNvSpPr/>
          <p:nvPr/>
        </p:nvSpPr>
        <p:spPr>
          <a:xfrm>
            <a:off x="8551272" y="6358077"/>
            <a:ext cx="2801390" cy="1220288"/>
          </a:xfrm>
          <a:custGeom>
            <a:avLst/>
            <a:gdLst>
              <a:gd name="connsiteX0" fmla="*/ 8889 w 1123950"/>
              <a:gd name="connsiteY0" fmla="*/ 479298 h 476250"/>
              <a:gd name="connsiteX1" fmla="*/ 1135354 w 1123950"/>
              <a:gd name="connsiteY1" fmla="*/ 479298 h 476250"/>
              <a:gd name="connsiteX2" fmla="*/ 1135354 w 1123950"/>
              <a:gd name="connsiteY2" fmla="*/ 9220 h 476250"/>
              <a:gd name="connsiteX3" fmla="*/ 8889 w 1123950"/>
              <a:gd name="connsiteY3" fmla="*/ 9220 h 476250"/>
              <a:gd name="connsiteX4" fmla="*/ 8889 w 1123950"/>
              <a:gd name="connsiteY4" fmla="*/ 479298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50" h="476250">
                <a:moveTo>
                  <a:pt x="8889" y="479298"/>
                </a:moveTo>
                <a:lnTo>
                  <a:pt x="1135354" y="479298"/>
                </a:lnTo>
                <a:lnTo>
                  <a:pt x="1135354" y="9220"/>
                </a:lnTo>
                <a:lnTo>
                  <a:pt x="8889" y="9220"/>
                </a:lnTo>
                <a:lnTo>
                  <a:pt x="8889" y="479298"/>
                </a:lnTo>
                <a:close/>
              </a:path>
            </a:pathLst>
          </a:custGeom>
          <a:solidFill>
            <a:srgbClr val="6DA52C">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26" name="Freeform 90">
            <a:extLst>
              <a:ext uri="{FF2B5EF4-FFF2-40B4-BE49-F238E27FC236}">
                <a16:creationId xmlns:a16="http://schemas.microsoft.com/office/drawing/2014/main" id="{DAF23154-F029-5149-B1D3-4CBCF0753027}"/>
              </a:ext>
            </a:extLst>
          </p:cNvPr>
          <p:cNvSpPr/>
          <p:nvPr/>
        </p:nvSpPr>
        <p:spPr>
          <a:xfrm>
            <a:off x="11851215" y="6345867"/>
            <a:ext cx="2769736" cy="1220288"/>
          </a:xfrm>
          <a:custGeom>
            <a:avLst/>
            <a:gdLst>
              <a:gd name="connsiteX0" fmla="*/ 7620 w 1111250"/>
              <a:gd name="connsiteY0" fmla="*/ 479298 h 476250"/>
              <a:gd name="connsiteX1" fmla="*/ 1113523 w 1111250"/>
              <a:gd name="connsiteY1" fmla="*/ 479298 h 476250"/>
              <a:gd name="connsiteX2" fmla="*/ 1113523 w 1111250"/>
              <a:gd name="connsiteY2" fmla="*/ 9220 h 476250"/>
              <a:gd name="connsiteX3" fmla="*/ 7620 w 1111250"/>
              <a:gd name="connsiteY3" fmla="*/ 9220 h 476250"/>
              <a:gd name="connsiteX4" fmla="*/ 7620 w 1111250"/>
              <a:gd name="connsiteY4" fmla="*/ 479298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7620" y="479298"/>
                </a:moveTo>
                <a:lnTo>
                  <a:pt x="1113523" y="479298"/>
                </a:lnTo>
                <a:lnTo>
                  <a:pt x="1113523" y="9220"/>
                </a:lnTo>
                <a:lnTo>
                  <a:pt x="7620" y="9220"/>
                </a:lnTo>
                <a:lnTo>
                  <a:pt x="7620" y="479298"/>
                </a:lnTo>
                <a:close/>
              </a:path>
            </a:pathLst>
          </a:custGeom>
          <a:solidFill>
            <a:srgbClr val="6DA52C">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27" name="Freeform 91">
            <a:extLst>
              <a:ext uri="{FF2B5EF4-FFF2-40B4-BE49-F238E27FC236}">
                <a16:creationId xmlns:a16="http://schemas.microsoft.com/office/drawing/2014/main" id="{8D35A83C-FD41-0645-885D-2DE59213B543}"/>
              </a:ext>
            </a:extLst>
          </p:cNvPr>
          <p:cNvSpPr/>
          <p:nvPr/>
        </p:nvSpPr>
        <p:spPr>
          <a:xfrm>
            <a:off x="5334741" y="3410302"/>
            <a:ext cx="2769736" cy="1220288"/>
          </a:xfrm>
          <a:custGeom>
            <a:avLst/>
            <a:gdLst>
              <a:gd name="connsiteX0" fmla="*/ 11557 w 1111250"/>
              <a:gd name="connsiteY0" fmla="*/ 477520 h 476250"/>
              <a:gd name="connsiteX1" fmla="*/ 1117460 w 1111250"/>
              <a:gd name="connsiteY1" fmla="*/ 477520 h 476250"/>
              <a:gd name="connsiteX2" fmla="*/ 1117460 w 1111250"/>
              <a:gd name="connsiteY2" fmla="*/ 7442 h 476250"/>
              <a:gd name="connsiteX3" fmla="*/ 11557 w 1111250"/>
              <a:gd name="connsiteY3" fmla="*/ 7442 h 476250"/>
              <a:gd name="connsiteX4" fmla="*/ 11557 w 1111250"/>
              <a:gd name="connsiteY4" fmla="*/ 47752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1557" y="477520"/>
                </a:moveTo>
                <a:lnTo>
                  <a:pt x="1117460" y="477520"/>
                </a:lnTo>
                <a:lnTo>
                  <a:pt x="1117460" y="7442"/>
                </a:lnTo>
                <a:lnTo>
                  <a:pt x="11557" y="7442"/>
                </a:lnTo>
                <a:lnTo>
                  <a:pt x="11557" y="477520"/>
                </a:lnTo>
                <a:close/>
              </a:path>
            </a:pathLst>
          </a:custGeom>
          <a:solidFill>
            <a:srgbClr val="3069AD">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28" name="Freeform 92">
            <a:extLst>
              <a:ext uri="{FF2B5EF4-FFF2-40B4-BE49-F238E27FC236}">
                <a16:creationId xmlns:a16="http://schemas.microsoft.com/office/drawing/2014/main" id="{176450B1-C0C0-FF4B-BE33-15DFD7DB979A}"/>
              </a:ext>
            </a:extLst>
          </p:cNvPr>
          <p:cNvSpPr/>
          <p:nvPr/>
        </p:nvSpPr>
        <p:spPr>
          <a:xfrm>
            <a:off x="15119504" y="6302704"/>
            <a:ext cx="2571897" cy="1220288"/>
          </a:xfrm>
          <a:custGeom>
            <a:avLst/>
            <a:gdLst>
              <a:gd name="connsiteX0" fmla="*/ 16764 w 1111250"/>
              <a:gd name="connsiteY0" fmla="*/ 479298 h 476250"/>
              <a:gd name="connsiteX1" fmla="*/ 1122667 w 1111250"/>
              <a:gd name="connsiteY1" fmla="*/ 479298 h 476250"/>
              <a:gd name="connsiteX2" fmla="*/ 1122667 w 1111250"/>
              <a:gd name="connsiteY2" fmla="*/ 9220 h 476250"/>
              <a:gd name="connsiteX3" fmla="*/ 16764 w 1111250"/>
              <a:gd name="connsiteY3" fmla="*/ 9220 h 476250"/>
              <a:gd name="connsiteX4" fmla="*/ 16764 w 1111250"/>
              <a:gd name="connsiteY4" fmla="*/ 479298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6764" y="479298"/>
                </a:moveTo>
                <a:lnTo>
                  <a:pt x="1122667" y="479298"/>
                </a:lnTo>
                <a:lnTo>
                  <a:pt x="1122667" y="9220"/>
                </a:lnTo>
                <a:lnTo>
                  <a:pt x="16764" y="9220"/>
                </a:lnTo>
                <a:lnTo>
                  <a:pt x="16764" y="479298"/>
                </a:lnTo>
                <a:close/>
              </a:path>
            </a:pathLst>
          </a:custGeom>
          <a:solidFill>
            <a:srgbClr val="6DA52C">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29" name="Freeform 93">
            <a:extLst>
              <a:ext uri="{FF2B5EF4-FFF2-40B4-BE49-F238E27FC236}">
                <a16:creationId xmlns:a16="http://schemas.microsoft.com/office/drawing/2014/main" id="{D5753800-E162-1F44-8AD4-90662FA8BE86}"/>
              </a:ext>
            </a:extLst>
          </p:cNvPr>
          <p:cNvSpPr/>
          <p:nvPr/>
        </p:nvSpPr>
        <p:spPr>
          <a:xfrm>
            <a:off x="8522341" y="3410302"/>
            <a:ext cx="2801390" cy="1220288"/>
          </a:xfrm>
          <a:custGeom>
            <a:avLst/>
            <a:gdLst>
              <a:gd name="connsiteX0" fmla="*/ 8889 w 1377950"/>
              <a:gd name="connsiteY0" fmla="*/ 477520 h 476250"/>
              <a:gd name="connsiteX1" fmla="*/ 1380616 w 1377950"/>
              <a:gd name="connsiteY1" fmla="*/ 477520 h 476250"/>
              <a:gd name="connsiteX2" fmla="*/ 1380616 w 1377950"/>
              <a:gd name="connsiteY2" fmla="*/ 7442 h 476250"/>
              <a:gd name="connsiteX3" fmla="*/ 8889 w 1377950"/>
              <a:gd name="connsiteY3" fmla="*/ 7442 h 476250"/>
              <a:gd name="connsiteX4" fmla="*/ 8889 w 1377950"/>
              <a:gd name="connsiteY4" fmla="*/ 47752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950" h="476250">
                <a:moveTo>
                  <a:pt x="8889" y="477520"/>
                </a:moveTo>
                <a:lnTo>
                  <a:pt x="1380616" y="477520"/>
                </a:lnTo>
                <a:lnTo>
                  <a:pt x="1380616" y="7442"/>
                </a:lnTo>
                <a:lnTo>
                  <a:pt x="8889" y="7442"/>
                </a:lnTo>
                <a:lnTo>
                  <a:pt x="8889" y="477520"/>
                </a:lnTo>
                <a:close/>
              </a:path>
            </a:pathLst>
          </a:custGeom>
          <a:solidFill>
            <a:srgbClr val="3069AD">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30" name="Freeform 94">
            <a:extLst>
              <a:ext uri="{FF2B5EF4-FFF2-40B4-BE49-F238E27FC236}">
                <a16:creationId xmlns:a16="http://schemas.microsoft.com/office/drawing/2014/main" id="{F8A1755E-AFDA-8B48-B6F4-AB77AF86EE19}"/>
              </a:ext>
            </a:extLst>
          </p:cNvPr>
          <p:cNvSpPr/>
          <p:nvPr/>
        </p:nvSpPr>
        <p:spPr>
          <a:xfrm>
            <a:off x="11754405" y="3410302"/>
            <a:ext cx="2769736" cy="1220288"/>
          </a:xfrm>
          <a:custGeom>
            <a:avLst/>
            <a:gdLst>
              <a:gd name="connsiteX0" fmla="*/ 16002 w 1111250"/>
              <a:gd name="connsiteY0" fmla="*/ 477520 h 476250"/>
              <a:gd name="connsiteX1" fmla="*/ 1121905 w 1111250"/>
              <a:gd name="connsiteY1" fmla="*/ 477520 h 476250"/>
              <a:gd name="connsiteX2" fmla="*/ 1121905 w 1111250"/>
              <a:gd name="connsiteY2" fmla="*/ 7442 h 476250"/>
              <a:gd name="connsiteX3" fmla="*/ 16002 w 1111250"/>
              <a:gd name="connsiteY3" fmla="*/ 7442 h 476250"/>
              <a:gd name="connsiteX4" fmla="*/ 16002 w 1111250"/>
              <a:gd name="connsiteY4" fmla="*/ 47752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6002" y="477520"/>
                </a:moveTo>
                <a:lnTo>
                  <a:pt x="1121905" y="477520"/>
                </a:lnTo>
                <a:lnTo>
                  <a:pt x="1121905" y="7442"/>
                </a:lnTo>
                <a:lnTo>
                  <a:pt x="16002" y="7442"/>
                </a:lnTo>
                <a:lnTo>
                  <a:pt x="16002" y="477520"/>
                </a:lnTo>
                <a:close/>
              </a:path>
            </a:pathLst>
          </a:custGeom>
          <a:solidFill>
            <a:srgbClr val="3069AD">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31" name="TextBox 104">
            <a:extLst>
              <a:ext uri="{FF2B5EF4-FFF2-40B4-BE49-F238E27FC236}">
                <a16:creationId xmlns:a16="http://schemas.microsoft.com/office/drawing/2014/main" id="{93B7615B-193F-F944-BAA5-A4AEB604FA6B}"/>
              </a:ext>
            </a:extLst>
          </p:cNvPr>
          <p:cNvSpPr txBox="1"/>
          <p:nvPr/>
        </p:nvSpPr>
        <p:spPr>
          <a:xfrm>
            <a:off x="1813589" y="3752500"/>
            <a:ext cx="2622966" cy="6014147"/>
          </a:xfrm>
          <a:prstGeom prst="rect">
            <a:avLst/>
          </a:prstGeom>
          <a:noFill/>
        </p:spPr>
        <p:txBody>
          <a:bodyPr wrap="square" lIns="0" tIns="0" rIns="0" bIns="0" rtlCol="0">
            <a:spAutoFit/>
          </a:bodyPr>
          <a:lstStyle/>
          <a:p>
            <a:pPr>
              <a:lnSpc>
                <a:spcPct val="109583"/>
              </a:lnSpc>
            </a:pPr>
            <a:r>
              <a:rPr lang="zh-CN" altLang="en-US" sz="4267" spc="277" dirty="0">
                <a:solidFill>
                  <a:srgbClr val="575757"/>
                </a:solidFill>
                <a:latin typeface="宋体"/>
                <a:ea typeface="宋体"/>
              </a:rPr>
              <a:t>201</a:t>
            </a:r>
            <a:r>
              <a:rPr lang="en-US" altLang="zh-CN" sz="4267" spc="277" dirty="0">
                <a:solidFill>
                  <a:srgbClr val="575757"/>
                </a:solidFill>
                <a:latin typeface="宋体"/>
                <a:ea typeface="宋体"/>
              </a:rPr>
              <a:t>9</a:t>
            </a:r>
            <a:r>
              <a:rPr lang="zh-CN" altLang="en-US" sz="4267" spc="320" dirty="0">
                <a:solidFill>
                  <a:srgbClr val="575757"/>
                </a:solidFill>
                <a:latin typeface="宋体"/>
                <a:ea typeface="宋体"/>
              </a:rPr>
              <a:t>-</a:t>
            </a:r>
            <a:r>
              <a:rPr lang="en-US" altLang="zh-CN" sz="4267" spc="320" dirty="0">
                <a:solidFill>
                  <a:srgbClr val="575757"/>
                </a:solidFill>
                <a:latin typeface="宋体"/>
                <a:ea typeface="宋体"/>
              </a:rPr>
              <a:t>12</a:t>
            </a:r>
            <a:endParaRPr lang="en-US" sz="13334" dirty="0"/>
          </a:p>
          <a:p>
            <a:pPr>
              <a:lnSpc>
                <a:spcPts val="2667"/>
              </a:lnSpc>
            </a:pPr>
            <a:endParaRPr lang="en-US" sz="13334" dirty="0"/>
          </a:p>
          <a:p>
            <a:pPr>
              <a:lnSpc>
                <a:spcPts val="2667"/>
              </a:lnSpc>
            </a:pPr>
            <a:endParaRPr lang="en-US" sz="13334" dirty="0"/>
          </a:p>
          <a:p>
            <a:pPr>
              <a:lnSpc>
                <a:spcPts val="2667"/>
              </a:lnSpc>
            </a:pPr>
            <a:endParaRPr lang="en-US" sz="13334" dirty="0"/>
          </a:p>
          <a:p>
            <a:pPr>
              <a:lnSpc>
                <a:spcPts val="2667"/>
              </a:lnSpc>
            </a:pPr>
            <a:endParaRPr lang="en-US" sz="13334" dirty="0"/>
          </a:p>
          <a:p>
            <a:pPr>
              <a:lnSpc>
                <a:spcPts val="5211"/>
              </a:lnSpc>
            </a:pPr>
            <a:endParaRPr lang="en-US" sz="13334" dirty="0"/>
          </a:p>
          <a:p>
            <a:pPr>
              <a:lnSpc>
                <a:spcPct val="109583"/>
              </a:lnSpc>
            </a:pPr>
            <a:r>
              <a:rPr lang="zh-CN" altLang="en-US" sz="4267" spc="277" dirty="0">
                <a:solidFill>
                  <a:srgbClr val="575757"/>
                </a:solidFill>
                <a:latin typeface="宋体"/>
                <a:ea typeface="宋体"/>
              </a:rPr>
              <a:t>201</a:t>
            </a:r>
            <a:r>
              <a:rPr lang="en-US" altLang="zh-CN" sz="4267" spc="277" dirty="0">
                <a:solidFill>
                  <a:srgbClr val="575757"/>
                </a:solidFill>
                <a:latin typeface="宋体"/>
                <a:ea typeface="宋体"/>
              </a:rPr>
              <a:t>9-11</a:t>
            </a:r>
            <a:endParaRPr lang="en-US" sz="13334" dirty="0"/>
          </a:p>
          <a:p>
            <a:pPr>
              <a:lnSpc>
                <a:spcPts val="2667"/>
              </a:lnSpc>
            </a:pPr>
            <a:endParaRPr lang="en-US" sz="13334" dirty="0"/>
          </a:p>
          <a:p>
            <a:pPr>
              <a:lnSpc>
                <a:spcPts val="2667"/>
              </a:lnSpc>
            </a:pPr>
            <a:endParaRPr lang="en-US" sz="13334" dirty="0"/>
          </a:p>
          <a:p>
            <a:pPr>
              <a:lnSpc>
                <a:spcPts val="2667"/>
              </a:lnSpc>
            </a:pPr>
            <a:endParaRPr lang="en-US" sz="13334" dirty="0"/>
          </a:p>
          <a:p>
            <a:pPr>
              <a:lnSpc>
                <a:spcPts val="2667"/>
              </a:lnSpc>
            </a:pPr>
            <a:endParaRPr lang="en-US" sz="13334" dirty="0"/>
          </a:p>
          <a:p>
            <a:pPr>
              <a:lnSpc>
                <a:spcPts val="3184"/>
              </a:lnSpc>
            </a:pPr>
            <a:endParaRPr lang="en-US" sz="13334" dirty="0"/>
          </a:p>
          <a:p>
            <a:pPr>
              <a:lnSpc>
                <a:spcPct val="109583"/>
              </a:lnSpc>
            </a:pPr>
            <a:r>
              <a:rPr lang="zh-CN" altLang="en-US" sz="4267" spc="277" dirty="0">
                <a:solidFill>
                  <a:srgbClr val="575757"/>
                </a:solidFill>
                <a:latin typeface="宋体"/>
                <a:ea typeface="宋体"/>
              </a:rPr>
              <a:t>201</a:t>
            </a:r>
            <a:r>
              <a:rPr lang="en-US" altLang="zh-CN" sz="4267" spc="277" dirty="0">
                <a:solidFill>
                  <a:srgbClr val="575757"/>
                </a:solidFill>
                <a:latin typeface="宋体"/>
                <a:ea typeface="宋体"/>
              </a:rPr>
              <a:t>9-10</a:t>
            </a:r>
            <a:endParaRPr lang="zh-CN" altLang="en-US" sz="4267" spc="277" dirty="0">
              <a:solidFill>
                <a:srgbClr val="575757"/>
              </a:solidFill>
              <a:latin typeface="宋体"/>
              <a:ea typeface="宋体"/>
            </a:endParaRPr>
          </a:p>
        </p:txBody>
      </p:sp>
      <p:sp>
        <p:nvSpPr>
          <p:cNvPr id="32" name="TextBox 111">
            <a:extLst>
              <a:ext uri="{FF2B5EF4-FFF2-40B4-BE49-F238E27FC236}">
                <a16:creationId xmlns:a16="http://schemas.microsoft.com/office/drawing/2014/main" id="{CEBB1F75-143B-DC48-928E-85DA6A90B415}"/>
              </a:ext>
            </a:extLst>
          </p:cNvPr>
          <p:cNvSpPr txBox="1"/>
          <p:nvPr/>
        </p:nvSpPr>
        <p:spPr>
          <a:xfrm>
            <a:off x="5048219" y="11623158"/>
            <a:ext cx="16270853" cy="1206677"/>
          </a:xfrm>
          <a:prstGeom prst="rect">
            <a:avLst/>
          </a:prstGeom>
          <a:noFill/>
        </p:spPr>
        <p:txBody>
          <a:bodyPr wrap="square" lIns="0" tIns="0" rIns="0" bIns="0" rtlCol="0">
            <a:spAutoFit/>
          </a:bodyPr>
          <a:lstStyle/>
          <a:p>
            <a:pPr>
              <a:lnSpc>
                <a:spcPct val="110000"/>
              </a:lnSpc>
            </a:pPr>
            <a:r>
              <a:rPr lang="zh-CN" altLang="en-US" sz="3733" b="0" dirty="0">
                <a:latin typeface="+mn-ea"/>
                <a:ea typeface="+mn-ea"/>
                <a:cs typeface="+mn-cs"/>
              </a:rPr>
              <a:t>总共参与</a:t>
            </a:r>
            <a:r>
              <a:rPr lang="en-US" altLang="zh-CN" sz="3733" b="0" dirty="0">
                <a:latin typeface="+mn-ea"/>
                <a:ea typeface="+mn-ea"/>
                <a:cs typeface="+mn-cs"/>
              </a:rPr>
              <a:t>19</a:t>
            </a:r>
            <a:r>
              <a:rPr lang="zh-CN" altLang="en-US" sz="3733" b="0" dirty="0">
                <a:latin typeface="+mn-ea"/>
                <a:ea typeface="+mn-ea"/>
                <a:cs typeface="+mn-cs"/>
              </a:rPr>
              <a:t>个需求，按时完成，无延期，无线上故障，前端负责的业务增多，</a:t>
            </a:r>
            <a:r>
              <a:rPr lang="zh-CN" altLang="en-US" sz="3733" b="0" dirty="0">
                <a:latin typeface="+mn-ea"/>
              </a:rPr>
              <a:t>个人价值</a:t>
            </a:r>
            <a:r>
              <a:rPr lang="zh-CN" altLang="en-US" sz="3733" b="0" spc="27" dirty="0">
                <a:latin typeface="+mn-ea"/>
                <a:ea typeface="+mn-ea"/>
                <a:cs typeface="+mn-cs"/>
              </a:rPr>
              <a:t>逐步</a:t>
            </a:r>
            <a:r>
              <a:rPr lang="zh-CN" altLang="en-US" sz="3733" b="0" spc="13" dirty="0">
                <a:latin typeface="+mn-ea"/>
                <a:ea typeface="+mn-ea"/>
                <a:cs typeface="+mn-cs"/>
              </a:rPr>
              <a:t>得以</a:t>
            </a:r>
            <a:r>
              <a:rPr lang="zh-CN" altLang="en-US" sz="3733" b="0" dirty="0">
                <a:latin typeface="+mn-ea"/>
                <a:ea typeface="+mn-ea"/>
                <a:cs typeface="+mn-cs"/>
              </a:rPr>
              <a:t>体现。</a:t>
            </a:r>
          </a:p>
        </p:txBody>
      </p:sp>
      <p:sp>
        <p:nvSpPr>
          <p:cNvPr id="33" name="文本框 32">
            <a:extLst>
              <a:ext uri="{FF2B5EF4-FFF2-40B4-BE49-F238E27FC236}">
                <a16:creationId xmlns:a16="http://schemas.microsoft.com/office/drawing/2014/main" id="{068EEBCA-B8B2-1241-B586-67ED1931FEA4}"/>
              </a:ext>
            </a:extLst>
          </p:cNvPr>
          <p:cNvSpPr txBox="1"/>
          <p:nvPr/>
        </p:nvSpPr>
        <p:spPr>
          <a:xfrm>
            <a:off x="5887257" y="3729818"/>
            <a:ext cx="175047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图片组件</a:t>
            </a:r>
          </a:p>
        </p:txBody>
      </p:sp>
      <p:sp>
        <p:nvSpPr>
          <p:cNvPr id="34" name="文本框 33">
            <a:extLst>
              <a:ext uri="{FF2B5EF4-FFF2-40B4-BE49-F238E27FC236}">
                <a16:creationId xmlns:a16="http://schemas.microsoft.com/office/drawing/2014/main" id="{71E57053-A0A0-9E4C-B75B-402278E4BD64}"/>
              </a:ext>
            </a:extLst>
          </p:cNvPr>
          <p:cNvSpPr txBox="1"/>
          <p:nvPr/>
        </p:nvSpPr>
        <p:spPr>
          <a:xfrm>
            <a:off x="11996622" y="6412272"/>
            <a:ext cx="2374048"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fontAlgn="auto">
              <a:spcBef>
                <a:spcPts val="0"/>
              </a:spcBef>
              <a:spcAft>
                <a:spcPts val="0"/>
              </a:spcAft>
            </a:pPr>
            <a:r>
              <a:rPr lang="en" altLang="zh-CN" sz="3200" dirty="0">
                <a:solidFill>
                  <a:srgbClr val="FEFEFE"/>
                </a:solidFill>
                <a:latin typeface="宋体"/>
                <a:ea typeface="宋体"/>
              </a:rPr>
              <a:t>GST/TCS</a:t>
            </a:r>
            <a:r>
              <a:rPr lang="zh-CN" altLang="en-US" sz="3200" dirty="0">
                <a:solidFill>
                  <a:srgbClr val="FEFEFE"/>
                </a:solidFill>
                <a:latin typeface="宋体"/>
                <a:ea typeface="宋体"/>
              </a:rPr>
              <a:t>报表</a:t>
            </a:r>
            <a:endParaRPr lang="en-US" altLang="zh-CN" sz="3200" dirty="0">
              <a:solidFill>
                <a:srgbClr val="FEFEFE"/>
              </a:solidFill>
              <a:latin typeface="宋体"/>
              <a:ea typeface="宋体"/>
            </a:endParaRPr>
          </a:p>
          <a:p>
            <a:pPr algn="ctr" fontAlgn="auto">
              <a:spcBef>
                <a:spcPts val="0"/>
              </a:spcBef>
              <a:spcAft>
                <a:spcPts val="0"/>
              </a:spcAft>
            </a:pPr>
            <a:r>
              <a:rPr lang="zh-CN" altLang="en-US" sz="3200" dirty="0">
                <a:solidFill>
                  <a:srgbClr val="FEFEFE"/>
                </a:solidFill>
                <a:latin typeface="宋体"/>
                <a:ea typeface="宋体"/>
              </a:rPr>
              <a:t>下载</a:t>
            </a:r>
          </a:p>
        </p:txBody>
      </p:sp>
      <p:sp>
        <p:nvSpPr>
          <p:cNvPr id="35" name="文本框 34">
            <a:extLst>
              <a:ext uri="{FF2B5EF4-FFF2-40B4-BE49-F238E27FC236}">
                <a16:creationId xmlns:a16="http://schemas.microsoft.com/office/drawing/2014/main" id="{D3DAB3D5-903C-4844-B713-CF8F058046AE}"/>
              </a:ext>
            </a:extLst>
          </p:cNvPr>
          <p:cNvSpPr txBox="1"/>
          <p:nvPr/>
        </p:nvSpPr>
        <p:spPr>
          <a:xfrm>
            <a:off x="8898888" y="3503681"/>
            <a:ext cx="2167260"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fontAlgn="auto">
              <a:spcBef>
                <a:spcPts val="0"/>
              </a:spcBef>
              <a:spcAft>
                <a:spcPts val="0"/>
              </a:spcAft>
            </a:pPr>
            <a:r>
              <a:rPr lang="zh-CN" altLang="en-US" sz="3200" dirty="0">
                <a:solidFill>
                  <a:srgbClr val="FEFEFE"/>
                </a:solidFill>
                <a:latin typeface="宋体"/>
                <a:ea typeface="宋体"/>
              </a:rPr>
              <a:t>引入</a:t>
            </a:r>
            <a:r>
              <a:rPr lang="en" altLang="zh-CN" sz="3200" dirty="0">
                <a:solidFill>
                  <a:srgbClr val="FEFEFE"/>
                </a:solidFill>
                <a:latin typeface="宋体"/>
                <a:ea typeface="宋体"/>
              </a:rPr>
              <a:t>sentry</a:t>
            </a:r>
          </a:p>
          <a:p>
            <a:pPr algn="ctr" fontAlgn="auto">
              <a:spcBef>
                <a:spcPts val="0"/>
              </a:spcBef>
              <a:spcAft>
                <a:spcPts val="0"/>
              </a:spcAft>
            </a:pPr>
            <a:r>
              <a:rPr lang="zh-CN" altLang="en" sz="3200" dirty="0">
                <a:solidFill>
                  <a:srgbClr val="FEFEFE"/>
                </a:solidFill>
                <a:latin typeface="宋体"/>
                <a:ea typeface="宋体"/>
              </a:rPr>
              <a:t>监控</a:t>
            </a:r>
            <a:endParaRPr lang="zh-CN" altLang="en-US" sz="3200" dirty="0">
              <a:solidFill>
                <a:srgbClr val="FEFEFE"/>
              </a:solidFill>
              <a:latin typeface="宋体"/>
              <a:ea typeface="宋体"/>
            </a:endParaRPr>
          </a:p>
        </p:txBody>
      </p:sp>
      <p:sp>
        <p:nvSpPr>
          <p:cNvPr id="36" name="文本框 35">
            <a:extLst>
              <a:ext uri="{FF2B5EF4-FFF2-40B4-BE49-F238E27FC236}">
                <a16:creationId xmlns:a16="http://schemas.microsoft.com/office/drawing/2014/main" id="{81661D23-21F3-614B-BCA7-EF02057D9092}"/>
              </a:ext>
            </a:extLst>
          </p:cNvPr>
          <p:cNvSpPr txBox="1"/>
          <p:nvPr/>
        </p:nvSpPr>
        <p:spPr>
          <a:xfrm>
            <a:off x="9107276" y="6679755"/>
            <a:ext cx="175047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卖家结算</a:t>
            </a:r>
          </a:p>
        </p:txBody>
      </p:sp>
      <p:sp>
        <p:nvSpPr>
          <p:cNvPr id="37" name="文本框 36">
            <a:extLst>
              <a:ext uri="{FF2B5EF4-FFF2-40B4-BE49-F238E27FC236}">
                <a16:creationId xmlns:a16="http://schemas.microsoft.com/office/drawing/2014/main" id="{AECB172E-3E64-004F-A4CA-DF5D213B19DB}"/>
              </a:ext>
            </a:extLst>
          </p:cNvPr>
          <p:cNvSpPr txBox="1"/>
          <p:nvPr/>
        </p:nvSpPr>
        <p:spPr>
          <a:xfrm>
            <a:off x="5552088" y="9377673"/>
            <a:ext cx="2223814" cy="6442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nSpc>
                <a:spcPct val="110000"/>
              </a:lnSpc>
            </a:pPr>
            <a:r>
              <a:rPr lang="zh-CN" altLang="en-US" sz="3200" spc="611" dirty="0">
                <a:solidFill>
                  <a:srgbClr val="FEFEFE"/>
                </a:solidFill>
                <a:latin typeface="宋体"/>
                <a:ea typeface="宋体"/>
              </a:rPr>
              <a:t>上传</a:t>
            </a:r>
            <a:r>
              <a:rPr lang="en-US" altLang="zh-CN" sz="3200" spc="611" dirty="0">
                <a:solidFill>
                  <a:srgbClr val="FEFEFE"/>
                </a:solidFill>
                <a:latin typeface="宋体"/>
                <a:ea typeface="宋体"/>
              </a:rPr>
              <a:t>IMEI</a:t>
            </a:r>
            <a:endParaRPr lang="zh-CN" altLang="en-US" sz="3200" spc="611" dirty="0">
              <a:solidFill>
                <a:srgbClr val="FEFEFE"/>
              </a:solidFill>
              <a:latin typeface="宋体"/>
              <a:ea typeface="宋体"/>
            </a:endParaRPr>
          </a:p>
        </p:txBody>
      </p:sp>
      <p:sp>
        <p:nvSpPr>
          <p:cNvPr id="38" name="文本框 37">
            <a:extLst>
              <a:ext uri="{FF2B5EF4-FFF2-40B4-BE49-F238E27FC236}">
                <a16:creationId xmlns:a16="http://schemas.microsoft.com/office/drawing/2014/main" id="{000252AB-A982-3042-AA47-F7F7B98586BB}"/>
              </a:ext>
            </a:extLst>
          </p:cNvPr>
          <p:cNvSpPr txBox="1"/>
          <p:nvPr/>
        </p:nvSpPr>
        <p:spPr>
          <a:xfrm>
            <a:off x="12918015" y="1379198"/>
            <a:ext cx="2019784" cy="6770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733" dirty="0">
                <a:solidFill>
                  <a:srgbClr val="FEFEFE"/>
                </a:solidFill>
                <a:latin typeface="宋体"/>
                <a:ea typeface="宋体"/>
              </a:rPr>
              <a:t>吾同生活</a:t>
            </a:r>
          </a:p>
        </p:txBody>
      </p:sp>
      <p:sp>
        <p:nvSpPr>
          <p:cNvPr id="39" name="文本框 38">
            <a:extLst>
              <a:ext uri="{FF2B5EF4-FFF2-40B4-BE49-F238E27FC236}">
                <a16:creationId xmlns:a16="http://schemas.microsoft.com/office/drawing/2014/main" id="{64506C8E-031F-C240-9849-108A17E0C717}"/>
              </a:ext>
            </a:extLst>
          </p:cNvPr>
          <p:cNvSpPr txBox="1"/>
          <p:nvPr/>
        </p:nvSpPr>
        <p:spPr>
          <a:xfrm>
            <a:off x="5824266" y="6691051"/>
            <a:ext cx="175047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卖家考核</a:t>
            </a:r>
          </a:p>
        </p:txBody>
      </p:sp>
      <p:sp>
        <p:nvSpPr>
          <p:cNvPr id="40" name="Freeform 94">
            <a:extLst>
              <a:ext uri="{FF2B5EF4-FFF2-40B4-BE49-F238E27FC236}">
                <a16:creationId xmlns:a16="http://schemas.microsoft.com/office/drawing/2014/main" id="{DCF6453A-18F8-5A49-AFF3-38578BFD1ED3}"/>
              </a:ext>
            </a:extLst>
          </p:cNvPr>
          <p:cNvSpPr/>
          <p:nvPr/>
        </p:nvSpPr>
        <p:spPr>
          <a:xfrm>
            <a:off x="14954815" y="3410302"/>
            <a:ext cx="2769736" cy="1220288"/>
          </a:xfrm>
          <a:custGeom>
            <a:avLst/>
            <a:gdLst>
              <a:gd name="connsiteX0" fmla="*/ 16002 w 1111250"/>
              <a:gd name="connsiteY0" fmla="*/ 477520 h 476250"/>
              <a:gd name="connsiteX1" fmla="*/ 1121905 w 1111250"/>
              <a:gd name="connsiteY1" fmla="*/ 477520 h 476250"/>
              <a:gd name="connsiteX2" fmla="*/ 1121905 w 1111250"/>
              <a:gd name="connsiteY2" fmla="*/ 7442 h 476250"/>
              <a:gd name="connsiteX3" fmla="*/ 16002 w 1111250"/>
              <a:gd name="connsiteY3" fmla="*/ 7442 h 476250"/>
              <a:gd name="connsiteX4" fmla="*/ 16002 w 1111250"/>
              <a:gd name="connsiteY4" fmla="*/ 47752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6002" y="477520"/>
                </a:moveTo>
                <a:lnTo>
                  <a:pt x="1121905" y="477520"/>
                </a:lnTo>
                <a:lnTo>
                  <a:pt x="1121905" y="7442"/>
                </a:lnTo>
                <a:lnTo>
                  <a:pt x="16002" y="7442"/>
                </a:lnTo>
                <a:lnTo>
                  <a:pt x="16002" y="477520"/>
                </a:lnTo>
                <a:close/>
              </a:path>
            </a:pathLst>
          </a:custGeom>
          <a:solidFill>
            <a:srgbClr val="3069AD">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41" name="Freeform 94">
            <a:extLst>
              <a:ext uri="{FF2B5EF4-FFF2-40B4-BE49-F238E27FC236}">
                <a16:creationId xmlns:a16="http://schemas.microsoft.com/office/drawing/2014/main" id="{881133EC-3FAD-334F-9CAB-182A72E53644}"/>
              </a:ext>
            </a:extLst>
          </p:cNvPr>
          <p:cNvSpPr/>
          <p:nvPr/>
        </p:nvSpPr>
        <p:spPr>
          <a:xfrm>
            <a:off x="18155225" y="3410302"/>
            <a:ext cx="2769736" cy="1220288"/>
          </a:xfrm>
          <a:custGeom>
            <a:avLst/>
            <a:gdLst>
              <a:gd name="connsiteX0" fmla="*/ 16002 w 1111250"/>
              <a:gd name="connsiteY0" fmla="*/ 477520 h 476250"/>
              <a:gd name="connsiteX1" fmla="*/ 1121905 w 1111250"/>
              <a:gd name="connsiteY1" fmla="*/ 477520 h 476250"/>
              <a:gd name="connsiteX2" fmla="*/ 1121905 w 1111250"/>
              <a:gd name="connsiteY2" fmla="*/ 7442 h 476250"/>
              <a:gd name="connsiteX3" fmla="*/ 16002 w 1111250"/>
              <a:gd name="connsiteY3" fmla="*/ 7442 h 476250"/>
              <a:gd name="connsiteX4" fmla="*/ 16002 w 1111250"/>
              <a:gd name="connsiteY4" fmla="*/ 47752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6002" y="477520"/>
                </a:moveTo>
                <a:lnTo>
                  <a:pt x="1121905" y="477520"/>
                </a:lnTo>
                <a:lnTo>
                  <a:pt x="1121905" y="7442"/>
                </a:lnTo>
                <a:lnTo>
                  <a:pt x="16002" y="7442"/>
                </a:lnTo>
                <a:lnTo>
                  <a:pt x="16002" y="477520"/>
                </a:lnTo>
                <a:close/>
              </a:path>
            </a:pathLst>
          </a:custGeom>
          <a:solidFill>
            <a:srgbClr val="3069AD">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42" name="Freeform 92">
            <a:extLst>
              <a:ext uri="{FF2B5EF4-FFF2-40B4-BE49-F238E27FC236}">
                <a16:creationId xmlns:a16="http://schemas.microsoft.com/office/drawing/2014/main" id="{E2888C7F-6DEC-7B4C-9DFA-26EE6BB2688D}"/>
              </a:ext>
            </a:extLst>
          </p:cNvPr>
          <p:cNvSpPr/>
          <p:nvPr/>
        </p:nvSpPr>
        <p:spPr>
          <a:xfrm>
            <a:off x="18155225" y="6244816"/>
            <a:ext cx="2769735" cy="1220288"/>
          </a:xfrm>
          <a:custGeom>
            <a:avLst/>
            <a:gdLst>
              <a:gd name="connsiteX0" fmla="*/ 16764 w 1111250"/>
              <a:gd name="connsiteY0" fmla="*/ 479298 h 476250"/>
              <a:gd name="connsiteX1" fmla="*/ 1122667 w 1111250"/>
              <a:gd name="connsiteY1" fmla="*/ 479298 h 476250"/>
              <a:gd name="connsiteX2" fmla="*/ 1122667 w 1111250"/>
              <a:gd name="connsiteY2" fmla="*/ 9220 h 476250"/>
              <a:gd name="connsiteX3" fmla="*/ 16764 w 1111250"/>
              <a:gd name="connsiteY3" fmla="*/ 9220 h 476250"/>
              <a:gd name="connsiteX4" fmla="*/ 16764 w 1111250"/>
              <a:gd name="connsiteY4" fmla="*/ 479298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476250">
                <a:moveTo>
                  <a:pt x="16764" y="479298"/>
                </a:moveTo>
                <a:lnTo>
                  <a:pt x="1122667" y="479298"/>
                </a:lnTo>
                <a:lnTo>
                  <a:pt x="1122667" y="9220"/>
                </a:lnTo>
                <a:lnTo>
                  <a:pt x="16764" y="9220"/>
                </a:lnTo>
                <a:lnTo>
                  <a:pt x="16764" y="479298"/>
                </a:lnTo>
                <a:close/>
              </a:path>
            </a:pathLst>
          </a:custGeom>
          <a:solidFill>
            <a:srgbClr val="6DA52C">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43" name="Freeform 86">
            <a:extLst>
              <a:ext uri="{FF2B5EF4-FFF2-40B4-BE49-F238E27FC236}">
                <a16:creationId xmlns:a16="http://schemas.microsoft.com/office/drawing/2014/main" id="{181969A4-591A-814B-8AAF-11265D9BA21A}"/>
              </a:ext>
            </a:extLst>
          </p:cNvPr>
          <p:cNvSpPr/>
          <p:nvPr/>
        </p:nvSpPr>
        <p:spPr>
          <a:xfrm>
            <a:off x="8518252" y="9054536"/>
            <a:ext cx="2928530" cy="1220288"/>
          </a:xfrm>
          <a:custGeom>
            <a:avLst/>
            <a:gdLst>
              <a:gd name="connsiteX0" fmla="*/ 7620 w 1250950"/>
              <a:gd name="connsiteY0" fmla="*/ 486879 h 476250"/>
              <a:gd name="connsiteX1" fmla="*/ 1262341 w 1250950"/>
              <a:gd name="connsiteY1" fmla="*/ 486879 h 476250"/>
              <a:gd name="connsiteX2" fmla="*/ 1262341 w 1250950"/>
              <a:gd name="connsiteY2" fmla="*/ 16802 h 476250"/>
              <a:gd name="connsiteX3" fmla="*/ 7620 w 1250950"/>
              <a:gd name="connsiteY3" fmla="*/ 16802 h 476250"/>
              <a:gd name="connsiteX4" fmla="*/ 7620 w 1250950"/>
              <a:gd name="connsiteY4" fmla="*/ 486879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50" h="476250">
                <a:moveTo>
                  <a:pt x="7620" y="486879"/>
                </a:moveTo>
                <a:lnTo>
                  <a:pt x="1262341" y="486879"/>
                </a:lnTo>
                <a:lnTo>
                  <a:pt x="1262341" y="16802"/>
                </a:lnTo>
                <a:lnTo>
                  <a:pt x="7620" y="16802"/>
                </a:lnTo>
                <a:lnTo>
                  <a:pt x="7620" y="486879"/>
                </a:lnTo>
                <a:close/>
              </a:path>
            </a:pathLst>
          </a:custGeom>
          <a:solidFill>
            <a:srgbClr val="E23B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44" name="Freeform 86">
            <a:extLst>
              <a:ext uri="{FF2B5EF4-FFF2-40B4-BE49-F238E27FC236}">
                <a16:creationId xmlns:a16="http://schemas.microsoft.com/office/drawing/2014/main" id="{C3EDA755-B9D1-CB45-A3A8-25F6A77C5DCA}"/>
              </a:ext>
            </a:extLst>
          </p:cNvPr>
          <p:cNvSpPr/>
          <p:nvPr/>
        </p:nvSpPr>
        <p:spPr>
          <a:xfrm>
            <a:off x="15119504" y="9039121"/>
            <a:ext cx="2762665" cy="1220288"/>
          </a:xfrm>
          <a:custGeom>
            <a:avLst/>
            <a:gdLst>
              <a:gd name="connsiteX0" fmla="*/ 7620 w 1250950"/>
              <a:gd name="connsiteY0" fmla="*/ 486879 h 476250"/>
              <a:gd name="connsiteX1" fmla="*/ 1262341 w 1250950"/>
              <a:gd name="connsiteY1" fmla="*/ 486879 h 476250"/>
              <a:gd name="connsiteX2" fmla="*/ 1262341 w 1250950"/>
              <a:gd name="connsiteY2" fmla="*/ 16802 h 476250"/>
              <a:gd name="connsiteX3" fmla="*/ 7620 w 1250950"/>
              <a:gd name="connsiteY3" fmla="*/ 16802 h 476250"/>
              <a:gd name="connsiteX4" fmla="*/ 7620 w 1250950"/>
              <a:gd name="connsiteY4" fmla="*/ 486879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50" h="476250">
                <a:moveTo>
                  <a:pt x="7620" y="486879"/>
                </a:moveTo>
                <a:lnTo>
                  <a:pt x="1262341" y="486879"/>
                </a:lnTo>
                <a:lnTo>
                  <a:pt x="1262341" y="16802"/>
                </a:lnTo>
                <a:lnTo>
                  <a:pt x="7620" y="16802"/>
                </a:lnTo>
                <a:lnTo>
                  <a:pt x="7620" y="486879"/>
                </a:lnTo>
                <a:close/>
              </a:path>
            </a:pathLst>
          </a:custGeom>
          <a:solidFill>
            <a:srgbClr val="E23B33">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334"/>
          </a:p>
        </p:txBody>
      </p:sp>
      <p:sp>
        <p:nvSpPr>
          <p:cNvPr id="45" name="文本框 44">
            <a:extLst>
              <a:ext uri="{FF2B5EF4-FFF2-40B4-BE49-F238E27FC236}">
                <a16:creationId xmlns:a16="http://schemas.microsoft.com/office/drawing/2014/main" id="{F6F080F5-2E42-7D41-8EAF-E1423D445E53}"/>
              </a:ext>
            </a:extLst>
          </p:cNvPr>
          <p:cNvSpPr txBox="1"/>
          <p:nvPr/>
        </p:nvSpPr>
        <p:spPr>
          <a:xfrm>
            <a:off x="8901296" y="9402295"/>
            <a:ext cx="216245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营销位管理</a:t>
            </a:r>
          </a:p>
        </p:txBody>
      </p:sp>
      <p:sp>
        <p:nvSpPr>
          <p:cNvPr id="46" name="文本框 45">
            <a:extLst>
              <a:ext uri="{FF2B5EF4-FFF2-40B4-BE49-F238E27FC236}">
                <a16:creationId xmlns:a16="http://schemas.microsoft.com/office/drawing/2014/main" id="{FCCEA618-4C42-654D-BF06-21A7386B56C7}"/>
              </a:ext>
            </a:extLst>
          </p:cNvPr>
          <p:cNvSpPr txBox="1"/>
          <p:nvPr/>
        </p:nvSpPr>
        <p:spPr>
          <a:xfrm>
            <a:off x="12077505" y="9163029"/>
            <a:ext cx="2370842"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CN" sz="3200" dirty="0" err="1">
                <a:solidFill>
                  <a:srgbClr val="FEFEFE"/>
                </a:solidFill>
                <a:latin typeface="宋体"/>
                <a:ea typeface="宋体"/>
              </a:rPr>
              <a:t>sos</a:t>
            </a:r>
            <a:r>
              <a:rPr lang="zh-CN" altLang="en-US" sz="3200" dirty="0">
                <a:solidFill>
                  <a:srgbClr val="FEFEFE"/>
                </a:solidFill>
                <a:latin typeface="宋体"/>
                <a:ea typeface="宋体"/>
              </a:rPr>
              <a:t>卖家信息</a:t>
            </a:r>
            <a:endParaRPr lang="en-US" altLang="zh-CN" sz="3200" dirty="0">
              <a:solidFill>
                <a:srgbClr val="FEFEFE"/>
              </a:solidFill>
              <a:latin typeface="宋体"/>
              <a:ea typeface="宋体"/>
            </a:endParaRPr>
          </a:p>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修改</a:t>
            </a:r>
          </a:p>
        </p:txBody>
      </p:sp>
      <p:sp>
        <p:nvSpPr>
          <p:cNvPr id="47" name="文本框 46">
            <a:extLst>
              <a:ext uri="{FF2B5EF4-FFF2-40B4-BE49-F238E27FC236}">
                <a16:creationId xmlns:a16="http://schemas.microsoft.com/office/drawing/2014/main" id="{64BF6442-9B28-9E49-AD98-FC766627E977}"/>
              </a:ext>
            </a:extLst>
          </p:cNvPr>
          <p:cNvSpPr txBox="1"/>
          <p:nvPr/>
        </p:nvSpPr>
        <p:spPr>
          <a:xfrm>
            <a:off x="15625599" y="9156074"/>
            <a:ext cx="1750479"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实时库存</a:t>
            </a:r>
            <a:endParaRPr lang="en-US" altLang="zh-CN" sz="3200" dirty="0">
              <a:solidFill>
                <a:srgbClr val="FEFEFE"/>
              </a:solidFill>
              <a:latin typeface="宋体"/>
              <a:ea typeface="宋体"/>
            </a:endParaRPr>
          </a:p>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查询</a:t>
            </a:r>
          </a:p>
        </p:txBody>
      </p:sp>
      <p:sp>
        <p:nvSpPr>
          <p:cNvPr id="48" name="文本框 47">
            <a:extLst>
              <a:ext uri="{FF2B5EF4-FFF2-40B4-BE49-F238E27FC236}">
                <a16:creationId xmlns:a16="http://schemas.microsoft.com/office/drawing/2014/main" id="{0E6CC793-1E60-C549-A717-BC316D12F6CB}"/>
              </a:ext>
            </a:extLst>
          </p:cNvPr>
          <p:cNvSpPr txBox="1"/>
          <p:nvPr/>
        </p:nvSpPr>
        <p:spPr>
          <a:xfrm>
            <a:off x="18664858" y="9140248"/>
            <a:ext cx="216726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fontAlgn="auto">
              <a:spcBef>
                <a:spcPts val="0"/>
              </a:spcBef>
              <a:spcAft>
                <a:spcPts val="0"/>
              </a:spcAft>
            </a:pPr>
            <a:r>
              <a:rPr lang="en" altLang="zh-CN" sz="3200" dirty="0">
                <a:solidFill>
                  <a:srgbClr val="FEFEFE"/>
                </a:solidFill>
                <a:latin typeface="宋体"/>
                <a:ea typeface="宋体"/>
              </a:rPr>
              <a:t>Seller</a:t>
            </a:r>
            <a:r>
              <a:rPr lang="zh-CN" altLang="en-US" sz="3200" dirty="0">
                <a:solidFill>
                  <a:srgbClr val="FEFEFE"/>
                </a:solidFill>
                <a:latin typeface="宋体"/>
                <a:ea typeface="宋体"/>
              </a:rPr>
              <a:t>账户</a:t>
            </a:r>
            <a:endParaRPr lang="en-US" altLang="zh-CN" sz="3200" dirty="0">
              <a:solidFill>
                <a:srgbClr val="FEFEFE"/>
              </a:solidFill>
              <a:latin typeface="宋体"/>
              <a:ea typeface="宋体"/>
            </a:endParaRPr>
          </a:p>
          <a:p>
            <a:pPr algn="ctr" fontAlgn="auto">
              <a:spcBef>
                <a:spcPts val="0"/>
              </a:spcBef>
              <a:spcAft>
                <a:spcPts val="0"/>
              </a:spcAft>
            </a:pPr>
            <a:r>
              <a:rPr lang="zh-CN" altLang="en-US" sz="3200" dirty="0">
                <a:solidFill>
                  <a:srgbClr val="FEFEFE"/>
                </a:solidFill>
                <a:latin typeface="宋体"/>
                <a:ea typeface="宋体"/>
              </a:rPr>
              <a:t>信息安全</a:t>
            </a:r>
          </a:p>
          <a:p>
            <a:pPr marL="0" marR="0" indent="0" algn="ctr" defTabSz="825500" rtl="0" fontAlgn="auto" latinLnBrk="0" hangingPunct="0">
              <a:lnSpc>
                <a:spcPct val="100000"/>
              </a:lnSpc>
              <a:spcBef>
                <a:spcPts val="0"/>
              </a:spcBef>
              <a:spcAft>
                <a:spcPts val="0"/>
              </a:spcAft>
              <a:buClrTx/>
              <a:buSzTx/>
              <a:buFontTx/>
              <a:buNone/>
              <a:tabLst/>
            </a:pPr>
            <a:endParaRPr lang="zh-CN" altLang="en-US" sz="3200" dirty="0">
              <a:solidFill>
                <a:srgbClr val="FEFEFE"/>
              </a:solidFill>
              <a:latin typeface="宋体"/>
              <a:ea typeface="宋体"/>
            </a:endParaRPr>
          </a:p>
        </p:txBody>
      </p:sp>
      <p:sp>
        <p:nvSpPr>
          <p:cNvPr id="49" name="文本框 48">
            <a:extLst>
              <a:ext uri="{FF2B5EF4-FFF2-40B4-BE49-F238E27FC236}">
                <a16:creationId xmlns:a16="http://schemas.microsoft.com/office/drawing/2014/main" id="{E4CACC7C-6CD0-9F49-BF85-77698BA55697}"/>
              </a:ext>
            </a:extLst>
          </p:cNvPr>
          <p:cNvSpPr txBox="1"/>
          <p:nvPr/>
        </p:nvSpPr>
        <p:spPr>
          <a:xfrm>
            <a:off x="15530214" y="6615330"/>
            <a:ext cx="175047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开放物流</a:t>
            </a:r>
          </a:p>
        </p:txBody>
      </p:sp>
      <p:sp>
        <p:nvSpPr>
          <p:cNvPr id="50" name="文本框 49">
            <a:extLst>
              <a:ext uri="{FF2B5EF4-FFF2-40B4-BE49-F238E27FC236}">
                <a16:creationId xmlns:a16="http://schemas.microsoft.com/office/drawing/2014/main" id="{D4000A9B-D37A-4D4E-A407-3F9B222358FF}"/>
              </a:ext>
            </a:extLst>
          </p:cNvPr>
          <p:cNvSpPr txBox="1"/>
          <p:nvPr/>
        </p:nvSpPr>
        <p:spPr>
          <a:xfrm>
            <a:off x="18664858" y="6557442"/>
            <a:ext cx="175047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若干日常</a:t>
            </a:r>
          </a:p>
        </p:txBody>
      </p:sp>
      <p:sp>
        <p:nvSpPr>
          <p:cNvPr id="51" name="文本框 50">
            <a:extLst>
              <a:ext uri="{FF2B5EF4-FFF2-40B4-BE49-F238E27FC236}">
                <a16:creationId xmlns:a16="http://schemas.microsoft.com/office/drawing/2014/main" id="{26E87F6E-6AE3-344A-857D-C60E33C08D6E}"/>
              </a:ext>
            </a:extLst>
          </p:cNvPr>
          <p:cNvSpPr txBox="1"/>
          <p:nvPr/>
        </p:nvSpPr>
        <p:spPr>
          <a:xfrm>
            <a:off x="12308411" y="3472256"/>
            <a:ext cx="1750479"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卖家协议</a:t>
            </a:r>
            <a:endParaRPr lang="en-US" altLang="zh-CN" sz="3200" dirty="0">
              <a:solidFill>
                <a:srgbClr val="FEFEFE"/>
              </a:solidFill>
              <a:latin typeface="宋体"/>
              <a:ea typeface="宋体"/>
            </a:endParaRPr>
          </a:p>
          <a:p>
            <a:pPr marL="0" marR="0" indent="0" algn="ctr" defTabSz="825500" rtl="0" fontAlgn="auto" latinLnBrk="0" hangingPunct="0">
              <a:lnSpc>
                <a:spcPct val="100000"/>
              </a:lnSpc>
              <a:spcBef>
                <a:spcPts val="0"/>
              </a:spcBef>
              <a:spcAft>
                <a:spcPts val="0"/>
              </a:spcAft>
              <a:buClrTx/>
              <a:buSzTx/>
              <a:buFontTx/>
              <a:buNone/>
              <a:tabLst/>
            </a:pPr>
            <a:r>
              <a:rPr lang="zh-CN" altLang="en-US" sz="3200" dirty="0">
                <a:solidFill>
                  <a:srgbClr val="FEFEFE"/>
                </a:solidFill>
                <a:latin typeface="宋体"/>
                <a:ea typeface="宋体"/>
              </a:rPr>
              <a:t>补签</a:t>
            </a:r>
          </a:p>
        </p:txBody>
      </p:sp>
      <p:sp>
        <p:nvSpPr>
          <p:cNvPr id="52" name="文本框 51">
            <a:extLst>
              <a:ext uri="{FF2B5EF4-FFF2-40B4-BE49-F238E27FC236}">
                <a16:creationId xmlns:a16="http://schemas.microsoft.com/office/drawing/2014/main" id="{A65FA8D4-D757-1B4D-9949-77A9F0111E8F}"/>
              </a:ext>
            </a:extLst>
          </p:cNvPr>
          <p:cNvSpPr txBox="1"/>
          <p:nvPr/>
        </p:nvSpPr>
        <p:spPr>
          <a:xfrm>
            <a:off x="15233221" y="3718477"/>
            <a:ext cx="216565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fontAlgn="auto">
              <a:spcBef>
                <a:spcPts val="0"/>
              </a:spcBef>
              <a:spcAft>
                <a:spcPts val="0"/>
              </a:spcAft>
            </a:pPr>
            <a:r>
              <a:rPr lang="zh-CN" altLang="en-US" sz="3200" dirty="0">
                <a:solidFill>
                  <a:srgbClr val="FEFEFE"/>
                </a:solidFill>
                <a:latin typeface="宋体"/>
                <a:ea typeface="宋体"/>
              </a:rPr>
              <a:t>物流接</a:t>
            </a:r>
            <a:r>
              <a:rPr lang="en" altLang="zh-CN" sz="3200" dirty="0">
                <a:solidFill>
                  <a:srgbClr val="FEFEFE"/>
                </a:solidFill>
                <a:latin typeface="宋体"/>
                <a:ea typeface="宋体"/>
              </a:rPr>
              <a:t>GATI</a:t>
            </a:r>
            <a:endParaRPr lang="zh-CN" altLang="en-US" sz="3200" dirty="0">
              <a:solidFill>
                <a:srgbClr val="FEFEFE"/>
              </a:solidFill>
              <a:latin typeface="宋体"/>
              <a:ea typeface="宋体"/>
            </a:endParaRPr>
          </a:p>
        </p:txBody>
      </p:sp>
      <p:sp>
        <p:nvSpPr>
          <p:cNvPr id="53" name="文本框 52">
            <a:extLst>
              <a:ext uri="{FF2B5EF4-FFF2-40B4-BE49-F238E27FC236}">
                <a16:creationId xmlns:a16="http://schemas.microsoft.com/office/drawing/2014/main" id="{388E20DE-8849-7147-9FFD-C6010AA5B8C1}"/>
              </a:ext>
            </a:extLst>
          </p:cNvPr>
          <p:cNvSpPr txBox="1"/>
          <p:nvPr/>
        </p:nvSpPr>
        <p:spPr>
          <a:xfrm>
            <a:off x="18289143" y="3687017"/>
            <a:ext cx="250709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fontAlgn="auto">
              <a:spcBef>
                <a:spcPts val="0"/>
              </a:spcBef>
              <a:spcAft>
                <a:spcPts val="0"/>
              </a:spcAft>
            </a:pPr>
            <a:r>
              <a:rPr lang="zh-CN" altLang="en-US" sz="3200" dirty="0">
                <a:solidFill>
                  <a:srgbClr val="FEFEFE"/>
                </a:solidFill>
                <a:latin typeface="宋体"/>
                <a:ea typeface="宋体"/>
              </a:rPr>
              <a:t>若干日常</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0"/>
          <p:cNvSpPr txBox="1"/>
          <p:nvPr/>
        </p:nvSpPr>
        <p:spPr bwMode="auto">
          <a:xfrm>
            <a:off x="11976064" y="3762375"/>
            <a:ext cx="10873120" cy="1193800"/>
          </a:xfrm>
          <a:prstGeom prst="rect">
            <a:avLst/>
          </a:prstGeom>
          <a:noFill/>
          <a:ln>
            <a:noFill/>
          </a:ln>
          <a:effectLst/>
        </p:spPr>
        <p:txBody>
          <a:bodyPr lIns="50800" tIns="50800" rIns="50800" bIns="50800"/>
          <a:lstStyle>
            <a:lvl1pPr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lgn="ctr" defTabSz="233045">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algn="ctr" defTabSz="233045"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marL="1143000" indent="-1143000" algn="just" eaLnBrk="1">
              <a:defRPr/>
            </a:pPr>
            <a:r>
              <a:rPr lang="en-US" altLang="zh-CN" sz="6000" b="0" dirty="0">
                <a:solidFill>
                  <a:schemeClr val="tx1"/>
                </a:solidFill>
                <a:latin typeface="思源黑体 CN Regular" pitchFamily="34" charset="-122"/>
                <a:ea typeface="思源黑体 CN Regular" pitchFamily="34" charset="-122"/>
                <a:cs typeface="Source Han Sans CN" charset="-122"/>
                <a:sym typeface="Heiti SC Medium" charset="-122"/>
              </a:rPr>
              <a:t>2. </a:t>
            </a:r>
            <a:r>
              <a:rPr lang="zh-CN" altLang="en-US" sz="6000" b="0" dirty="0">
                <a:solidFill>
                  <a:schemeClr val="tx1"/>
                </a:solidFill>
                <a:latin typeface="思源黑体 CN Regular" pitchFamily="34" charset="-122"/>
                <a:ea typeface="思源黑体 CN Regular" pitchFamily="34" charset="-122"/>
                <a:cs typeface="Source Han Sans CN" charset="-122"/>
                <a:sym typeface="Heiti SC Medium" charset="-122"/>
              </a:rPr>
              <a:t>工作成果展示</a:t>
            </a:r>
            <a:endParaRPr lang="zh-CN" altLang="zh-CN" sz="6000" b="0" dirty="0">
              <a:solidFill>
                <a:schemeClr val="tx1"/>
              </a:solidFill>
              <a:latin typeface="思源黑体 CN Regular" pitchFamily="34" charset="-122"/>
              <a:ea typeface="思源黑体 CN Regular" pitchFamily="34" charset="-122"/>
              <a:cs typeface="Source Han Sans CN" charset="-122"/>
              <a:sym typeface="Heiti SC Medium" charset="-122"/>
            </a:endParaRPr>
          </a:p>
        </p:txBody>
      </p:sp>
      <p:cxnSp>
        <p:nvCxnSpPr>
          <p:cNvPr id="23" name="直线连接符 25"/>
          <p:cNvCxnSpPr>
            <a:cxnSpLocks noChangeShapeType="1"/>
          </p:cNvCxnSpPr>
          <p:nvPr/>
        </p:nvCxnSpPr>
        <p:spPr bwMode="auto">
          <a:xfrm>
            <a:off x="12234531" y="5273824"/>
            <a:ext cx="1871662" cy="0"/>
          </a:xfrm>
          <a:prstGeom prst="line">
            <a:avLst/>
          </a:prstGeom>
          <a:noFill/>
          <a:ln w="76200">
            <a:solidFill>
              <a:srgbClr val="EF4941"/>
            </a:solidFill>
            <a:miter lim="400000"/>
          </a:ln>
          <a:effectLst/>
        </p:spPr>
      </p:cxnSp>
      <p:sp>
        <p:nvSpPr>
          <p:cNvPr id="24" name="矩形 8"/>
          <p:cNvSpPr>
            <a:spLocks noChangeArrowheads="1"/>
          </p:cNvSpPr>
          <p:nvPr/>
        </p:nvSpPr>
        <p:spPr bwMode="auto">
          <a:xfrm>
            <a:off x="-120650" y="-1103313"/>
            <a:ext cx="10080402" cy="15697201"/>
          </a:xfrm>
          <a:prstGeom prst="rect">
            <a:avLst/>
          </a:prstGeom>
          <a:solidFill>
            <a:srgbClr val="F15440"/>
          </a:solidFill>
          <a:ln>
            <a:noFill/>
          </a:ln>
        </p:spPr>
        <p:txBody>
          <a:bodyPr wrap="square" lIns="0" tIns="0" rIns="0" bIns="0" anchor="ctr">
            <a:spAutoFit/>
          </a:bodyPr>
          <a:lstStyle/>
          <a:p>
            <a:pPr algn="ctr" eaLnBrk="1"/>
            <a:endParaRPr lang="zh-CN" altLang="en-US" dirty="0">
              <a:ea typeface="宋体" panose="02010600030101010101" pitchFamily="2" charset="-122"/>
            </a:endParaRPr>
          </a:p>
        </p:txBody>
      </p:sp>
      <p:pic>
        <p:nvPicPr>
          <p:cNvPr id="10" name="图片 9"/>
          <p:cNvPicPr>
            <a:picLocks noChangeAspect="1"/>
          </p:cNvPicPr>
          <p:nvPr/>
        </p:nvPicPr>
        <p:blipFill>
          <a:blip r:embed="rId2" cstate="print">
            <a:alphaModFix amt="38000"/>
          </a:blip>
          <a:stretch>
            <a:fillRect/>
          </a:stretch>
        </p:blipFill>
        <p:spPr>
          <a:xfrm>
            <a:off x="-1489520" y="2105025"/>
            <a:ext cx="9845712" cy="9583658"/>
          </a:xfrm>
          <a:prstGeom prst="rect">
            <a:avLst/>
          </a:prstGeom>
        </p:spPr>
      </p:pic>
    </p:spTree>
    <p:extLst>
      <p:ext uri="{BB962C8B-B14F-4D97-AF65-F5344CB8AC3E}">
        <p14:creationId xmlns:p14="http://schemas.microsoft.com/office/powerpoint/2010/main" val="3722733823"/>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实时库存</a:t>
              </a:r>
            </a:p>
          </p:txBody>
        </p:sp>
      </p:grpSp>
      <p:pic>
        <p:nvPicPr>
          <p:cNvPr id="4" name="图片 3">
            <a:extLst>
              <a:ext uri="{FF2B5EF4-FFF2-40B4-BE49-F238E27FC236}">
                <a16:creationId xmlns:a16="http://schemas.microsoft.com/office/drawing/2014/main" id="{F3B40D72-2365-B848-AC82-FD9872BA4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696" y="2424455"/>
            <a:ext cx="18288166" cy="9506288"/>
          </a:xfrm>
          <a:prstGeom prst="rect">
            <a:avLst/>
          </a:prstGeom>
        </p:spPr>
      </p:pic>
      <p:pic>
        <p:nvPicPr>
          <p:cNvPr id="7" name="图片 6">
            <a:extLst>
              <a:ext uri="{FF2B5EF4-FFF2-40B4-BE49-F238E27FC236}">
                <a16:creationId xmlns:a16="http://schemas.microsoft.com/office/drawing/2014/main" id="{34BB8D9B-08FE-5049-8919-7F40911AA6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1449" y="4465067"/>
            <a:ext cx="16942551" cy="8771508"/>
          </a:xfrm>
          <a:prstGeom prst="rect">
            <a:avLst/>
          </a:prstGeom>
        </p:spPr>
      </p:pic>
      <p:sp>
        <p:nvSpPr>
          <p:cNvPr id="9" name="文本框 8">
            <a:extLst>
              <a:ext uri="{FF2B5EF4-FFF2-40B4-BE49-F238E27FC236}">
                <a16:creationId xmlns:a16="http://schemas.microsoft.com/office/drawing/2014/main" id="{DF34412C-D194-5341-BBAD-8DF50DE0FF2F}"/>
              </a:ext>
            </a:extLst>
          </p:cNvPr>
          <p:cNvSpPr txBox="1"/>
          <p:nvPr/>
        </p:nvSpPr>
        <p:spPr>
          <a:xfrm>
            <a:off x="1101252" y="1550858"/>
            <a:ext cx="14255826" cy="553998"/>
          </a:xfrm>
          <a:prstGeom prst="rect">
            <a:avLst/>
          </a:prstGeom>
          <a:noFill/>
        </p:spPr>
        <p:txBody>
          <a:bodyPr wrap="none" rtlCol="0">
            <a:spAutoFit/>
          </a:bodyPr>
          <a:lstStyle/>
          <a:p>
            <a:r>
              <a:rPr lang="en-US" altLang="zh-CN" b="0" dirty="0" err="1"/>
              <a:t>sos</a:t>
            </a:r>
            <a:r>
              <a:rPr lang="zh-CN" altLang="en-US" b="0" dirty="0"/>
              <a:t>系统中支持运营进行单独或批量的库存查询，帮助运营进行商品管理和活动选品</a:t>
            </a:r>
            <a:endParaRPr kumimoji="1" lang="zh-CN" altLang="en-US" dirty="0"/>
          </a:p>
        </p:txBody>
      </p:sp>
    </p:spTree>
    <p:extLst>
      <p:ext uri="{BB962C8B-B14F-4D97-AF65-F5344CB8AC3E}">
        <p14:creationId xmlns:p14="http://schemas.microsoft.com/office/powerpoint/2010/main" val="226735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营销位管理</a:t>
              </a:r>
            </a:p>
          </p:txBody>
        </p:sp>
      </p:grpSp>
      <p:sp>
        <p:nvSpPr>
          <p:cNvPr id="6" name="文本框 5">
            <a:extLst>
              <a:ext uri="{FF2B5EF4-FFF2-40B4-BE49-F238E27FC236}">
                <a16:creationId xmlns:a16="http://schemas.microsoft.com/office/drawing/2014/main" id="{5563705F-B68B-8A40-A5EE-806428ED6270}"/>
              </a:ext>
            </a:extLst>
          </p:cNvPr>
          <p:cNvSpPr txBox="1"/>
          <p:nvPr/>
        </p:nvSpPr>
        <p:spPr>
          <a:xfrm>
            <a:off x="1240285" y="2325868"/>
            <a:ext cx="7601761" cy="553998"/>
          </a:xfrm>
          <a:prstGeom prst="rect">
            <a:avLst/>
          </a:prstGeom>
          <a:noFill/>
        </p:spPr>
        <p:txBody>
          <a:bodyPr wrap="none" rtlCol="0">
            <a:spAutoFit/>
          </a:bodyPr>
          <a:lstStyle/>
          <a:p>
            <a:r>
              <a:rPr lang="zh-CN" altLang="en-US" b="0" dirty="0"/>
              <a:t>营销位对新功能上线及一些事项的展示通知</a:t>
            </a:r>
            <a:endParaRPr kumimoji="1" lang="zh-CN" altLang="en-US" dirty="0"/>
          </a:p>
        </p:txBody>
      </p:sp>
      <p:pic>
        <p:nvPicPr>
          <p:cNvPr id="11" name="图片 10">
            <a:extLst>
              <a:ext uri="{FF2B5EF4-FFF2-40B4-BE49-F238E27FC236}">
                <a16:creationId xmlns:a16="http://schemas.microsoft.com/office/drawing/2014/main" id="{050D46EB-A21C-D04C-AF39-F1DC10630F6F}"/>
              </a:ext>
            </a:extLst>
          </p:cNvPr>
          <p:cNvPicPr>
            <a:picLocks noChangeAspect="1"/>
          </p:cNvPicPr>
          <p:nvPr/>
        </p:nvPicPr>
        <p:blipFill>
          <a:blip r:embed="rId5"/>
          <a:stretch>
            <a:fillRect/>
          </a:stretch>
        </p:blipFill>
        <p:spPr>
          <a:xfrm>
            <a:off x="1240285" y="4381001"/>
            <a:ext cx="8957734" cy="5285311"/>
          </a:xfrm>
          <a:prstGeom prst="rect">
            <a:avLst/>
          </a:prstGeom>
        </p:spPr>
      </p:pic>
      <p:pic>
        <p:nvPicPr>
          <p:cNvPr id="13" name="图片 12">
            <a:extLst>
              <a:ext uri="{FF2B5EF4-FFF2-40B4-BE49-F238E27FC236}">
                <a16:creationId xmlns:a16="http://schemas.microsoft.com/office/drawing/2014/main" id="{F04AC897-1958-0D4D-9B9A-0A624CBAF89E}"/>
              </a:ext>
            </a:extLst>
          </p:cNvPr>
          <p:cNvPicPr>
            <a:picLocks noChangeAspect="1"/>
          </p:cNvPicPr>
          <p:nvPr/>
        </p:nvPicPr>
        <p:blipFill>
          <a:blip r:embed="rId6"/>
          <a:stretch>
            <a:fillRect/>
          </a:stretch>
        </p:blipFill>
        <p:spPr>
          <a:xfrm>
            <a:off x="10614480" y="4354361"/>
            <a:ext cx="10489290" cy="6416699"/>
          </a:xfrm>
          <a:prstGeom prst="rect">
            <a:avLst/>
          </a:prstGeom>
        </p:spPr>
      </p:pic>
      <p:sp>
        <p:nvSpPr>
          <p:cNvPr id="2" name="矩形 1">
            <a:extLst>
              <a:ext uri="{FF2B5EF4-FFF2-40B4-BE49-F238E27FC236}">
                <a16:creationId xmlns:a16="http://schemas.microsoft.com/office/drawing/2014/main" id="{397367B9-870C-0E43-8283-A4731CEFDEF4}"/>
              </a:ext>
            </a:extLst>
          </p:cNvPr>
          <p:cNvSpPr/>
          <p:nvPr/>
        </p:nvSpPr>
        <p:spPr>
          <a:xfrm>
            <a:off x="6694663" y="11421573"/>
            <a:ext cx="6218369" cy="553998"/>
          </a:xfrm>
          <a:prstGeom prst="rect">
            <a:avLst/>
          </a:prstGeom>
        </p:spPr>
        <p:txBody>
          <a:bodyPr wrap="none">
            <a:spAutoFit/>
          </a:bodyPr>
          <a:lstStyle/>
          <a:p>
            <a:r>
              <a:rPr lang="en-US" altLang="zh-CN" b="0" dirty="0" err="1"/>
              <a:t>sos</a:t>
            </a:r>
            <a:r>
              <a:rPr lang="zh-CN" altLang="en-US" b="0" dirty="0"/>
              <a:t>系统上传和显示</a:t>
            </a:r>
            <a:r>
              <a:rPr lang="en-US" altLang="zh-CN" b="0" dirty="0"/>
              <a:t>banner</a:t>
            </a:r>
            <a:r>
              <a:rPr lang="zh-CN" altLang="en-US" b="0" dirty="0"/>
              <a:t>位的信息</a:t>
            </a:r>
            <a:endParaRPr lang="zh-CN" altLang="en-US" dirty="0"/>
          </a:p>
        </p:txBody>
      </p:sp>
    </p:spTree>
    <p:extLst>
      <p:ext uri="{BB962C8B-B14F-4D97-AF65-F5344CB8AC3E}">
        <p14:creationId xmlns:p14="http://schemas.microsoft.com/office/powerpoint/2010/main" val="285027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营销位管理</a:t>
              </a:r>
            </a:p>
          </p:txBody>
        </p:sp>
      </p:grpSp>
      <p:pic>
        <p:nvPicPr>
          <p:cNvPr id="7" name="图片 6">
            <a:extLst>
              <a:ext uri="{FF2B5EF4-FFF2-40B4-BE49-F238E27FC236}">
                <a16:creationId xmlns:a16="http://schemas.microsoft.com/office/drawing/2014/main" id="{CEBFEC40-5366-5C43-9E71-6D4D6BAA2C8E}"/>
              </a:ext>
            </a:extLst>
          </p:cNvPr>
          <p:cNvPicPr>
            <a:picLocks noChangeAspect="1"/>
          </p:cNvPicPr>
          <p:nvPr/>
        </p:nvPicPr>
        <p:blipFill>
          <a:blip r:embed="rId4"/>
          <a:stretch>
            <a:fillRect/>
          </a:stretch>
        </p:blipFill>
        <p:spPr>
          <a:xfrm>
            <a:off x="526704" y="2681536"/>
            <a:ext cx="11982131" cy="7488832"/>
          </a:xfrm>
          <a:prstGeom prst="rect">
            <a:avLst/>
          </a:prstGeom>
        </p:spPr>
      </p:pic>
      <p:pic>
        <p:nvPicPr>
          <p:cNvPr id="4" name="图片 3">
            <a:extLst>
              <a:ext uri="{FF2B5EF4-FFF2-40B4-BE49-F238E27FC236}">
                <a16:creationId xmlns:a16="http://schemas.microsoft.com/office/drawing/2014/main" id="{CA0B8F8A-541B-3F40-8B55-80EA59BC925C}"/>
              </a:ext>
            </a:extLst>
          </p:cNvPr>
          <p:cNvPicPr>
            <a:picLocks noChangeAspect="1"/>
          </p:cNvPicPr>
          <p:nvPr/>
        </p:nvPicPr>
        <p:blipFill>
          <a:blip r:embed="rId5"/>
          <a:stretch>
            <a:fillRect/>
          </a:stretch>
        </p:blipFill>
        <p:spPr>
          <a:xfrm>
            <a:off x="10364624" y="5201816"/>
            <a:ext cx="13778880" cy="7077869"/>
          </a:xfrm>
          <a:prstGeom prst="rect">
            <a:avLst/>
          </a:prstGeom>
        </p:spPr>
      </p:pic>
      <p:sp>
        <p:nvSpPr>
          <p:cNvPr id="11" name="文本框 10">
            <a:extLst>
              <a:ext uri="{FF2B5EF4-FFF2-40B4-BE49-F238E27FC236}">
                <a16:creationId xmlns:a16="http://schemas.microsoft.com/office/drawing/2014/main" id="{E3D68F45-4F90-E149-9F8E-0D690D15043A}"/>
              </a:ext>
            </a:extLst>
          </p:cNvPr>
          <p:cNvSpPr txBox="1"/>
          <p:nvPr/>
        </p:nvSpPr>
        <p:spPr>
          <a:xfrm>
            <a:off x="1102768" y="11610479"/>
            <a:ext cx="8039380" cy="553998"/>
          </a:xfrm>
          <a:prstGeom prst="rect">
            <a:avLst/>
          </a:prstGeom>
          <a:noFill/>
        </p:spPr>
        <p:txBody>
          <a:bodyPr wrap="none" rtlCol="0">
            <a:spAutoFit/>
          </a:bodyPr>
          <a:lstStyle/>
          <a:p>
            <a:r>
              <a:rPr kumimoji="1" lang="zh-CN" altLang="en-US" b="0" dirty="0">
                <a:solidFill>
                  <a:schemeClr val="tx1">
                    <a:lumMod val="95000"/>
                    <a:lumOff val="5000"/>
                  </a:schemeClr>
                </a:solidFill>
              </a:rPr>
              <a:t>在</a:t>
            </a:r>
            <a:r>
              <a:rPr kumimoji="1" lang="en-US" altLang="zh-CN" b="0" dirty="0">
                <a:solidFill>
                  <a:schemeClr val="tx1">
                    <a:lumMod val="95000"/>
                    <a:lumOff val="5000"/>
                  </a:schemeClr>
                </a:solidFill>
              </a:rPr>
              <a:t>Seller center</a:t>
            </a:r>
            <a:r>
              <a:rPr kumimoji="1" lang="zh-CN" altLang="en-US" b="0" dirty="0">
                <a:solidFill>
                  <a:schemeClr val="tx1">
                    <a:lumMod val="95000"/>
                    <a:lumOff val="5000"/>
                  </a:schemeClr>
                </a:solidFill>
              </a:rPr>
              <a:t>系统中展示已配置的</a:t>
            </a:r>
            <a:r>
              <a:rPr kumimoji="1" lang="en-US" altLang="zh-CN" b="0" dirty="0">
                <a:solidFill>
                  <a:schemeClr val="tx1">
                    <a:lumMod val="95000"/>
                    <a:lumOff val="5000"/>
                  </a:schemeClr>
                </a:solidFill>
              </a:rPr>
              <a:t>banner</a:t>
            </a:r>
            <a:r>
              <a:rPr kumimoji="1" lang="zh-CN" altLang="en-US" b="0" dirty="0">
                <a:solidFill>
                  <a:schemeClr val="tx1">
                    <a:lumMod val="95000"/>
                    <a:lumOff val="5000"/>
                  </a:schemeClr>
                </a:solidFill>
              </a:rPr>
              <a:t>位</a:t>
            </a:r>
          </a:p>
        </p:txBody>
      </p:sp>
      <p:sp>
        <p:nvSpPr>
          <p:cNvPr id="12" name="文本框 11">
            <a:extLst>
              <a:ext uri="{FF2B5EF4-FFF2-40B4-BE49-F238E27FC236}">
                <a16:creationId xmlns:a16="http://schemas.microsoft.com/office/drawing/2014/main" id="{CDBA39C7-905B-9B4B-8BC8-3E6D65623C90}"/>
              </a:ext>
            </a:extLst>
          </p:cNvPr>
          <p:cNvSpPr txBox="1"/>
          <p:nvPr/>
        </p:nvSpPr>
        <p:spPr>
          <a:xfrm>
            <a:off x="13623102" y="3774138"/>
            <a:ext cx="9458038" cy="553998"/>
          </a:xfrm>
          <a:prstGeom prst="rect">
            <a:avLst/>
          </a:prstGeom>
          <a:noFill/>
        </p:spPr>
        <p:txBody>
          <a:bodyPr wrap="none" rtlCol="0">
            <a:spAutoFit/>
          </a:bodyPr>
          <a:lstStyle/>
          <a:p>
            <a:r>
              <a:rPr kumimoji="1" lang="zh-CN" altLang="en-US" b="0" dirty="0"/>
              <a:t>在谷歌分析中可以看出</a:t>
            </a:r>
            <a:r>
              <a:rPr kumimoji="1" lang="en-US" altLang="zh-CN" b="0" dirty="0"/>
              <a:t>banner</a:t>
            </a:r>
            <a:r>
              <a:rPr kumimoji="1" lang="zh-CN" altLang="en-US" b="0" dirty="0"/>
              <a:t>位的用户点击量排名第六</a:t>
            </a:r>
          </a:p>
        </p:txBody>
      </p:sp>
    </p:spTree>
    <p:extLst>
      <p:ext uri="{BB962C8B-B14F-4D97-AF65-F5344CB8AC3E}">
        <p14:creationId xmlns:p14="http://schemas.microsoft.com/office/powerpoint/2010/main" val="135582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zh-CN" altLang="en-US" sz="3600" b="0" dirty="0">
                  <a:solidFill>
                    <a:schemeClr val="bg1"/>
                  </a:solidFill>
                  <a:latin typeface="思源黑体 CN Regular" pitchFamily="34" charset="-122"/>
                  <a:ea typeface="思源黑体 CN Regular" pitchFamily="34" charset="-122"/>
                  <a:cs typeface="Source Han Sans CN"/>
                  <a:sym typeface="Heiti SC Light" charset="0"/>
                </a:rPr>
                <a:t>开放物流</a:t>
              </a:r>
            </a:p>
          </p:txBody>
        </p:sp>
      </p:grpSp>
      <p:pic>
        <p:nvPicPr>
          <p:cNvPr id="6" name="图片 5">
            <a:extLst>
              <a:ext uri="{FF2B5EF4-FFF2-40B4-BE49-F238E27FC236}">
                <a16:creationId xmlns:a16="http://schemas.microsoft.com/office/drawing/2014/main" id="{AC771FA1-354E-0743-A2C3-E751A75416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2968" y="3130807"/>
            <a:ext cx="18084800" cy="9855200"/>
          </a:xfrm>
          <a:prstGeom prst="rect">
            <a:avLst/>
          </a:prstGeom>
        </p:spPr>
      </p:pic>
      <p:sp>
        <p:nvSpPr>
          <p:cNvPr id="7" name="文本框 6">
            <a:extLst>
              <a:ext uri="{FF2B5EF4-FFF2-40B4-BE49-F238E27FC236}">
                <a16:creationId xmlns:a16="http://schemas.microsoft.com/office/drawing/2014/main" id="{D6B47B10-BCAF-434E-B5F6-B9B0F24E65CE}"/>
              </a:ext>
            </a:extLst>
          </p:cNvPr>
          <p:cNvSpPr txBox="1"/>
          <p:nvPr/>
        </p:nvSpPr>
        <p:spPr>
          <a:xfrm>
            <a:off x="2924672" y="1927881"/>
            <a:ext cx="18882092" cy="553998"/>
          </a:xfrm>
          <a:prstGeom prst="rect">
            <a:avLst/>
          </a:prstGeom>
          <a:noFill/>
        </p:spPr>
        <p:txBody>
          <a:bodyPr wrap="none" rtlCol="0">
            <a:spAutoFit/>
          </a:bodyPr>
          <a:lstStyle/>
          <a:p>
            <a:r>
              <a:rPr kumimoji="1" lang="zh-CN" altLang="en-US" b="0" dirty="0"/>
              <a:t>开放物流</a:t>
            </a:r>
            <a:r>
              <a:rPr lang="zh-CN" altLang="en-US" b="0" dirty="0"/>
              <a:t>支持</a:t>
            </a:r>
            <a:r>
              <a:rPr lang="en" altLang="zh-CN" b="0" dirty="0"/>
              <a:t>Seller</a:t>
            </a:r>
            <a:r>
              <a:rPr lang="zh-CN" altLang="en-US" b="0" dirty="0"/>
              <a:t>自己联系物流发货，降低</a:t>
            </a:r>
            <a:r>
              <a:rPr lang="en" altLang="zh-CN" b="0" dirty="0"/>
              <a:t>Seller</a:t>
            </a:r>
            <a:r>
              <a:rPr lang="zh-CN" altLang="en-US" b="0" dirty="0"/>
              <a:t>物流成本，从而降低商品售价，主要做的</a:t>
            </a:r>
            <a:r>
              <a:rPr kumimoji="1" lang="zh-CN" altLang="en-US" b="0" dirty="0"/>
              <a:t>是物流管理模块</a:t>
            </a:r>
            <a:endParaRPr lang="en-US" altLang="zh-CN" b="0" dirty="0"/>
          </a:p>
        </p:txBody>
      </p:sp>
    </p:spTree>
    <p:extLst>
      <p:ext uri="{BB962C8B-B14F-4D97-AF65-F5344CB8AC3E}">
        <p14:creationId xmlns:p14="http://schemas.microsoft.com/office/powerpoint/2010/main" val="342215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479425"/>
            <a:ext cx="24384000" cy="762000"/>
            <a:chOff x="0" y="479425"/>
            <a:chExt cx="24384000" cy="762000"/>
          </a:xfrm>
        </p:grpSpPr>
        <p:pic>
          <p:nvPicPr>
            <p:cNvPr id="204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9425"/>
              <a:ext cx="24384000" cy="762000"/>
            </a:xfrm>
            <a:prstGeom prst="rect">
              <a:avLst/>
            </a:prstGeom>
            <a:noFill/>
            <a:ln>
              <a:noFill/>
            </a:ln>
          </p:spPr>
        </p:pic>
        <p:pic>
          <p:nvPicPr>
            <p:cNvPr id="3" name="Picture 3" descr="pasted-imag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695325"/>
              <a:ext cx="5024437" cy="382588"/>
            </a:xfrm>
            <a:prstGeom prst="rect">
              <a:avLst/>
            </a:prstGeom>
            <a:noFill/>
            <a:ln>
              <a:noFill/>
            </a:ln>
            <a:effectLst/>
          </p:spPr>
        </p:pic>
        <p:sp>
          <p:nvSpPr>
            <p:cNvPr id="8" name="Text Box 4"/>
            <p:cNvSpPr txBox="1"/>
            <p:nvPr/>
          </p:nvSpPr>
          <p:spPr bwMode="auto">
            <a:xfrm>
              <a:off x="15859125" y="584948"/>
              <a:ext cx="7278688" cy="655320"/>
            </a:xfrm>
            <a:prstGeom prst="rect">
              <a:avLst/>
            </a:prstGeom>
            <a:noFill/>
            <a:ln>
              <a:noFill/>
            </a:ln>
            <a:effectLst/>
          </p:spPr>
          <p:txBody>
            <a:bodyPr lIns="50800" tIns="50800" rIns="50800" bIns="50800" anchor="ctr">
              <a:spAutoFit/>
            </a:bodyPr>
            <a:lstStyle>
              <a:lvl1pPr>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1pPr>
              <a:lvl2pPr marL="742950" indent="-28575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2pPr>
              <a:lvl3pPr marL="11430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3pPr>
              <a:lvl4pPr marL="16002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4pPr>
              <a:lvl5pPr marL="2057400" indent="-228600">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5pPr>
              <a:lvl6pPr marL="25146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6pPr>
              <a:lvl7pPr marL="29718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7pPr>
              <a:lvl8pPr marL="34290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8pPr>
              <a:lvl9pPr marL="3886200" indent="-228600" defTabSz="825500" eaLnBrk="0" fontAlgn="base" hangingPunct="0">
                <a:spcBef>
                  <a:spcPct val="0"/>
                </a:spcBef>
                <a:spcAft>
                  <a:spcPct val="0"/>
                </a:spcAft>
                <a:defRPr sz="3000" b="1">
                  <a:solidFill>
                    <a:srgbClr val="000000"/>
                  </a:solidFill>
                  <a:latin typeface="Helvetica Neue" panose="02000503000000020004" charset="0"/>
                  <a:ea typeface="Helvetica Neue" panose="02000503000000020004" charset="0"/>
                  <a:cs typeface="Helvetica Neue" panose="02000503000000020004" charset="0"/>
                  <a:sym typeface="Helvetica Neue" panose="02000503000000020004" charset="0"/>
                </a:defRPr>
              </a:lvl9pPr>
            </a:lstStyle>
            <a:p>
              <a:pPr algn="r" eaLnBrk="1"/>
              <a:r>
                <a:rPr lang="en-US" altLang="zh-CN" sz="3600" b="0" dirty="0">
                  <a:solidFill>
                    <a:schemeClr val="bg1"/>
                  </a:solidFill>
                  <a:latin typeface="思源黑体 CN Regular" pitchFamily="34" charset="-122"/>
                  <a:ea typeface="思源黑体 CN Regular" pitchFamily="34" charset="-122"/>
                  <a:cs typeface="Source Han Sans CN"/>
                  <a:sym typeface="Heiti SC Light" charset="0"/>
                </a:rPr>
                <a:t>sentry</a:t>
              </a:r>
              <a:endParaRPr lang="zh-CN" altLang="en-US" sz="3600" b="0" dirty="0">
                <a:solidFill>
                  <a:schemeClr val="bg1"/>
                </a:solidFill>
                <a:latin typeface="思源黑体 CN Regular" pitchFamily="34" charset="-122"/>
                <a:ea typeface="思源黑体 CN Regular" pitchFamily="34" charset="-122"/>
                <a:cs typeface="Source Han Sans CN"/>
                <a:sym typeface="Heiti SC Light" charset="0"/>
              </a:endParaRPr>
            </a:p>
          </p:txBody>
        </p:sp>
      </p:grpSp>
      <p:pic>
        <p:nvPicPr>
          <p:cNvPr id="4" name="图片 3">
            <a:extLst>
              <a:ext uri="{FF2B5EF4-FFF2-40B4-BE49-F238E27FC236}">
                <a16:creationId xmlns:a16="http://schemas.microsoft.com/office/drawing/2014/main" id="{0F80F93B-3D94-0940-BFAA-5CD29F129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804" y="2539476"/>
            <a:ext cx="15592545" cy="8637047"/>
          </a:xfrm>
          <a:prstGeom prst="rect">
            <a:avLst/>
          </a:prstGeom>
        </p:spPr>
      </p:pic>
      <p:pic>
        <p:nvPicPr>
          <p:cNvPr id="7" name="图片 6">
            <a:extLst>
              <a:ext uri="{FF2B5EF4-FFF2-40B4-BE49-F238E27FC236}">
                <a16:creationId xmlns:a16="http://schemas.microsoft.com/office/drawing/2014/main" id="{4410C41F-FB5F-134F-ADA3-0FC8A5C50D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444" y="4854341"/>
            <a:ext cx="16012084" cy="9522507"/>
          </a:xfrm>
          <a:prstGeom prst="rect">
            <a:avLst/>
          </a:prstGeom>
        </p:spPr>
      </p:pic>
      <p:sp>
        <p:nvSpPr>
          <p:cNvPr id="9" name="文本框 8">
            <a:extLst>
              <a:ext uri="{FF2B5EF4-FFF2-40B4-BE49-F238E27FC236}">
                <a16:creationId xmlns:a16="http://schemas.microsoft.com/office/drawing/2014/main" id="{1F698836-B0A5-3B4C-89EC-0F4791C0BA0E}"/>
              </a:ext>
            </a:extLst>
          </p:cNvPr>
          <p:cNvSpPr txBox="1"/>
          <p:nvPr/>
        </p:nvSpPr>
        <p:spPr>
          <a:xfrm>
            <a:off x="911869" y="1742551"/>
            <a:ext cx="12003607" cy="553998"/>
          </a:xfrm>
          <a:prstGeom prst="rect">
            <a:avLst/>
          </a:prstGeom>
          <a:noFill/>
        </p:spPr>
        <p:txBody>
          <a:bodyPr wrap="none" rtlCol="0">
            <a:spAutoFit/>
          </a:bodyPr>
          <a:lstStyle/>
          <a:p>
            <a:r>
              <a:rPr kumimoji="1" lang="zh-CN" altLang="en-US" b="0" dirty="0"/>
              <a:t>引入</a:t>
            </a:r>
            <a:r>
              <a:rPr kumimoji="1" lang="en-US" altLang="zh-CN" b="0" dirty="0"/>
              <a:t>Sentry</a:t>
            </a:r>
            <a:r>
              <a:rPr kumimoji="1" lang="zh-CN" altLang="en-US" b="0" dirty="0"/>
              <a:t>监控后，可以发现系统错误以及定位错误在源码中的位置。</a:t>
            </a:r>
          </a:p>
        </p:txBody>
      </p:sp>
      <p:pic>
        <p:nvPicPr>
          <p:cNvPr id="2" name="图片 1">
            <a:extLst>
              <a:ext uri="{FF2B5EF4-FFF2-40B4-BE49-F238E27FC236}">
                <a16:creationId xmlns:a16="http://schemas.microsoft.com/office/drawing/2014/main" id="{E6DBC8B2-03AC-684A-A685-624BBDD66728}"/>
              </a:ext>
            </a:extLst>
          </p:cNvPr>
          <p:cNvPicPr>
            <a:picLocks noChangeAspect="1"/>
          </p:cNvPicPr>
          <p:nvPr/>
        </p:nvPicPr>
        <p:blipFill>
          <a:blip r:embed="rId7"/>
          <a:stretch>
            <a:fillRect/>
          </a:stretch>
        </p:blipFill>
        <p:spPr>
          <a:xfrm>
            <a:off x="10383568" y="3594600"/>
            <a:ext cx="13868400" cy="10045700"/>
          </a:xfrm>
          <a:prstGeom prst="rect">
            <a:avLst/>
          </a:prstGeom>
        </p:spPr>
      </p:pic>
      <p:sp>
        <p:nvSpPr>
          <p:cNvPr id="6" name="矩形 5">
            <a:extLst>
              <a:ext uri="{FF2B5EF4-FFF2-40B4-BE49-F238E27FC236}">
                <a16:creationId xmlns:a16="http://schemas.microsoft.com/office/drawing/2014/main" id="{2A0F2797-EFF8-0641-A462-2EDB379C4D76}"/>
              </a:ext>
            </a:extLst>
          </p:cNvPr>
          <p:cNvSpPr/>
          <p:nvPr/>
        </p:nvSpPr>
        <p:spPr bwMode="auto">
          <a:xfrm>
            <a:off x="2542928" y="3666819"/>
            <a:ext cx="3749922" cy="598893"/>
          </a:xfrm>
          <a:prstGeom prst="rect">
            <a:avLst/>
          </a:prstGeom>
          <a:noFill/>
          <a:ln w="50800">
            <a:solidFill>
              <a:srgbClr val="EF494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spAutoFit/>
          </a:bodyPr>
          <a:lstStyle/>
          <a:p>
            <a:pPr marL="0" marR="0" indent="0" algn="ctr" defTabSz="825500" rtl="0" eaLnBrk="1" fontAlgn="base" latinLnBrk="0" hangingPunct="0">
              <a:lnSpc>
                <a:spcPct val="100000"/>
              </a:lnSpc>
              <a:spcBef>
                <a:spcPct val="0"/>
              </a:spcBef>
              <a:spcAft>
                <a:spcPct val="0"/>
              </a:spcAft>
              <a:buClrTx/>
              <a:buSzTx/>
              <a:buFontTx/>
              <a:buNone/>
            </a:pPr>
            <a:endParaRPr kumimoji="0" lang="zh-CN" altLang="en-US" sz="3000" b="1" i="0" u="none" strike="noStrike" cap="none" normalizeH="0" baseline="0">
              <a:ln>
                <a:noFill/>
              </a:ln>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endParaRPr>
          </a:p>
        </p:txBody>
      </p:sp>
      <p:sp>
        <p:nvSpPr>
          <p:cNvPr id="11" name="矩形 10">
            <a:extLst>
              <a:ext uri="{FF2B5EF4-FFF2-40B4-BE49-F238E27FC236}">
                <a16:creationId xmlns:a16="http://schemas.microsoft.com/office/drawing/2014/main" id="{777D17CE-4EBD-7547-BBD9-836EE2591253}"/>
              </a:ext>
            </a:extLst>
          </p:cNvPr>
          <p:cNvSpPr/>
          <p:nvPr/>
        </p:nvSpPr>
        <p:spPr bwMode="auto">
          <a:xfrm>
            <a:off x="2758952" y="6830448"/>
            <a:ext cx="3749922" cy="598893"/>
          </a:xfrm>
          <a:prstGeom prst="rect">
            <a:avLst/>
          </a:prstGeom>
          <a:noFill/>
          <a:ln w="50800" cap="rnd">
            <a:solidFill>
              <a:srgbClr val="EF494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spAutoFit/>
          </a:bodyPr>
          <a:lstStyle/>
          <a:p>
            <a:pPr marL="0" marR="0" indent="0" algn="ctr" defTabSz="825500" rtl="0" eaLnBrk="1" fontAlgn="base" latinLnBrk="0" hangingPunct="0">
              <a:lnSpc>
                <a:spcPct val="100000"/>
              </a:lnSpc>
              <a:spcBef>
                <a:spcPct val="0"/>
              </a:spcBef>
              <a:spcAft>
                <a:spcPct val="0"/>
              </a:spcAft>
              <a:buClrTx/>
              <a:buSzTx/>
              <a:buFontTx/>
              <a:buNone/>
            </a:pPr>
            <a:endParaRPr kumimoji="0" lang="zh-CN" altLang="en-US" sz="3000" b="1" i="0" u="none" strike="noStrike" cap="none" normalizeH="0" baseline="0">
              <a:ln>
                <a:noFill/>
              </a:ln>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endParaRPr>
          </a:p>
        </p:txBody>
      </p:sp>
    </p:spTree>
    <p:extLst>
      <p:ext uri="{BB962C8B-B14F-4D97-AF65-F5344CB8AC3E}">
        <p14:creationId xmlns:p14="http://schemas.microsoft.com/office/powerpoint/2010/main" val="13636360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21"/>
  <p:tag name="KSO_WM_DIAGRAM_GROUP_CODE" val="m1-1"/>
  <p:tag name="KSO_WM_UNIT_TYPE" val="m_i"/>
  <p:tag name="KSO_WM_UNIT_INDEX" val="1_5"/>
  <p:tag name="KSO_WM_UNIT_ID" val="diagram160221_4*m_i*1_5"/>
  <p:tag name="KSO_WM_UNIT_CLEAR" val="1"/>
  <p:tag name="KSO_WM_UNIT_LAYERLEVEL" val="1_1"/>
  <p:tag name="KSO_WM_UNIT_FILL_FORE_SCHEMECOLOR_INDEX" val="7"/>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21"/>
  <p:tag name="KSO_WM_DIAGRAM_GROUP_CODE" val="m1-1"/>
  <p:tag name="KSO_WM_UNIT_TYPE" val="m_i"/>
  <p:tag name="KSO_WM_UNIT_INDEX" val="1_5"/>
  <p:tag name="KSO_WM_UNIT_ID" val="diagram160221_4*m_i*1_5"/>
  <p:tag name="KSO_WM_UNIT_CLEAR" val="1"/>
  <p:tag name="KSO_WM_UNIT_LAYERLEVEL" val="1_1"/>
  <p:tag name="KSO_WM_UNIT_FILL_FORE_SCHEMECOLOR_INDEX" val="7"/>
  <p:tag name="KSO_WM_UNIT_FILL_TYPE" val="1"/>
  <p:tag name="KSO_WM_UNIT_TEXT_FILL_FORE_SCHEMECOLOR_INDEX" val="14"/>
  <p:tag name="KSO_WM_UNIT_TEXT_FILL_TYPE" val="1"/>
</p:tagLst>
</file>

<file path=ppt/theme/theme1.xml><?xml version="1.0" encoding="utf-8"?>
<a:theme xmlns:a="http://schemas.openxmlformats.org/drawingml/2006/main" name="CF对内PPT模板">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zh-CN" altLang="zh-CN" sz="3000" b="1" i="0" u="none" strike="noStrike" cap="none" normalizeH="0" baseline="0" smtClean="0">
            <a:ln>
              <a:noFill/>
            </a:ln>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zh-CN" altLang="zh-CN" sz="3000" b="1" i="0" u="none" strike="noStrike" cap="none" normalizeH="0" baseline="0" smtClean="0">
            <a:ln>
              <a:noFill/>
            </a:ln>
            <a:solidFill>
              <a:srgbClr val="000000"/>
            </a:solidFill>
            <a:effectLst/>
            <a:latin typeface="Helvetica Neue" panose="02000503000000020004" charset="0"/>
            <a:ea typeface="Helvetica Neue" panose="02000503000000020004" charset="0"/>
            <a:cs typeface="Helvetica Neue" panose="02000503000000020004" charset="0"/>
            <a:sym typeface="Helvetica Neue" panose="0200050300000002000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CF对内PPT模板</Template>
  <TotalTime>2891</TotalTime>
  <Words>762</Words>
  <Application>Microsoft Macintosh PowerPoint</Application>
  <PresentationFormat>自定义</PresentationFormat>
  <Paragraphs>92</Paragraphs>
  <Slides>16</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思源黑体 CN Regular</vt:lpstr>
      <vt:lpstr>宋体</vt:lpstr>
      <vt:lpstr>Arial</vt:lpstr>
      <vt:lpstr>Helvetica Neue</vt:lpstr>
      <vt:lpstr>Helvetica Neue Light</vt:lpstr>
      <vt:lpstr>Helvetica Neue Medium</vt:lpstr>
      <vt:lpstr>Wingdings</vt:lpstr>
      <vt:lpstr>CF对内PPT模板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bruce</dc:creator>
  <cp:lastModifiedBy>Microsoft Office User</cp:lastModifiedBy>
  <cp:revision>217</cp:revision>
  <dcterms:created xsi:type="dcterms:W3CDTF">2019-10-19T08:52:15Z</dcterms:created>
  <dcterms:modified xsi:type="dcterms:W3CDTF">2019-12-26T12:09:35Z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2052-1.1.0.1454</vt:lpwstr>
  </property>
</Properties>
</file>