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3" r:id="rId3"/>
    <p:sldId id="256" r:id="rId4"/>
    <p:sldId id="264" r:id="rId5"/>
    <p:sldId id="257" r:id="rId6"/>
    <p:sldId id="258" r:id="rId7"/>
    <p:sldId id="259" r:id="rId8"/>
    <p:sldId id="265" r:id="rId9"/>
    <p:sldId id="260" r:id="rId10"/>
    <p:sldId id="261" r:id="rId11"/>
    <p:sldId id="272" r:id="rId12"/>
    <p:sldId id="273" r:id="rId13"/>
    <p:sldId id="277" r:id="rId14"/>
    <p:sldId id="275" r:id="rId15"/>
    <p:sldId id="266" r:id="rId16"/>
    <p:sldId id="269" r:id="rId17"/>
    <p:sldId id="274" r:id="rId18"/>
    <p:sldId id="267" r:id="rId19"/>
    <p:sldId id="268" r:id="rId20"/>
    <p:sldId id="270" r:id="rId21"/>
    <p:sldId id="271"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244DF91-3155-436B-B3D4-E774D46CFD99}" type="datetimeFigureOut">
              <a:rPr lang="en-US" smtClean="0"/>
              <a:t>3/26/2018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3910C1-DE06-4463-819A-2E587BFD7DE8}" type="slidenum">
              <a:rPr lang="en-US" smtClean="0"/>
              <a:t>‹#›</a:t>
            </a:fld>
            <a:endParaRPr lang="en-US"/>
          </a:p>
        </p:txBody>
      </p:sp>
    </p:spTree>
    <p:extLst>
      <p:ext uri="{BB962C8B-B14F-4D97-AF65-F5344CB8AC3E}">
        <p14:creationId xmlns:p14="http://schemas.microsoft.com/office/powerpoint/2010/main" val="1439087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44DF91-3155-436B-B3D4-E774D46CFD99}" type="datetimeFigureOut">
              <a:rPr lang="en-US" smtClean="0"/>
              <a:t>3/26/2018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3910C1-DE06-4463-819A-2E587BFD7DE8}" type="slidenum">
              <a:rPr lang="en-US" smtClean="0"/>
              <a:t>‹#›</a:t>
            </a:fld>
            <a:endParaRPr lang="en-US"/>
          </a:p>
        </p:txBody>
      </p:sp>
    </p:spTree>
    <p:extLst>
      <p:ext uri="{BB962C8B-B14F-4D97-AF65-F5344CB8AC3E}">
        <p14:creationId xmlns:p14="http://schemas.microsoft.com/office/powerpoint/2010/main" val="3524358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44DF91-3155-436B-B3D4-E774D46CFD99}" type="datetimeFigureOut">
              <a:rPr lang="en-US" smtClean="0"/>
              <a:t>3/26/2018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3910C1-DE06-4463-819A-2E587BFD7DE8}" type="slidenum">
              <a:rPr lang="en-US" smtClean="0"/>
              <a:t>‹#›</a:t>
            </a:fld>
            <a:endParaRPr lang="en-US"/>
          </a:p>
        </p:txBody>
      </p:sp>
    </p:spTree>
    <p:extLst>
      <p:ext uri="{BB962C8B-B14F-4D97-AF65-F5344CB8AC3E}">
        <p14:creationId xmlns:p14="http://schemas.microsoft.com/office/powerpoint/2010/main" val="80208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44DF91-3155-436B-B3D4-E774D46CFD99}" type="datetimeFigureOut">
              <a:rPr lang="en-US" smtClean="0"/>
              <a:t>3/26/2018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3910C1-DE06-4463-819A-2E587BFD7DE8}" type="slidenum">
              <a:rPr lang="en-US" smtClean="0"/>
              <a:t>‹#›</a:t>
            </a:fld>
            <a:endParaRPr lang="en-US"/>
          </a:p>
        </p:txBody>
      </p:sp>
    </p:spTree>
    <p:extLst>
      <p:ext uri="{BB962C8B-B14F-4D97-AF65-F5344CB8AC3E}">
        <p14:creationId xmlns:p14="http://schemas.microsoft.com/office/powerpoint/2010/main" val="1196395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44DF91-3155-436B-B3D4-E774D46CFD99}" type="datetimeFigureOut">
              <a:rPr lang="en-US" smtClean="0"/>
              <a:t>3/26/2018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3910C1-DE06-4463-819A-2E587BFD7DE8}" type="slidenum">
              <a:rPr lang="en-US" smtClean="0"/>
              <a:t>‹#›</a:t>
            </a:fld>
            <a:endParaRPr lang="en-US"/>
          </a:p>
        </p:txBody>
      </p:sp>
    </p:spTree>
    <p:extLst>
      <p:ext uri="{BB962C8B-B14F-4D97-AF65-F5344CB8AC3E}">
        <p14:creationId xmlns:p14="http://schemas.microsoft.com/office/powerpoint/2010/main" val="3909341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244DF91-3155-436B-B3D4-E774D46CFD99}" type="datetimeFigureOut">
              <a:rPr lang="en-US" smtClean="0"/>
              <a:t>3/26/2018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3910C1-DE06-4463-819A-2E587BFD7DE8}" type="slidenum">
              <a:rPr lang="en-US" smtClean="0"/>
              <a:t>‹#›</a:t>
            </a:fld>
            <a:endParaRPr lang="en-US"/>
          </a:p>
        </p:txBody>
      </p:sp>
    </p:spTree>
    <p:extLst>
      <p:ext uri="{BB962C8B-B14F-4D97-AF65-F5344CB8AC3E}">
        <p14:creationId xmlns:p14="http://schemas.microsoft.com/office/powerpoint/2010/main" val="3899765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244DF91-3155-436B-B3D4-E774D46CFD99}" type="datetimeFigureOut">
              <a:rPr lang="en-US" smtClean="0"/>
              <a:t>3/26/2018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3910C1-DE06-4463-819A-2E587BFD7DE8}" type="slidenum">
              <a:rPr lang="en-US" smtClean="0"/>
              <a:t>‹#›</a:t>
            </a:fld>
            <a:endParaRPr lang="en-US"/>
          </a:p>
        </p:txBody>
      </p:sp>
    </p:spTree>
    <p:extLst>
      <p:ext uri="{BB962C8B-B14F-4D97-AF65-F5344CB8AC3E}">
        <p14:creationId xmlns:p14="http://schemas.microsoft.com/office/powerpoint/2010/main" val="159537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244DF91-3155-436B-B3D4-E774D46CFD99}" type="datetimeFigureOut">
              <a:rPr lang="en-US" smtClean="0"/>
              <a:t>3/26/2018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3910C1-DE06-4463-819A-2E587BFD7DE8}" type="slidenum">
              <a:rPr lang="en-US" smtClean="0"/>
              <a:t>‹#›</a:t>
            </a:fld>
            <a:endParaRPr lang="en-US"/>
          </a:p>
        </p:txBody>
      </p:sp>
    </p:spTree>
    <p:extLst>
      <p:ext uri="{BB962C8B-B14F-4D97-AF65-F5344CB8AC3E}">
        <p14:creationId xmlns:p14="http://schemas.microsoft.com/office/powerpoint/2010/main" val="2608770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44DF91-3155-436B-B3D4-E774D46CFD99}" type="datetimeFigureOut">
              <a:rPr lang="en-US" smtClean="0"/>
              <a:t>3/26/2018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3910C1-DE06-4463-819A-2E587BFD7DE8}" type="slidenum">
              <a:rPr lang="en-US" smtClean="0"/>
              <a:t>‹#›</a:t>
            </a:fld>
            <a:endParaRPr lang="en-US"/>
          </a:p>
        </p:txBody>
      </p:sp>
    </p:spTree>
    <p:extLst>
      <p:ext uri="{BB962C8B-B14F-4D97-AF65-F5344CB8AC3E}">
        <p14:creationId xmlns:p14="http://schemas.microsoft.com/office/powerpoint/2010/main" val="486882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244DF91-3155-436B-B3D4-E774D46CFD99}" type="datetimeFigureOut">
              <a:rPr lang="en-US" smtClean="0"/>
              <a:t>3/26/2018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3910C1-DE06-4463-819A-2E587BFD7DE8}" type="slidenum">
              <a:rPr lang="en-US" smtClean="0"/>
              <a:t>‹#›</a:t>
            </a:fld>
            <a:endParaRPr lang="en-US"/>
          </a:p>
        </p:txBody>
      </p:sp>
    </p:spTree>
    <p:extLst>
      <p:ext uri="{BB962C8B-B14F-4D97-AF65-F5344CB8AC3E}">
        <p14:creationId xmlns:p14="http://schemas.microsoft.com/office/powerpoint/2010/main" val="845677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244DF91-3155-436B-B3D4-E774D46CFD99}" type="datetimeFigureOut">
              <a:rPr lang="en-US" smtClean="0"/>
              <a:t>3/26/2018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3910C1-DE06-4463-819A-2E587BFD7DE8}" type="slidenum">
              <a:rPr lang="en-US" smtClean="0"/>
              <a:t>‹#›</a:t>
            </a:fld>
            <a:endParaRPr lang="en-US"/>
          </a:p>
        </p:txBody>
      </p:sp>
    </p:spTree>
    <p:extLst>
      <p:ext uri="{BB962C8B-B14F-4D97-AF65-F5344CB8AC3E}">
        <p14:creationId xmlns:p14="http://schemas.microsoft.com/office/powerpoint/2010/main" val="992559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44DF91-3155-436B-B3D4-E774D46CFD99}" type="datetimeFigureOut">
              <a:rPr lang="en-US" smtClean="0"/>
              <a:t>3/26/2018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3910C1-DE06-4463-819A-2E587BFD7DE8}" type="slidenum">
              <a:rPr lang="en-US" smtClean="0"/>
              <a:t>‹#›</a:t>
            </a:fld>
            <a:endParaRPr lang="en-US"/>
          </a:p>
        </p:txBody>
      </p:sp>
    </p:spTree>
    <p:extLst>
      <p:ext uri="{BB962C8B-B14F-4D97-AF65-F5344CB8AC3E}">
        <p14:creationId xmlns:p14="http://schemas.microsoft.com/office/powerpoint/2010/main" val="3427211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acmesystems.it/arm9_toolchain" TargetMode="External"/><Relationship Id="rId2" Type="http://schemas.openxmlformats.org/officeDocument/2006/relationships/hyperlink" Target="http://www.gem5.org/Main_Page" TargetMode="External"/><Relationship Id="rId1" Type="http://schemas.openxmlformats.org/officeDocument/2006/relationships/slideLayout" Target="../slideLayouts/slideLayout2.xml"/><Relationship Id="rId5" Type="http://schemas.openxmlformats.org/officeDocument/2006/relationships/hyperlink" Target="http://gem5.org/dist/tutorials/hipeac2012/gem5_hipeac.pdf" TargetMode="External"/><Relationship Id="rId4" Type="http://schemas.openxmlformats.org/officeDocument/2006/relationships/hyperlink" Target="https://www.mail-archive.com/gem5-users@gem5.org/msg05538.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8877" y="1894987"/>
            <a:ext cx="10515600" cy="1325563"/>
          </a:xfrm>
        </p:spPr>
        <p:txBody>
          <a:bodyPr/>
          <a:lstStyle/>
          <a:p>
            <a:pPr algn="ctr"/>
            <a:r>
              <a:rPr lang="en-US" dirty="0"/>
              <a:t>Extracting Memory Traces of Common Machine Learning Algorithms</a:t>
            </a:r>
          </a:p>
        </p:txBody>
      </p:sp>
    </p:spTree>
    <p:extLst>
      <p:ext uri="{BB962C8B-B14F-4D97-AF65-F5344CB8AC3E}">
        <p14:creationId xmlns:p14="http://schemas.microsoft.com/office/powerpoint/2010/main" val="2684202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765323" cy="769083"/>
          </a:xfrm>
        </p:spPr>
        <p:txBody>
          <a:bodyPr/>
          <a:lstStyle/>
          <a:p>
            <a:r>
              <a:rPr lang="en-US" sz="3600" dirty="0"/>
              <a:t>Output</a:t>
            </a:r>
            <a:r>
              <a:rPr lang="en-US" sz="2400" dirty="0"/>
              <a:t> </a:t>
            </a:r>
            <a:r>
              <a:rPr lang="en-US" sz="3600" dirty="0"/>
              <a:t>with</a:t>
            </a:r>
            <a:r>
              <a:rPr lang="en-US" sz="2400" dirty="0"/>
              <a:t> </a:t>
            </a:r>
            <a:r>
              <a:rPr lang="en-US" sz="3600" dirty="0"/>
              <a:t>Cache</a:t>
            </a:r>
            <a:r>
              <a:rPr lang="en-US" sz="2400" dirty="0"/>
              <a:t>:</a:t>
            </a:r>
            <a:endParaRPr lang="en-US" dirty="0"/>
          </a:p>
        </p:txBody>
      </p:sp>
      <p:pic>
        <p:nvPicPr>
          <p:cNvPr id="4" name="Picture 3"/>
          <p:cNvPicPr>
            <a:picLocks noChangeAspect="1"/>
          </p:cNvPicPr>
          <p:nvPr/>
        </p:nvPicPr>
        <p:blipFill>
          <a:blip r:embed="rId2"/>
          <a:stretch>
            <a:fillRect/>
          </a:stretch>
        </p:blipFill>
        <p:spPr>
          <a:xfrm>
            <a:off x="1943100" y="2224087"/>
            <a:ext cx="8305800" cy="2409825"/>
          </a:xfrm>
          <a:prstGeom prst="rect">
            <a:avLst/>
          </a:prstGeom>
        </p:spPr>
      </p:pic>
    </p:spTree>
    <p:extLst>
      <p:ext uri="{BB962C8B-B14F-4D97-AF65-F5344CB8AC3E}">
        <p14:creationId xmlns:p14="http://schemas.microsoft.com/office/powerpoint/2010/main" val="2593410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18746"/>
            <a:ext cx="10515600" cy="5658217"/>
          </a:xfrm>
        </p:spPr>
        <p:txBody>
          <a:bodyPr/>
          <a:lstStyle/>
          <a:p>
            <a:r>
              <a:rPr lang="en-US" sz="2400" dirty="0"/>
              <a:t>Data transfer between CPU and different memory units is done using ports: Master and slave</a:t>
            </a:r>
          </a:p>
          <a:p>
            <a:r>
              <a:rPr lang="en-US" sz="2400" dirty="0"/>
              <a:t>Functions responsible for utilizing these ports for transport interfaces: </a:t>
            </a:r>
            <a:r>
              <a:rPr lang="en-US" sz="2400" dirty="0" err="1"/>
              <a:t>sendFunctional</a:t>
            </a:r>
            <a:r>
              <a:rPr lang="en-US" sz="2400" dirty="0"/>
              <a:t>(), </a:t>
            </a:r>
            <a:r>
              <a:rPr lang="en-US" sz="2400" dirty="0" err="1"/>
              <a:t>sendAtomic</a:t>
            </a:r>
            <a:r>
              <a:rPr lang="en-US" sz="2400" dirty="0"/>
              <a:t>(), </a:t>
            </a:r>
            <a:r>
              <a:rPr lang="en-US" sz="2400" dirty="0" err="1"/>
              <a:t>sendTiming</a:t>
            </a:r>
            <a:r>
              <a:rPr lang="en-US" sz="2400" dirty="0"/>
              <a:t>()</a:t>
            </a:r>
          </a:p>
          <a:p>
            <a:r>
              <a:rPr lang="en-US" sz="2400" dirty="0"/>
              <a:t>“</a:t>
            </a:r>
            <a:r>
              <a:rPr lang="en-US" sz="2400" dirty="0" err="1"/>
              <a:t>port.hh</a:t>
            </a:r>
            <a:r>
              <a:rPr lang="en-US" sz="2400" dirty="0"/>
              <a:t>” and “port.cc” files located in: gem5/</a:t>
            </a:r>
            <a:r>
              <a:rPr lang="en-US" sz="2400" dirty="0" err="1"/>
              <a:t>src</a:t>
            </a:r>
            <a:r>
              <a:rPr lang="en-US" sz="2400" dirty="0"/>
              <a:t>/mem/ are the files where the ports are defined.</a:t>
            </a:r>
          </a:p>
          <a:p>
            <a:r>
              <a:rPr lang="en-US" sz="2400" dirty="0"/>
              <a:t>After observing the files and the structs and functions, it was found that the functions are dealing with the memory addresses that we need for the tracing purposes.</a:t>
            </a:r>
          </a:p>
          <a:p>
            <a:r>
              <a:rPr lang="en-US" sz="2400" dirty="0"/>
              <a:t>Also, referring the ‘gem5_hipeac.pdf’ manual tells us that there are in-built </a:t>
            </a:r>
            <a:r>
              <a:rPr lang="en-US" sz="2400" dirty="0" err="1"/>
              <a:t>debub</a:t>
            </a:r>
            <a:r>
              <a:rPr lang="en-US" sz="2400" dirty="0"/>
              <a:t> flags that can be activated using appropriate commands. </a:t>
            </a:r>
          </a:p>
          <a:p>
            <a:r>
              <a:rPr lang="en-US" sz="2400" dirty="0"/>
              <a:t>The debug commands give us an output file which gives the addresses that are accesses by the ports when the benchmark files are run.</a:t>
            </a:r>
          </a:p>
          <a:p>
            <a:endParaRPr lang="en-US" sz="2400" dirty="0"/>
          </a:p>
          <a:p>
            <a:pPr marL="0" indent="0">
              <a:buNone/>
            </a:pPr>
            <a:endParaRPr lang="en-US" dirty="0"/>
          </a:p>
        </p:txBody>
      </p:sp>
    </p:spTree>
    <p:extLst>
      <p:ext uri="{BB962C8B-B14F-4D97-AF65-F5344CB8AC3E}">
        <p14:creationId xmlns:p14="http://schemas.microsoft.com/office/powerpoint/2010/main" val="3067780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Running with the –debug-flags command</a:t>
            </a:r>
          </a:p>
        </p:txBody>
      </p:sp>
      <p:sp>
        <p:nvSpPr>
          <p:cNvPr id="3" name="Content Placeholder 2"/>
          <p:cNvSpPr>
            <a:spLocks noGrp="1"/>
          </p:cNvSpPr>
          <p:nvPr>
            <p:ph idx="1"/>
          </p:nvPr>
        </p:nvSpPr>
        <p:spPr/>
        <p:txBody>
          <a:bodyPr>
            <a:normAutofit/>
          </a:bodyPr>
          <a:lstStyle/>
          <a:p>
            <a:r>
              <a:rPr lang="en-US" sz="2400" dirty="0"/>
              <a:t>Command used: </a:t>
            </a:r>
            <a:r>
              <a:rPr lang="en-US" sz="2400" dirty="0"/>
              <a:t> ./build/ARM/gem5.opt --debug-ﬂags=Decode --trace-start=0 --trace-ﬁle=</a:t>
            </a:r>
            <a:r>
              <a:rPr lang="en-US" sz="2400" dirty="0" err="1"/>
              <a:t>my_trace.out</a:t>
            </a:r>
            <a:r>
              <a:rPr lang="en-US" sz="2400" dirty="0"/>
              <a:t> conﬁgs/example/se.py  -c tests/test-progs/hello/bin/arm/</a:t>
            </a:r>
            <a:r>
              <a:rPr lang="en-US" sz="2400" dirty="0" err="1"/>
              <a:t>linux</a:t>
            </a:r>
            <a:r>
              <a:rPr lang="en-US" sz="2400" dirty="0"/>
              <a:t>/hello</a:t>
            </a:r>
          </a:p>
          <a:p>
            <a:r>
              <a:rPr lang="en-US" sz="2400" dirty="0"/>
              <a:t>The benchmark file used was the example ‘hello’ file.</a:t>
            </a:r>
          </a:p>
          <a:p>
            <a:r>
              <a:rPr lang="en-US" sz="2400" dirty="0"/>
              <a:t>An issue encountered was that the command is outdated and not documented in the pdf.</a:t>
            </a:r>
          </a:p>
          <a:p>
            <a:r>
              <a:rPr lang="en-US" sz="2400" dirty="0"/>
              <a:t>The modified command was used:  ./build/ARM/gem5.opt --debug-ﬂags=Decode --</a:t>
            </a:r>
            <a:r>
              <a:rPr lang="en-US" sz="2400" b="1" dirty="0"/>
              <a:t>debug</a:t>
            </a:r>
            <a:r>
              <a:rPr lang="en-US" sz="2400" dirty="0"/>
              <a:t>=0 --</a:t>
            </a:r>
            <a:r>
              <a:rPr lang="en-US" sz="2400" b="1" dirty="0"/>
              <a:t>debug</a:t>
            </a:r>
            <a:r>
              <a:rPr lang="en-US" sz="2400" dirty="0"/>
              <a:t>=</a:t>
            </a:r>
            <a:r>
              <a:rPr lang="en-US" sz="2400" dirty="0" err="1"/>
              <a:t>my_trace.out</a:t>
            </a:r>
            <a:r>
              <a:rPr lang="en-US" sz="2400" dirty="0"/>
              <a:t> conﬁgs/example/se.py  -c tests/test-progs/hello/bin/arm/</a:t>
            </a:r>
            <a:r>
              <a:rPr lang="en-US" sz="2400" dirty="0" err="1"/>
              <a:t>linux</a:t>
            </a:r>
            <a:r>
              <a:rPr lang="en-US" sz="2400" dirty="0"/>
              <a:t>/hello</a:t>
            </a:r>
            <a:endParaRPr lang="en-US" sz="2400" dirty="0"/>
          </a:p>
        </p:txBody>
      </p:sp>
    </p:spTree>
    <p:extLst>
      <p:ext uri="{BB962C8B-B14F-4D97-AF65-F5344CB8AC3E}">
        <p14:creationId xmlns:p14="http://schemas.microsoft.com/office/powerpoint/2010/main" val="907976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Memory addresses</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3599" t="12907" r="53427"/>
          <a:stretch/>
        </p:blipFill>
        <p:spPr>
          <a:xfrm>
            <a:off x="1538654" y="1690688"/>
            <a:ext cx="6606448" cy="4627363"/>
          </a:xfrm>
        </p:spPr>
      </p:pic>
    </p:spTree>
    <p:extLst>
      <p:ext uri="{BB962C8B-B14F-4D97-AF65-F5344CB8AC3E}">
        <p14:creationId xmlns:p14="http://schemas.microsoft.com/office/powerpoint/2010/main" val="1311331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Future Work:</a:t>
            </a:r>
          </a:p>
        </p:txBody>
      </p:sp>
      <p:sp>
        <p:nvSpPr>
          <p:cNvPr id="3" name="Content Placeholder 2"/>
          <p:cNvSpPr>
            <a:spLocks noGrp="1"/>
          </p:cNvSpPr>
          <p:nvPr>
            <p:ph idx="1"/>
          </p:nvPr>
        </p:nvSpPr>
        <p:spPr/>
        <p:txBody>
          <a:bodyPr>
            <a:normAutofit/>
          </a:bodyPr>
          <a:lstStyle/>
          <a:p>
            <a:r>
              <a:rPr lang="en-US" sz="2400" dirty="0"/>
              <a:t>Now that we have the output file with the required memory addresses and the cross compiler has also been configured to run custom user programs, we can implement the Machine Learning algorithms to create memory traces.</a:t>
            </a:r>
          </a:p>
          <a:p>
            <a:r>
              <a:rPr lang="en-US" sz="2400" dirty="0"/>
              <a:t>Challenges might be faced again while running user defined programs as the simulator might not support some of the python libraries that are required to run the algorithms.</a:t>
            </a:r>
          </a:p>
          <a:p>
            <a:r>
              <a:rPr lang="en-US" sz="2400" dirty="0"/>
              <a:t>User may have to define the functionalities that are in the unsupported libraries manually to make them work or code the entire algorithm in C instead of python.</a:t>
            </a:r>
          </a:p>
        </p:txBody>
      </p:sp>
    </p:spTree>
    <p:extLst>
      <p:ext uri="{BB962C8B-B14F-4D97-AF65-F5344CB8AC3E}">
        <p14:creationId xmlns:p14="http://schemas.microsoft.com/office/powerpoint/2010/main" val="2237384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Challenges</a:t>
            </a:r>
          </a:p>
        </p:txBody>
      </p:sp>
      <p:sp>
        <p:nvSpPr>
          <p:cNvPr id="3" name="Content Placeholder 2"/>
          <p:cNvSpPr>
            <a:spLocks noGrp="1"/>
          </p:cNvSpPr>
          <p:nvPr>
            <p:ph idx="1"/>
          </p:nvPr>
        </p:nvSpPr>
        <p:spPr/>
        <p:txBody>
          <a:bodyPr>
            <a:normAutofit/>
          </a:bodyPr>
          <a:lstStyle/>
          <a:p>
            <a:r>
              <a:rPr lang="en-US" sz="2400" dirty="0"/>
              <a:t>Challenges were faced while retrieving memory address file.</a:t>
            </a:r>
          </a:p>
          <a:p>
            <a:r>
              <a:rPr lang="en-US" sz="2400" dirty="0"/>
              <a:t>Challenges were faced while setting up the ARM processor on so that it can compile any sort of user code.</a:t>
            </a:r>
          </a:p>
        </p:txBody>
      </p:sp>
    </p:spTree>
    <p:extLst>
      <p:ext uri="{BB962C8B-B14F-4D97-AF65-F5344CB8AC3E}">
        <p14:creationId xmlns:p14="http://schemas.microsoft.com/office/powerpoint/2010/main" val="579362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a:t>Unable to retrieve the memory address file using the debug command since the one mentioned was outdated and not documented</a:t>
            </a:r>
          </a:p>
        </p:txBody>
      </p:sp>
      <p:sp>
        <p:nvSpPr>
          <p:cNvPr id="3" name="Content Placeholder 2"/>
          <p:cNvSpPr>
            <a:spLocks noGrp="1"/>
          </p:cNvSpPr>
          <p:nvPr>
            <p:ph idx="1"/>
          </p:nvPr>
        </p:nvSpPr>
        <p:spPr/>
        <p:txBody>
          <a:bodyPr>
            <a:normAutofit/>
          </a:bodyPr>
          <a:lstStyle/>
          <a:p>
            <a:pPr marL="0" indent="0">
              <a:buNone/>
            </a:pPr>
            <a:r>
              <a:rPr lang="en-US" sz="2400" dirty="0"/>
              <a:t>Solution:</a:t>
            </a:r>
          </a:p>
          <a:p>
            <a:r>
              <a:rPr lang="en-US" sz="1800" dirty="0"/>
              <a:t>Use the updated command: </a:t>
            </a:r>
            <a:r>
              <a:rPr lang="en-US" sz="1800" dirty="0"/>
              <a:t>./build/ARM/gem5.opt --debug-ﬂags=Decode --</a:t>
            </a:r>
            <a:r>
              <a:rPr lang="en-US" sz="1800" b="1" dirty="0"/>
              <a:t>debug</a:t>
            </a:r>
            <a:r>
              <a:rPr lang="en-US" sz="1800" dirty="0"/>
              <a:t>-start=0 --</a:t>
            </a:r>
            <a:r>
              <a:rPr lang="en-US" sz="1800" b="1" dirty="0"/>
              <a:t>debug</a:t>
            </a:r>
            <a:r>
              <a:rPr lang="en-US" sz="1800" dirty="0"/>
              <a:t>-ﬁle=</a:t>
            </a:r>
            <a:r>
              <a:rPr lang="en-US" sz="1800" dirty="0" err="1"/>
              <a:t>my_trace.out</a:t>
            </a:r>
            <a:r>
              <a:rPr lang="en-US" sz="1800" dirty="0"/>
              <a:t> conﬁgs/example/se.py  -c tests/test-progs/hello/bin/arm/</a:t>
            </a:r>
            <a:r>
              <a:rPr lang="en-US" sz="1800" dirty="0" err="1"/>
              <a:t>linux</a:t>
            </a:r>
            <a:r>
              <a:rPr lang="en-US" sz="1800" dirty="0"/>
              <a:t>/hello</a:t>
            </a:r>
            <a:endParaRPr lang="en-US" sz="1800" dirty="0"/>
          </a:p>
        </p:txBody>
      </p:sp>
    </p:spTree>
    <p:extLst>
      <p:ext uri="{BB962C8B-B14F-4D97-AF65-F5344CB8AC3E}">
        <p14:creationId xmlns:p14="http://schemas.microsoft.com/office/powerpoint/2010/main" val="2170368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Unable to compile since the native system was x86 and the simulated system was ARM.</a:t>
            </a:r>
          </a:p>
        </p:txBody>
      </p:sp>
      <p:sp>
        <p:nvSpPr>
          <p:cNvPr id="3" name="Content Placeholder 2"/>
          <p:cNvSpPr>
            <a:spLocks noGrp="1"/>
          </p:cNvSpPr>
          <p:nvPr>
            <p:ph idx="1"/>
          </p:nvPr>
        </p:nvSpPr>
        <p:spPr/>
        <p:txBody>
          <a:bodyPr>
            <a:normAutofit/>
          </a:bodyPr>
          <a:lstStyle/>
          <a:p>
            <a:pPr marL="0" indent="0">
              <a:buNone/>
            </a:pPr>
            <a:r>
              <a:rPr lang="en-US" sz="2400" dirty="0"/>
              <a:t>Solution:</a:t>
            </a:r>
          </a:p>
          <a:p>
            <a:r>
              <a:rPr lang="en-US" sz="1800" dirty="0"/>
              <a:t>Install the cross compiler for ARM.</a:t>
            </a:r>
          </a:p>
          <a:p>
            <a:pPr fontAlgn="base"/>
            <a:r>
              <a:rPr lang="en-US" sz="1800" b="1" dirty="0" err="1"/>
              <a:t>sudo</a:t>
            </a:r>
            <a:r>
              <a:rPr lang="en-US" sz="1800" b="1" dirty="0"/>
              <a:t> apt-get install </a:t>
            </a:r>
            <a:r>
              <a:rPr lang="en-US" sz="1800" b="1" dirty="0" err="1"/>
              <a:t>gcc</a:t>
            </a:r>
            <a:r>
              <a:rPr lang="en-US" sz="1800" b="1" dirty="0"/>
              <a:t>-arm-</a:t>
            </a:r>
            <a:r>
              <a:rPr lang="en-US" sz="1800" b="1" dirty="0" err="1"/>
              <a:t>linux</a:t>
            </a:r>
            <a:r>
              <a:rPr lang="en-US" sz="1800" b="1" dirty="0"/>
              <a:t>-</a:t>
            </a:r>
            <a:r>
              <a:rPr lang="en-US" sz="1800" b="1" dirty="0" err="1"/>
              <a:t>gnueabihf</a:t>
            </a:r>
            <a:endParaRPr lang="en-US" sz="1800" b="1" dirty="0"/>
          </a:p>
          <a:p>
            <a:endParaRPr lang="en-US" sz="2400" dirty="0"/>
          </a:p>
        </p:txBody>
      </p:sp>
    </p:spTree>
    <p:extLst>
      <p:ext uri="{BB962C8B-B14F-4D97-AF65-F5344CB8AC3E}">
        <p14:creationId xmlns:p14="http://schemas.microsoft.com/office/powerpoint/2010/main" val="21899565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Even after cross compilation, unable to run the ARM binary code for the .c program.</a:t>
            </a:r>
            <a:br>
              <a:rPr lang="en-US" dirty="0"/>
            </a:br>
            <a:endParaRPr lang="en-US" sz="3600" dirty="0"/>
          </a:p>
        </p:txBody>
      </p:sp>
      <p:sp>
        <p:nvSpPr>
          <p:cNvPr id="3" name="Content Placeholder 2"/>
          <p:cNvSpPr>
            <a:spLocks noGrp="1"/>
          </p:cNvSpPr>
          <p:nvPr>
            <p:ph idx="1"/>
          </p:nvPr>
        </p:nvSpPr>
        <p:spPr>
          <a:xfrm>
            <a:off x="838200" y="1371600"/>
            <a:ext cx="10515600" cy="5249008"/>
          </a:xfrm>
        </p:spPr>
        <p:txBody>
          <a:bodyPr>
            <a:normAutofit/>
          </a:bodyPr>
          <a:lstStyle/>
          <a:p>
            <a:pPr marL="0" indent="0">
              <a:buNone/>
            </a:pPr>
            <a:r>
              <a:rPr lang="en-US" sz="2400" dirty="0"/>
              <a:t>Error: </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endParaRPr lang="en-US" sz="1600" dirty="0"/>
          </a:p>
          <a:p>
            <a:pPr marL="0" indent="0">
              <a:buNone/>
            </a:pPr>
            <a:endParaRPr lang="en-US" sz="2400" dirty="0"/>
          </a:p>
        </p:txBody>
      </p:sp>
      <p:pic>
        <p:nvPicPr>
          <p:cNvPr id="4" name="Picture 3" descr="C:\Users\Ajay Kumar\AppData\Local\Microsoft\Windows\INetCacheContent.Word\Static_error.jpg"/>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833880"/>
            <a:ext cx="6600092" cy="3810782"/>
          </a:xfrm>
          <a:prstGeom prst="rect">
            <a:avLst/>
          </a:prstGeom>
          <a:noFill/>
          <a:ln>
            <a:noFill/>
          </a:ln>
        </p:spPr>
      </p:pic>
    </p:spTree>
    <p:extLst>
      <p:ext uri="{BB962C8B-B14F-4D97-AF65-F5344CB8AC3E}">
        <p14:creationId xmlns:p14="http://schemas.microsoft.com/office/powerpoint/2010/main" val="22384533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Solution:</a:t>
            </a:r>
          </a:p>
        </p:txBody>
      </p:sp>
      <p:sp>
        <p:nvSpPr>
          <p:cNvPr id="3" name="Content Placeholder 2"/>
          <p:cNvSpPr>
            <a:spLocks noGrp="1"/>
          </p:cNvSpPr>
          <p:nvPr>
            <p:ph idx="1"/>
          </p:nvPr>
        </p:nvSpPr>
        <p:spPr/>
        <p:txBody>
          <a:bodyPr>
            <a:normAutofit/>
          </a:bodyPr>
          <a:lstStyle/>
          <a:p>
            <a:r>
              <a:rPr lang="en-US" sz="1800" dirty="0"/>
              <a:t>This happens because the output binary file created after running the code is incompatible, use command: </a:t>
            </a:r>
            <a:r>
              <a:rPr lang="en-US" sz="1800" b="1" dirty="0"/>
              <a:t>arm-</a:t>
            </a:r>
            <a:r>
              <a:rPr lang="en-US" sz="1800" b="1" dirty="0" err="1"/>
              <a:t>linux</a:t>
            </a:r>
            <a:r>
              <a:rPr lang="en-US" sz="1800" b="1" dirty="0"/>
              <a:t>-</a:t>
            </a:r>
            <a:r>
              <a:rPr lang="en-US" sz="1800" b="1" dirty="0" err="1"/>
              <a:t>gnueabihf-gcc</a:t>
            </a:r>
            <a:r>
              <a:rPr lang="en-US" sz="1800" b="1" dirty="0"/>
              <a:t> </a:t>
            </a:r>
            <a:r>
              <a:rPr lang="en-US" sz="1800" b="1" dirty="0" err="1"/>
              <a:t>hello.c</a:t>
            </a:r>
            <a:r>
              <a:rPr lang="en-US" sz="1800" b="1" dirty="0"/>
              <a:t> –o hello</a:t>
            </a:r>
          </a:p>
          <a:p>
            <a:r>
              <a:rPr lang="en-US" sz="1800" dirty="0"/>
              <a:t>The compilation code needs to be modified by adding the -static option to create the static binary file because the required library codes will be built in the file itself, i.e. the command becomes: 		</a:t>
            </a:r>
            <a:r>
              <a:rPr lang="en-US" sz="1800" b="1" dirty="0"/>
              <a:t>arm-</a:t>
            </a:r>
            <a:r>
              <a:rPr lang="en-US" sz="1800" b="1" dirty="0" err="1"/>
              <a:t>linux</a:t>
            </a:r>
            <a:r>
              <a:rPr lang="en-US" sz="1800" b="1" dirty="0"/>
              <a:t>-</a:t>
            </a:r>
            <a:r>
              <a:rPr lang="en-US" sz="1800" b="1" dirty="0" err="1"/>
              <a:t>gnueabihf-gcc</a:t>
            </a:r>
            <a:r>
              <a:rPr lang="en-US" sz="1800" b="1" dirty="0"/>
              <a:t> </a:t>
            </a:r>
            <a:r>
              <a:rPr lang="en-US" sz="1800" b="1" dirty="0" err="1"/>
              <a:t>hello.c</a:t>
            </a:r>
            <a:r>
              <a:rPr lang="en-US" sz="1800" b="1" dirty="0"/>
              <a:t> –o hello –static</a:t>
            </a:r>
          </a:p>
          <a:p>
            <a:r>
              <a:rPr lang="en-US" sz="1800" dirty="0"/>
              <a:t>The static binary code created is quite bigger than its non-static counterpart.</a:t>
            </a:r>
          </a:p>
          <a:p>
            <a:r>
              <a:rPr lang="en-US" sz="1800" dirty="0"/>
              <a:t>Note: The command needs to be run in the same directory where the files that needs to be compiled id present or mentioned the directory of the files in the command</a:t>
            </a:r>
          </a:p>
          <a:p>
            <a:r>
              <a:rPr lang="en-US" sz="1800" dirty="0"/>
              <a:t>Remember, the binary file is generated in the ‘</a:t>
            </a:r>
            <a:r>
              <a:rPr lang="en-US" sz="1800" dirty="0" err="1"/>
              <a:t>src</a:t>
            </a:r>
            <a:r>
              <a:rPr lang="en-US" sz="1800" dirty="0"/>
              <a:t>’ directory and not in the ‘bin’ directory. So be careful in the directories that you mention in the command.</a:t>
            </a:r>
          </a:p>
          <a:p>
            <a:r>
              <a:rPr lang="en-US" sz="1800" dirty="0"/>
              <a:t>Now run gem5 again using the command: </a:t>
            </a:r>
            <a:r>
              <a:rPr lang="en-US" sz="1800" dirty="0"/>
              <a:t>./build/ARM/gem5.opt conﬁgs/example/se.py  -c tests/test-progs/hello/</a:t>
            </a:r>
            <a:r>
              <a:rPr lang="en-US" sz="1800" b="1" dirty="0" err="1"/>
              <a:t>src</a:t>
            </a:r>
            <a:r>
              <a:rPr lang="en-US" sz="1800" dirty="0"/>
              <a:t>/hello</a:t>
            </a:r>
            <a:endParaRPr lang="en-US" sz="1800" dirty="0"/>
          </a:p>
          <a:p>
            <a:endParaRPr lang="en-US" sz="1800" dirty="0"/>
          </a:p>
          <a:p>
            <a:endParaRPr lang="en-US" sz="1800" dirty="0"/>
          </a:p>
        </p:txBody>
      </p:sp>
    </p:spTree>
    <p:extLst>
      <p:ext uri="{BB962C8B-B14F-4D97-AF65-F5344CB8AC3E}">
        <p14:creationId xmlns:p14="http://schemas.microsoft.com/office/powerpoint/2010/main" val="1293110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Approach:</a:t>
            </a:r>
          </a:p>
        </p:txBody>
      </p:sp>
      <p:sp>
        <p:nvSpPr>
          <p:cNvPr id="3" name="Content Placeholder 2"/>
          <p:cNvSpPr>
            <a:spLocks noGrp="1"/>
          </p:cNvSpPr>
          <p:nvPr>
            <p:ph idx="1"/>
          </p:nvPr>
        </p:nvSpPr>
        <p:spPr/>
        <p:txBody>
          <a:bodyPr/>
          <a:lstStyle/>
          <a:p>
            <a:r>
              <a:rPr lang="en-US" sz="1800" dirty="0"/>
              <a:t>Build the Arm processor using gem5 by flowing the tutorial on the gem5 site.</a:t>
            </a:r>
          </a:p>
          <a:p>
            <a:r>
              <a:rPr lang="en-US" sz="1800" dirty="0"/>
              <a:t>Execute the default example programs</a:t>
            </a:r>
          </a:p>
          <a:p>
            <a:r>
              <a:rPr lang="en-US" sz="1800" dirty="0"/>
              <a:t>Try to compile your own code with the default ARM processor configurations, create their respective binary files and run it</a:t>
            </a:r>
          </a:p>
          <a:p>
            <a:r>
              <a:rPr lang="en-US" sz="1800" dirty="0"/>
              <a:t>In order to understand where the memory access is taking place, try building your own configuration script rather than using the default one to better understand the flow</a:t>
            </a:r>
          </a:p>
          <a:p>
            <a:r>
              <a:rPr lang="en-US" sz="1800" dirty="0"/>
              <a:t>The stats.txt file shows parameters like execution cycles, the number of bytes that are read from memory. This gives us a distribution of where the addresses are read and written.</a:t>
            </a:r>
          </a:p>
          <a:p>
            <a:r>
              <a:rPr lang="en-US" sz="1800" dirty="0"/>
              <a:t>Then implement the machine learning algorithm to use this data and extract the traces.</a:t>
            </a:r>
          </a:p>
          <a:p>
            <a:r>
              <a:rPr lang="en-US" sz="1800" b="1" dirty="0"/>
              <a:t>Note: DO NOT COPY THE COMMANDS FROM THE PPT AND RUN IN THE TERMINAL DIRECTLY, THEY ARE NOT COPIED PROPERLY AND YOU WILL FACE WEIRD UNRELATED ERROS. TYPE ALL COMMANDS MANUALLY.</a:t>
            </a:r>
          </a:p>
        </p:txBody>
      </p:sp>
    </p:spTree>
    <p:extLst>
      <p:ext uri="{BB962C8B-B14F-4D97-AF65-F5344CB8AC3E}">
        <p14:creationId xmlns:p14="http://schemas.microsoft.com/office/powerpoint/2010/main" val="38019217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6475"/>
          </a:xfrm>
        </p:spPr>
        <p:txBody>
          <a:bodyPr>
            <a:normAutofit/>
          </a:bodyPr>
          <a:lstStyle/>
          <a:p>
            <a:r>
              <a:rPr lang="en-US" sz="2200" dirty="0"/>
              <a:t>After successfully compiling the code and creating the static binary file, an error occurs stating that the </a:t>
            </a:r>
            <a:r>
              <a:rPr lang="en-US" sz="2200" dirty="0" err="1"/>
              <a:t>linux</a:t>
            </a:r>
            <a:r>
              <a:rPr lang="en-US" sz="2200" dirty="0"/>
              <a:t> kernel of gem5 is too old when compared to the local/native </a:t>
            </a:r>
            <a:r>
              <a:rPr lang="en-US" sz="2200" dirty="0" err="1"/>
              <a:t>linux</a:t>
            </a:r>
            <a:r>
              <a:rPr lang="en-US" sz="2200" dirty="0"/>
              <a:t> kernel.</a:t>
            </a:r>
            <a:endParaRPr lang="en-US" sz="3600" dirty="0"/>
          </a:p>
        </p:txBody>
      </p:sp>
      <p:sp>
        <p:nvSpPr>
          <p:cNvPr id="3" name="Content Placeholder 2"/>
          <p:cNvSpPr>
            <a:spLocks noGrp="1"/>
          </p:cNvSpPr>
          <p:nvPr>
            <p:ph idx="1"/>
          </p:nvPr>
        </p:nvSpPr>
        <p:spPr>
          <a:xfrm>
            <a:off x="838200" y="1371600"/>
            <a:ext cx="10515600" cy="5249008"/>
          </a:xfrm>
        </p:spPr>
        <p:txBody>
          <a:bodyPr>
            <a:normAutofit/>
          </a:bodyPr>
          <a:lstStyle/>
          <a:p>
            <a:pPr marL="0" indent="0">
              <a:buNone/>
            </a:pPr>
            <a:r>
              <a:rPr lang="en-US" sz="2000" dirty="0"/>
              <a:t>Error: </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endParaRPr lang="en-US" sz="1600" dirty="0"/>
          </a:p>
          <a:p>
            <a:pPr marL="0" indent="0">
              <a:buNone/>
            </a:pPr>
            <a:endParaRPr lang="en-US" sz="2400" dirty="0"/>
          </a:p>
        </p:txBody>
      </p:sp>
      <p:pic>
        <p:nvPicPr>
          <p:cNvPr id="6" name="Picture 5" descr="C:\Users\Ajay Kumar\AppData\Local\Microsoft\Windows\INetCacheContent.Word\Kernel_too_old_error.jpg"/>
          <p:cNvPicPr/>
          <p:nvPr/>
        </p:nvPicPr>
        <p:blipFill>
          <a:blip r:embed="rId2">
            <a:extLst>
              <a:ext uri="{28A0092B-C50C-407E-A947-70E740481C1C}">
                <a14:useLocalDpi xmlns:a14="http://schemas.microsoft.com/office/drawing/2010/main" val="0"/>
              </a:ext>
            </a:extLst>
          </a:blip>
          <a:srcRect/>
          <a:stretch>
            <a:fillRect/>
          </a:stretch>
        </p:blipFill>
        <p:spPr bwMode="auto">
          <a:xfrm>
            <a:off x="935062" y="1800225"/>
            <a:ext cx="5897880" cy="3162300"/>
          </a:xfrm>
          <a:prstGeom prst="rect">
            <a:avLst/>
          </a:prstGeom>
          <a:noFill/>
          <a:ln>
            <a:noFill/>
          </a:ln>
        </p:spPr>
      </p:pic>
    </p:spTree>
    <p:extLst>
      <p:ext uri="{BB962C8B-B14F-4D97-AF65-F5344CB8AC3E}">
        <p14:creationId xmlns:p14="http://schemas.microsoft.com/office/powerpoint/2010/main" val="16433263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Solution:</a:t>
            </a:r>
          </a:p>
        </p:txBody>
      </p:sp>
      <p:sp>
        <p:nvSpPr>
          <p:cNvPr id="3" name="Content Placeholder 2"/>
          <p:cNvSpPr>
            <a:spLocks noGrp="1"/>
          </p:cNvSpPr>
          <p:nvPr>
            <p:ph idx="1"/>
          </p:nvPr>
        </p:nvSpPr>
        <p:spPr/>
        <p:txBody>
          <a:bodyPr>
            <a:normAutofit/>
          </a:bodyPr>
          <a:lstStyle/>
          <a:p>
            <a:r>
              <a:rPr lang="en-US" sz="1800" dirty="0"/>
              <a:t>The solution applied was editing the process.cc file in the directory: </a:t>
            </a:r>
            <a:r>
              <a:rPr lang="en-US" sz="1800" b="1" dirty="0"/>
              <a:t>./gem5/src/arch/arm/linux/process.cc</a:t>
            </a:r>
          </a:p>
          <a:p>
            <a:r>
              <a:rPr lang="en-US" sz="1800" dirty="0"/>
              <a:t>Find “</a:t>
            </a:r>
            <a:r>
              <a:rPr lang="en-US" sz="1800" dirty="0" err="1"/>
              <a:t>strcpy</a:t>
            </a:r>
            <a:r>
              <a:rPr lang="en-US" sz="1800" dirty="0"/>
              <a:t>(name-&gt;release, "3.0.0");” and change the release version to the latest that matches your native </a:t>
            </a:r>
            <a:r>
              <a:rPr lang="en-US" sz="1800" dirty="0" err="1"/>
              <a:t>linux</a:t>
            </a:r>
            <a:r>
              <a:rPr lang="en-US" sz="1800" dirty="0"/>
              <a:t> kernel.</a:t>
            </a:r>
          </a:p>
          <a:p>
            <a:r>
              <a:rPr lang="en-US" sz="1800" dirty="0"/>
              <a:t>To find the version of your native </a:t>
            </a:r>
            <a:r>
              <a:rPr lang="en-US" sz="1800" dirty="0" err="1"/>
              <a:t>linux</a:t>
            </a:r>
            <a:r>
              <a:rPr lang="en-US" sz="1800" dirty="0"/>
              <a:t> kernel, use the command: </a:t>
            </a:r>
            <a:r>
              <a:rPr lang="en-US" sz="1800" b="1" dirty="0" err="1"/>
              <a:t>uname</a:t>
            </a:r>
            <a:r>
              <a:rPr lang="en-US" sz="1800" b="1" dirty="0"/>
              <a:t> -r</a:t>
            </a:r>
          </a:p>
          <a:p>
            <a:r>
              <a:rPr lang="en-US" sz="1800" dirty="0"/>
              <a:t>After modifying the </a:t>
            </a:r>
            <a:r>
              <a:rPr lang="en-US" sz="1800" b="1" dirty="0"/>
              <a:t>process.cc</a:t>
            </a:r>
            <a:r>
              <a:rPr lang="en-US" sz="1800" dirty="0"/>
              <a:t> file, rebuild the gem5 and repeat slide-19.</a:t>
            </a:r>
          </a:p>
          <a:p>
            <a:r>
              <a:rPr lang="en-US" sz="1800" b="1" dirty="0"/>
              <a:t>Modify the debug command in slide 16 according to the file that you’ll be using as a benchmark.</a:t>
            </a:r>
          </a:p>
          <a:p>
            <a:endParaRPr lang="en-US" sz="1800" dirty="0"/>
          </a:p>
          <a:p>
            <a:endParaRPr lang="en-US" sz="1800" dirty="0"/>
          </a:p>
        </p:txBody>
      </p:sp>
    </p:spTree>
    <p:extLst>
      <p:ext uri="{BB962C8B-B14F-4D97-AF65-F5344CB8AC3E}">
        <p14:creationId xmlns:p14="http://schemas.microsoft.com/office/powerpoint/2010/main" val="19163092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References:</a:t>
            </a:r>
          </a:p>
        </p:txBody>
      </p:sp>
      <p:sp>
        <p:nvSpPr>
          <p:cNvPr id="3" name="Content Placeholder 2"/>
          <p:cNvSpPr>
            <a:spLocks noGrp="1"/>
          </p:cNvSpPr>
          <p:nvPr>
            <p:ph idx="1"/>
          </p:nvPr>
        </p:nvSpPr>
        <p:spPr/>
        <p:txBody>
          <a:bodyPr>
            <a:normAutofit/>
          </a:bodyPr>
          <a:lstStyle/>
          <a:p>
            <a:r>
              <a:rPr lang="en-US" sz="2400" dirty="0">
                <a:hlinkClick r:id="rId2"/>
              </a:rPr>
              <a:t>http://www.gem5.org/Main_Page</a:t>
            </a:r>
            <a:endParaRPr lang="en-US" sz="2400" dirty="0"/>
          </a:p>
          <a:p>
            <a:r>
              <a:rPr lang="en-US" sz="2400" dirty="0">
                <a:hlinkClick r:id="rId3"/>
              </a:rPr>
              <a:t>https://www.acmesystems.it/arm9_toolchain</a:t>
            </a:r>
            <a:endParaRPr lang="en-US" sz="2400" dirty="0"/>
          </a:p>
          <a:p>
            <a:r>
              <a:rPr lang="en-US" sz="2400" dirty="0">
                <a:hlinkClick r:id="rId4"/>
              </a:rPr>
              <a:t>https://www.mail-archive.com/gem5-users@gem5.org/msg05538.html</a:t>
            </a:r>
            <a:endParaRPr lang="en-US" sz="2400" dirty="0"/>
          </a:p>
          <a:p>
            <a:r>
              <a:rPr lang="en-US" sz="2400" dirty="0"/>
              <a:t>Gem5 document: ‘gem5_hipeac.pdf’ : </a:t>
            </a:r>
            <a:r>
              <a:rPr lang="en-US" sz="2400" dirty="0">
                <a:hlinkClick r:id="rId5"/>
              </a:rPr>
              <a:t>http://gem5.org/dist/tutorials/hipeac2012/gem5_hipeac.pdf</a:t>
            </a:r>
            <a:endParaRPr lang="en-US" sz="2400" dirty="0"/>
          </a:p>
          <a:p>
            <a:r>
              <a:rPr lang="en-US" sz="2400" dirty="0"/>
              <a:t>Gem5 document: ‘</a:t>
            </a:r>
            <a:r>
              <a:rPr lang="en-US" sz="2400"/>
              <a:t>gem5_rsk.</a:t>
            </a:r>
            <a:r>
              <a:rPr lang="en-US" sz="2400" dirty="0"/>
              <a:t>pdf’</a:t>
            </a:r>
            <a:endParaRPr lang="en-US" sz="2400" dirty="0"/>
          </a:p>
        </p:txBody>
      </p:sp>
    </p:spTree>
    <p:extLst>
      <p:ext uri="{BB962C8B-B14F-4D97-AF65-F5344CB8AC3E}">
        <p14:creationId xmlns:p14="http://schemas.microsoft.com/office/powerpoint/2010/main" val="3383382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2693" y="383809"/>
            <a:ext cx="9144000" cy="583345"/>
          </a:xfrm>
        </p:spPr>
        <p:txBody>
          <a:bodyPr>
            <a:noAutofit/>
          </a:bodyPr>
          <a:lstStyle/>
          <a:p>
            <a:r>
              <a:rPr lang="en-US" sz="2400" dirty="0"/>
              <a:t>Creating the configuration script for a simple basic model</a:t>
            </a:r>
          </a:p>
        </p:txBody>
      </p:sp>
      <p:sp>
        <p:nvSpPr>
          <p:cNvPr id="4" name="TextBox 3"/>
          <p:cNvSpPr txBox="1"/>
          <p:nvPr/>
        </p:nvSpPr>
        <p:spPr>
          <a:xfrm>
            <a:off x="1266092" y="1723292"/>
            <a:ext cx="8721970" cy="1200329"/>
          </a:xfrm>
          <a:prstGeom prst="rect">
            <a:avLst/>
          </a:prstGeom>
          <a:noFill/>
        </p:spPr>
        <p:txBody>
          <a:bodyPr wrap="square" rtlCol="0">
            <a:spAutoFit/>
          </a:bodyPr>
          <a:lstStyle/>
          <a:p>
            <a:r>
              <a:rPr lang="en-US" dirty="0"/>
              <a:t>Features:</a:t>
            </a:r>
          </a:p>
          <a:p>
            <a:pPr marL="285750" indent="-285750">
              <a:buFont typeface="Arial" panose="020B0604020202020204" pitchFamily="34" charset="0"/>
              <a:buChar char="•"/>
            </a:pPr>
            <a:r>
              <a:rPr lang="en-US" dirty="0"/>
              <a:t>One simple CPU core</a:t>
            </a:r>
          </a:p>
          <a:p>
            <a:pPr marL="285750" indent="-285750">
              <a:buFont typeface="Arial" panose="020B0604020202020204" pitchFamily="34" charset="0"/>
              <a:buChar char="•"/>
            </a:pPr>
            <a:r>
              <a:rPr lang="en-US" dirty="0"/>
              <a:t>One system-wide memory bus</a:t>
            </a:r>
          </a:p>
          <a:p>
            <a:pPr marL="285750" indent="-285750">
              <a:buFont typeface="Arial" panose="020B0604020202020204" pitchFamily="34" charset="0"/>
              <a:buChar char="•"/>
            </a:pPr>
            <a:r>
              <a:rPr lang="en-US" dirty="0"/>
              <a:t>Single DDR3 memory channel, also connected to the memory bus</a:t>
            </a:r>
          </a:p>
        </p:txBody>
      </p:sp>
      <p:graphicFrame>
        <p:nvGraphicFramePr>
          <p:cNvPr id="5" name="Table 4"/>
          <p:cNvGraphicFramePr>
            <a:graphicFrameLocks noGrp="1"/>
          </p:cNvGraphicFramePr>
          <p:nvPr>
            <p:extLst>
              <p:ext uri="{D42A27DB-BD31-4B8C-83A1-F6EECF244321}">
                <p14:modId xmlns:p14="http://schemas.microsoft.com/office/powerpoint/2010/main" val="2485577807"/>
              </p:ext>
            </p:extLst>
          </p:nvPr>
        </p:nvGraphicFramePr>
        <p:xfrm>
          <a:off x="1425331" y="3181512"/>
          <a:ext cx="10039838" cy="2668239"/>
        </p:xfrm>
        <a:graphic>
          <a:graphicData uri="http://schemas.openxmlformats.org/drawingml/2006/table">
            <a:tbl>
              <a:tblPr firstRow="1" bandRow="1">
                <a:tableStyleId>{5C22544A-7EE6-4342-B048-85BDC9FD1C3A}</a:tableStyleId>
              </a:tblPr>
              <a:tblGrid>
                <a:gridCol w="5019919">
                  <a:extLst>
                    <a:ext uri="{9D8B030D-6E8A-4147-A177-3AD203B41FA5}">
                      <a16:colId xmlns:a16="http://schemas.microsoft.com/office/drawing/2014/main" val="190703795"/>
                    </a:ext>
                  </a:extLst>
                </a:gridCol>
                <a:gridCol w="5019919">
                  <a:extLst>
                    <a:ext uri="{9D8B030D-6E8A-4147-A177-3AD203B41FA5}">
                      <a16:colId xmlns:a16="http://schemas.microsoft.com/office/drawing/2014/main" val="877120869"/>
                    </a:ext>
                  </a:extLst>
                </a:gridCol>
              </a:tblGrid>
              <a:tr h="414542">
                <a:tc>
                  <a:txBody>
                    <a:bodyPr/>
                    <a:lstStyle/>
                    <a:p>
                      <a:r>
                        <a:rPr lang="en-US" dirty="0"/>
                        <a:t>Parameter</a:t>
                      </a:r>
                    </a:p>
                  </a:txBody>
                  <a:tcPr/>
                </a:tc>
                <a:tc>
                  <a:txBody>
                    <a:bodyPr/>
                    <a:lstStyle/>
                    <a:p>
                      <a:r>
                        <a:rPr lang="en-US" dirty="0"/>
                        <a:t>Parameter Value</a:t>
                      </a:r>
                    </a:p>
                  </a:txBody>
                  <a:tcPr/>
                </a:tc>
                <a:extLst>
                  <a:ext uri="{0D108BD9-81ED-4DB2-BD59-A6C34878D82A}">
                    <a16:rowId xmlns:a16="http://schemas.microsoft.com/office/drawing/2014/main" val="437682279"/>
                  </a:ext>
                </a:extLst>
              </a:tr>
              <a:tr h="370840">
                <a:tc>
                  <a:txBody>
                    <a:bodyPr/>
                    <a:lstStyle/>
                    <a:p>
                      <a:r>
                        <a:rPr lang="en-US" dirty="0"/>
                        <a:t>Clock</a:t>
                      </a:r>
                    </a:p>
                  </a:txBody>
                  <a:tcPr/>
                </a:tc>
                <a:tc>
                  <a:txBody>
                    <a:bodyPr/>
                    <a:lstStyle/>
                    <a:p>
                      <a:r>
                        <a:rPr lang="en-US" dirty="0"/>
                        <a:t>1 </a:t>
                      </a:r>
                      <a:r>
                        <a:rPr lang="en-US" dirty="0" err="1"/>
                        <a:t>Ghz</a:t>
                      </a:r>
                      <a:endParaRPr lang="en-US" dirty="0"/>
                    </a:p>
                  </a:txBody>
                  <a:tcPr/>
                </a:tc>
                <a:extLst>
                  <a:ext uri="{0D108BD9-81ED-4DB2-BD59-A6C34878D82A}">
                    <a16:rowId xmlns:a16="http://schemas.microsoft.com/office/drawing/2014/main" val="3191825317"/>
                  </a:ext>
                </a:extLst>
              </a:tr>
              <a:tr h="370840">
                <a:tc>
                  <a:txBody>
                    <a:bodyPr/>
                    <a:lstStyle/>
                    <a:p>
                      <a:r>
                        <a:rPr lang="en-US" dirty="0"/>
                        <a:t>Memory Mode</a:t>
                      </a:r>
                    </a:p>
                  </a:txBody>
                  <a:tcPr/>
                </a:tc>
                <a:tc>
                  <a:txBody>
                    <a:bodyPr/>
                    <a:lstStyle/>
                    <a:p>
                      <a:r>
                        <a:rPr lang="en-US" dirty="0"/>
                        <a:t>Timing</a:t>
                      </a:r>
                    </a:p>
                  </a:txBody>
                  <a:tcPr/>
                </a:tc>
                <a:extLst>
                  <a:ext uri="{0D108BD9-81ED-4DB2-BD59-A6C34878D82A}">
                    <a16:rowId xmlns:a16="http://schemas.microsoft.com/office/drawing/2014/main" val="432465230"/>
                  </a:ext>
                </a:extLst>
              </a:tr>
              <a:tr h="370840">
                <a:tc>
                  <a:txBody>
                    <a:bodyPr/>
                    <a:lstStyle/>
                    <a:p>
                      <a:r>
                        <a:rPr lang="en-US" dirty="0"/>
                        <a:t>Memory</a:t>
                      </a:r>
                      <a:r>
                        <a:rPr lang="en-US" baseline="0" dirty="0"/>
                        <a:t> Size</a:t>
                      </a:r>
                      <a:endParaRPr lang="en-US" dirty="0"/>
                    </a:p>
                  </a:txBody>
                  <a:tcPr/>
                </a:tc>
                <a:tc>
                  <a:txBody>
                    <a:bodyPr/>
                    <a:lstStyle/>
                    <a:p>
                      <a:r>
                        <a:rPr lang="en-US" dirty="0"/>
                        <a:t>512 MB</a:t>
                      </a:r>
                    </a:p>
                  </a:txBody>
                  <a:tcPr/>
                </a:tc>
                <a:extLst>
                  <a:ext uri="{0D108BD9-81ED-4DB2-BD59-A6C34878D82A}">
                    <a16:rowId xmlns:a16="http://schemas.microsoft.com/office/drawing/2014/main" val="1891165013"/>
                  </a:ext>
                </a:extLst>
              </a:tr>
              <a:tr h="399497">
                <a:tc>
                  <a:txBody>
                    <a:bodyPr/>
                    <a:lstStyle/>
                    <a:p>
                      <a:r>
                        <a:rPr lang="en-US" dirty="0"/>
                        <a:t>CPU Type</a:t>
                      </a:r>
                    </a:p>
                  </a:txBody>
                  <a:tcPr/>
                </a:tc>
                <a:tc>
                  <a:txBody>
                    <a:bodyPr/>
                    <a:lstStyle/>
                    <a:p>
                      <a:r>
                        <a:rPr lang="en-US" dirty="0" err="1"/>
                        <a:t>TimingSimpleCPU</a:t>
                      </a:r>
                      <a:endParaRPr lang="en-US" dirty="0"/>
                    </a:p>
                  </a:txBody>
                  <a:tcPr/>
                </a:tc>
                <a:extLst>
                  <a:ext uri="{0D108BD9-81ED-4DB2-BD59-A6C34878D82A}">
                    <a16:rowId xmlns:a16="http://schemas.microsoft.com/office/drawing/2014/main" val="3677065229"/>
                  </a:ext>
                </a:extLst>
              </a:tr>
              <a:tr h="370840">
                <a:tc>
                  <a:txBody>
                    <a:bodyPr/>
                    <a:lstStyle/>
                    <a:p>
                      <a:r>
                        <a:rPr lang="en-US" dirty="0"/>
                        <a:t>Cache</a:t>
                      </a:r>
                    </a:p>
                  </a:txBody>
                  <a:tcPr/>
                </a:tc>
                <a:tc>
                  <a:txBody>
                    <a:bodyPr/>
                    <a:lstStyle/>
                    <a:p>
                      <a:r>
                        <a:rPr lang="en-US" dirty="0"/>
                        <a:t>None</a:t>
                      </a:r>
                    </a:p>
                  </a:txBody>
                  <a:tcPr/>
                </a:tc>
                <a:extLst>
                  <a:ext uri="{0D108BD9-81ED-4DB2-BD59-A6C34878D82A}">
                    <a16:rowId xmlns:a16="http://schemas.microsoft.com/office/drawing/2014/main" val="1987443514"/>
                  </a:ext>
                </a:extLst>
              </a:tr>
              <a:tr h="370840">
                <a:tc>
                  <a:txBody>
                    <a:bodyPr/>
                    <a:lstStyle/>
                    <a:p>
                      <a:r>
                        <a:rPr lang="en-US" dirty="0"/>
                        <a:t>Memory Controller Type</a:t>
                      </a:r>
                    </a:p>
                  </a:txBody>
                  <a:tcPr/>
                </a:tc>
                <a:tc>
                  <a:txBody>
                    <a:bodyPr/>
                    <a:lstStyle/>
                    <a:p>
                      <a:r>
                        <a:rPr lang="en-US" dirty="0"/>
                        <a:t>DDR3</a:t>
                      </a:r>
                    </a:p>
                  </a:txBody>
                  <a:tcPr/>
                </a:tc>
                <a:extLst>
                  <a:ext uri="{0D108BD9-81ED-4DB2-BD59-A6C34878D82A}">
                    <a16:rowId xmlns:a16="http://schemas.microsoft.com/office/drawing/2014/main" val="344642053"/>
                  </a:ext>
                </a:extLst>
              </a:tr>
            </a:tbl>
          </a:graphicData>
        </a:graphic>
      </p:graphicFrame>
      <p:sp>
        <p:nvSpPr>
          <p:cNvPr id="6" name="Rectangle 5"/>
          <p:cNvSpPr/>
          <p:nvPr/>
        </p:nvSpPr>
        <p:spPr>
          <a:xfrm>
            <a:off x="3267808" y="5806049"/>
            <a:ext cx="6096000" cy="923330"/>
          </a:xfrm>
          <a:prstGeom prst="rect">
            <a:avLst/>
          </a:prstGeom>
        </p:spPr>
        <p:txBody>
          <a:bodyPr>
            <a:spAutoFit/>
          </a:bodyPr>
          <a:lstStyle/>
          <a:p>
            <a:r>
              <a:rPr lang="en-US" dirty="0"/>
              <a:t>Timing Simple CPU: executes</a:t>
            </a:r>
            <a:r>
              <a:rPr lang="en-US" baseline="0" dirty="0"/>
              <a:t> </a:t>
            </a:r>
            <a:r>
              <a:rPr lang="en-US" dirty="0"/>
              <a:t>each instruction in a single clock cycle to execute, except memory requests, which flow through the memory system</a:t>
            </a:r>
          </a:p>
        </p:txBody>
      </p:sp>
    </p:spTree>
    <p:extLst>
      <p:ext uri="{BB962C8B-B14F-4D97-AF65-F5344CB8AC3E}">
        <p14:creationId xmlns:p14="http://schemas.microsoft.com/office/powerpoint/2010/main" val="4136030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Abstract Diagram of the structure without cache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97630" y="1690688"/>
            <a:ext cx="5284470" cy="3880338"/>
          </a:xfrm>
        </p:spPr>
      </p:pic>
    </p:spTree>
    <p:extLst>
      <p:ext uri="{BB962C8B-B14F-4D97-AF65-F5344CB8AC3E}">
        <p14:creationId xmlns:p14="http://schemas.microsoft.com/office/powerpoint/2010/main" val="4161603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765323" cy="769083"/>
          </a:xfrm>
        </p:spPr>
        <p:txBody>
          <a:bodyPr/>
          <a:lstStyle/>
          <a:p>
            <a:r>
              <a:rPr lang="en-US" sz="3600" dirty="0"/>
              <a:t>Results</a:t>
            </a:r>
            <a:r>
              <a:rPr lang="en-US" sz="2400" dirty="0"/>
              <a: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70877821"/>
              </p:ext>
            </p:extLst>
          </p:nvPr>
        </p:nvGraphicFramePr>
        <p:xfrm>
          <a:off x="838200" y="1788356"/>
          <a:ext cx="10515600" cy="21945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218546433"/>
                    </a:ext>
                  </a:extLst>
                </a:gridCol>
                <a:gridCol w="5257800">
                  <a:extLst>
                    <a:ext uri="{9D8B030D-6E8A-4147-A177-3AD203B41FA5}">
                      <a16:colId xmlns:a16="http://schemas.microsoft.com/office/drawing/2014/main" val="1037561964"/>
                    </a:ext>
                  </a:extLst>
                </a:gridCol>
              </a:tblGrid>
              <a:tr h="365760">
                <a:tc>
                  <a:txBody>
                    <a:bodyPr/>
                    <a:lstStyle/>
                    <a:p>
                      <a:r>
                        <a:rPr lang="en-US" dirty="0"/>
                        <a:t>Parameter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Parameter Value</a:t>
                      </a:r>
                    </a:p>
                  </a:txBody>
                  <a:tcPr/>
                </a:tc>
                <a:extLst>
                  <a:ext uri="{0D108BD9-81ED-4DB2-BD59-A6C34878D82A}">
                    <a16:rowId xmlns:a16="http://schemas.microsoft.com/office/drawing/2014/main" val="1979706789"/>
                  </a:ext>
                </a:extLst>
              </a:tr>
              <a:tr h="365760">
                <a:tc>
                  <a:txBody>
                    <a:bodyPr/>
                    <a:lstStyle/>
                    <a:p>
                      <a:r>
                        <a:rPr lang="en-US" dirty="0"/>
                        <a:t>Simulation time</a:t>
                      </a:r>
                    </a:p>
                  </a:txBody>
                  <a:tcPr/>
                </a:tc>
                <a:tc>
                  <a:txBody>
                    <a:bodyPr/>
                    <a:lstStyle/>
                    <a:p>
                      <a:r>
                        <a:rPr lang="en-US" dirty="0"/>
                        <a:t>0.000373</a:t>
                      </a:r>
                    </a:p>
                  </a:txBody>
                  <a:tcPr/>
                </a:tc>
                <a:extLst>
                  <a:ext uri="{0D108BD9-81ED-4DB2-BD59-A6C34878D82A}">
                    <a16:rowId xmlns:a16="http://schemas.microsoft.com/office/drawing/2014/main" val="3345022029"/>
                  </a:ext>
                </a:extLst>
              </a:tr>
              <a:tr h="365760">
                <a:tc>
                  <a:txBody>
                    <a:bodyPr/>
                    <a:lstStyle/>
                    <a:p>
                      <a:r>
                        <a:rPr lang="en-US" dirty="0"/>
                        <a:t>Execution Cycles</a:t>
                      </a:r>
                    </a:p>
                  </a:txBody>
                  <a:tcPr/>
                </a:tc>
                <a:tc>
                  <a:txBody>
                    <a:bodyPr/>
                    <a:lstStyle/>
                    <a:p>
                      <a:r>
                        <a:rPr lang="en-US" dirty="0"/>
                        <a:t>373367</a:t>
                      </a:r>
                    </a:p>
                  </a:txBody>
                  <a:tcPr/>
                </a:tc>
                <a:extLst>
                  <a:ext uri="{0D108BD9-81ED-4DB2-BD59-A6C34878D82A}">
                    <a16:rowId xmlns:a16="http://schemas.microsoft.com/office/drawing/2014/main" val="1139170823"/>
                  </a:ext>
                </a:extLst>
              </a:tr>
              <a:tr h="365760">
                <a:tc>
                  <a:txBody>
                    <a:bodyPr/>
                    <a:lstStyle/>
                    <a:p>
                      <a:r>
                        <a:rPr lang="en-US" dirty="0"/>
                        <a:t>Bytes read</a:t>
                      </a:r>
                      <a:r>
                        <a:rPr lang="en-US" baseline="0" dirty="0"/>
                        <a:t> from I-memory</a:t>
                      </a:r>
                      <a:endParaRPr lang="en-US" dirty="0"/>
                    </a:p>
                  </a:txBody>
                  <a:tcPr/>
                </a:tc>
                <a:tc>
                  <a:txBody>
                    <a:bodyPr/>
                    <a:lstStyle/>
                    <a:p>
                      <a:r>
                        <a:rPr lang="en-US" dirty="0"/>
                        <a:t>20144</a:t>
                      </a:r>
                    </a:p>
                  </a:txBody>
                  <a:tcPr/>
                </a:tc>
                <a:extLst>
                  <a:ext uri="{0D108BD9-81ED-4DB2-BD59-A6C34878D82A}">
                    <a16:rowId xmlns:a16="http://schemas.microsoft.com/office/drawing/2014/main" val="3434805767"/>
                  </a:ext>
                </a:extLst>
              </a:tr>
              <a:tr h="3657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Bytes read</a:t>
                      </a:r>
                      <a:r>
                        <a:rPr lang="en-US" baseline="0" dirty="0"/>
                        <a:t> from D-memory</a:t>
                      </a:r>
                      <a:endParaRPr lang="en-US" dirty="0"/>
                    </a:p>
                  </a:txBody>
                  <a:tcPr/>
                </a:tc>
                <a:tc>
                  <a:txBody>
                    <a:bodyPr/>
                    <a:lstStyle/>
                    <a:p>
                      <a:r>
                        <a:rPr lang="en-US" dirty="0"/>
                        <a:t>4673</a:t>
                      </a:r>
                    </a:p>
                  </a:txBody>
                  <a:tcPr/>
                </a:tc>
                <a:extLst>
                  <a:ext uri="{0D108BD9-81ED-4DB2-BD59-A6C34878D82A}">
                    <a16:rowId xmlns:a16="http://schemas.microsoft.com/office/drawing/2014/main" val="2527142285"/>
                  </a:ext>
                </a:extLst>
              </a:tr>
              <a:tr h="3657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Bytes read to D-memory</a:t>
                      </a:r>
                    </a:p>
                  </a:txBody>
                  <a:tcPr/>
                </a:tc>
                <a:tc>
                  <a:txBody>
                    <a:bodyPr/>
                    <a:lstStyle/>
                    <a:p>
                      <a:r>
                        <a:rPr lang="en-US" dirty="0"/>
                        <a:t>3696</a:t>
                      </a:r>
                    </a:p>
                  </a:txBody>
                  <a:tcPr/>
                </a:tc>
                <a:extLst>
                  <a:ext uri="{0D108BD9-81ED-4DB2-BD59-A6C34878D82A}">
                    <a16:rowId xmlns:a16="http://schemas.microsoft.com/office/drawing/2014/main" val="3765791648"/>
                  </a:ext>
                </a:extLst>
              </a:tr>
            </a:tbl>
          </a:graphicData>
        </a:graphic>
      </p:graphicFrame>
    </p:spTree>
    <p:extLst>
      <p:ext uri="{BB962C8B-B14F-4D97-AF65-F5344CB8AC3E}">
        <p14:creationId xmlns:p14="http://schemas.microsoft.com/office/powerpoint/2010/main" val="3690457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765323" cy="769083"/>
          </a:xfrm>
        </p:spPr>
        <p:txBody>
          <a:bodyPr/>
          <a:lstStyle/>
          <a:p>
            <a:r>
              <a:rPr lang="en-US" sz="3600" dirty="0"/>
              <a:t>Output</a:t>
            </a:r>
            <a:r>
              <a:rPr lang="en-US" sz="2400" dirty="0"/>
              <a:t>:</a:t>
            </a:r>
            <a:endParaRPr lang="en-US" dirty="0"/>
          </a:p>
        </p:txBody>
      </p:sp>
      <p:pic>
        <p:nvPicPr>
          <p:cNvPr id="5" name="Content Placeholder 4"/>
          <p:cNvPicPr>
            <a:picLocks noGrp="1" noChangeAspect="1"/>
          </p:cNvPicPr>
          <p:nvPr>
            <p:ph idx="1"/>
          </p:nvPr>
        </p:nvPicPr>
        <p:blipFill>
          <a:blip r:embed="rId2"/>
          <a:stretch>
            <a:fillRect/>
          </a:stretch>
        </p:blipFill>
        <p:spPr>
          <a:xfrm>
            <a:off x="838200" y="1943101"/>
            <a:ext cx="10017729" cy="2882106"/>
          </a:xfrm>
          <a:prstGeom prst="rect">
            <a:avLst/>
          </a:prstGeom>
        </p:spPr>
      </p:pic>
    </p:spTree>
    <p:extLst>
      <p:ext uri="{BB962C8B-B14F-4D97-AF65-F5344CB8AC3E}">
        <p14:creationId xmlns:p14="http://schemas.microsoft.com/office/powerpoint/2010/main" val="2059492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2693" y="383809"/>
            <a:ext cx="9144000" cy="583345"/>
          </a:xfrm>
        </p:spPr>
        <p:txBody>
          <a:bodyPr>
            <a:noAutofit/>
          </a:bodyPr>
          <a:lstStyle/>
          <a:p>
            <a:r>
              <a:rPr lang="en-US" sz="2400" dirty="0"/>
              <a:t>Creating the configuration script for a simple basic model with Cache</a:t>
            </a:r>
          </a:p>
        </p:txBody>
      </p:sp>
      <p:sp>
        <p:nvSpPr>
          <p:cNvPr id="4" name="TextBox 3"/>
          <p:cNvSpPr txBox="1"/>
          <p:nvPr/>
        </p:nvSpPr>
        <p:spPr>
          <a:xfrm>
            <a:off x="1266092" y="1723292"/>
            <a:ext cx="8721970" cy="1477328"/>
          </a:xfrm>
          <a:prstGeom prst="rect">
            <a:avLst/>
          </a:prstGeom>
          <a:noFill/>
        </p:spPr>
        <p:txBody>
          <a:bodyPr wrap="square" rtlCol="0">
            <a:spAutoFit/>
          </a:bodyPr>
          <a:lstStyle/>
          <a:p>
            <a:r>
              <a:rPr lang="en-US" dirty="0"/>
              <a:t>Features:</a:t>
            </a:r>
          </a:p>
          <a:p>
            <a:pPr marL="285750" indent="-285750">
              <a:buFont typeface="Arial" panose="020B0604020202020204" pitchFamily="34" charset="0"/>
              <a:buChar char="•"/>
            </a:pPr>
            <a:r>
              <a:rPr lang="en-US" dirty="0"/>
              <a:t>One simple CPU core</a:t>
            </a:r>
          </a:p>
          <a:p>
            <a:pPr marL="285750" indent="-285750">
              <a:buFont typeface="Arial" panose="020B0604020202020204" pitchFamily="34" charset="0"/>
              <a:buChar char="•"/>
            </a:pPr>
            <a:r>
              <a:rPr lang="en-US" dirty="0"/>
              <a:t>One system-wide memory bus</a:t>
            </a:r>
          </a:p>
          <a:p>
            <a:pPr marL="285750" indent="-285750">
              <a:buFont typeface="Arial" panose="020B0604020202020204" pitchFamily="34" charset="0"/>
              <a:buChar char="•"/>
            </a:pPr>
            <a:r>
              <a:rPr lang="en-US" dirty="0"/>
              <a:t>Single DDR3 memory channel, also connected to the memory bus</a:t>
            </a:r>
          </a:p>
          <a:p>
            <a:pPr marL="285750" indent="-285750">
              <a:buFont typeface="Arial" panose="020B0604020202020204" pitchFamily="34" charset="0"/>
              <a:buChar char="•"/>
            </a:pPr>
            <a:r>
              <a:rPr lang="en-US"/>
              <a:t>Cache included</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783320839"/>
              </p:ext>
            </p:extLst>
          </p:nvPr>
        </p:nvGraphicFramePr>
        <p:xfrm>
          <a:off x="1425331" y="3181512"/>
          <a:ext cx="10039838" cy="2668239"/>
        </p:xfrm>
        <a:graphic>
          <a:graphicData uri="http://schemas.openxmlformats.org/drawingml/2006/table">
            <a:tbl>
              <a:tblPr firstRow="1" bandRow="1">
                <a:tableStyleId>{5C22544A-7EE6-4342-B048-85BDC9FD1C3A}</a:tableStyleId>
              </a:tblPr>
              <a:tblGrid>
                <a:gridCol w="5019919">
                  <a:extLst>
                    <a:ext uri="{9D8B030D-6E8A-4147-A177-3AD203B41FA5}">
                      <a16:colId xmlns:a16="http://schemas.microsoft.com/office/drawing/2014/main" val="190703795"/>
                    </a:ext>
                  </a:extLst>
                </a:gridCol>
                <a:gridCol w="5019919">
                  <a:extLst>
                    <a:ext uri="{9D8B030D-6E8A-4147-A177-3AD203B41FA5}">
                      <a16:colId xmlns:a16="http://schemas.microsoft.com/office/drawing/2014/main" val="877120869"/>
                    </a:ext>
                  </a:extLst>
                </a:gridCol>
              </a:tblGrid>
              <a:tr h="414542">
                <a:tc>
                  <a:txBody>
                    <a:bodyPr/>
                    <a:lstStyle/>
                    <a:p>
                      <a:r>
                        <a:rPr lang="en-US" dirty="0"/>
                        <a:t>Parameter</a:t>
                      </a:r>
                    </a:p>
                  </a:txBody>
                  <a:tcPr/>
                </a:tc>
                <a:tc>
                  <a:txBody>
                    <a:bodyPr/>
                    <a:lstStyle/>
                    <a:p>
                      <a:r>
                        <a:rPr lang="en-US" dirty="0"/>
                        <a:t>Parameter Value</a:t>
                      </a:r>
                    </a:p>
                  </a:txBody>
                  <a:tcPr/>
                </a:tc>
                <a:extLst>
                  <a:ext uri="{0D108BD9-81ED-4DB2-BD59-A6C34878D82A}">
                    <a16:rowId xmlns:a16="http://schemas.microsoft.com/office/drawing/2014/main" val="437682279"/>
                  </a:ext>
                </a:extLst>
              </a:tr>
              <a:tr h="370840">
                <a:tc>
                  <a:txBody>
                    <a:bodyPr/>
                    <a:lstStyle/>
                    <a:p>
                      <a:r>
                        <a:rPr lang="en-US" dirty="0"/>
                        <a:t>Clock</a:t>
                      </a:r>
                    </a:p>
                  </a:txBody>
                  <a:tcPr/>
                </a:tc>
                <a:tc>
                  <a:txBody>
                    <a:bodyPr/>
                    <a:lstStyle/>
                    <a:p>
                      <a:r>
                        <a:rPr lang="en-US" dirty="0"/>
                        <a:t>1 </a:t>
                      </a:r>
                      <a:r>
                        <a:rPr lang="en-US" dirty="0" err="1"/>
                        <a:t>Ghz</a:t>
                      </a:r>
                      <a:endParaRPr lang="en-US" dirty="0"/>
                    </a:p>
                  </a:txBody>
                  <a:tcPr/>
                </a:tc>
                <a:extLst>
                  <a:ext uri="{0D108BD9-81ED-4DB2-BD59-A6C34878D82A}">
                    <a16:rowId xmlns:a16="http://schemas.microsoft.com/office/drawing/2014/main" val="3191825317"/>
                  </a:ext>
                </a:extLst>
              </a:tr>
              <a:tr h="370840">
                <a:tc>
                  <a:txBody>
                    <a:bodyPr/>
                    <a:lstStyle/>
                    <a:p>
                      <a:r>
                        <a:rPr lang="en-US" dirty="0"/>
                        <a:t>Memory Mode</a:t>
                      </a:r>
                    </a:p>
                  </a:txBody>
                  <a:tcPr/>
                </a:tc>
                <a:tc>
                  <a:txBody>
                    <a:bodyPr/>
                    <a:lstStyle/>
                    <a:p>
                      <a:r>
                        <a:rPr lang="en-US" dirty="0"/>
                        <a:t>Timing</a:t>
                      </a:r>
                    </a:p>
                  </a:txBody>
                  <a:tcPr/>
                </a:tc>
                <a:extLst>
                  <a:ext uri="{0D108BD9-81ED-4DB2-BD59-A6C34878D82A}">
                    <a16:rowId xmlns:a16="http://schemas.microsoft.com/office/drawing/2014/main" val="432465230"/>
                  </a:ext>
                </a:extLst>
              </a:tr>
              <a:tr h="370840">
                <a:tc>
                  <a:txBody>
                    <a:bodyPr/>
                    <a:lstStyle/>
                    <a:p>
                      <a:r>
                        <a:rPr lang="en-US" dirty="0"/>
                        <a:t>Memory</a:t>
                      </a:r>
                      <a:r>
                        <a:rPr lang="en-US" baseline="0" dirty="0"/>
                        <a:t> Size</a:t>
                      </a:r>
                      <a:endParaRPr lang="en-US" dirty="0"/>
                    </a:p>
                  </a:txBody>
                  <a:tcPr/>
                </a:tc>
                <a:tc>
                  <a:txBody>
                    <a:bodyPr/>
                    <a:lstStyle/>
                    <a:p>
                      <a:r>
                        <a:rPr lang="en-US" dirty="0"/>
                        <a:t>512 MB</a:t>
                      </a:r>
                    </a:p>
                  </a:txBody>
                  <a:tcPr/>
                </a:tc>
                <a:extLst>
                  <a:ext uri="{0D108BD9-81ED-4DB2-BD59-A6C34878D82A}">
                    <a16:rowId xmlns:a16="http://schemas.microsoft.com/office/drawing/2014/main" val="1891165013"/>
                  </a:ext>
                </a:extLst>
              </a:tr>
              <a:tr h="399497">
                <a:tc>
                  <a:txBody>
                    <a:bodyPr/>
                    <a:lstStyle/>
                    <a:p>
                      <a:r>
                        <a:rPr lang="en-US" dirty="0"/>
                        <a:t>CPU Type</a:t>
                      </a:r>
                    </a:p>
                  </a:txBody>
                  <a:tcPr/>
                </a:tc>
                <a:tc>
                  <a:txBody>
                    <a:bodyPr/>
                    <a:lstStyle/>
                    <a:p>
                      <a:r>
                        <a:rPr lang="en-US" dirty="0" err="1"/>
                        <a:t>TimingSimpleCPU</a:t>
                      </a:r>
                      <a:endParaRPr lang="en-US" dirty="0"/>
                    </a:p>
                  </a:txBody>
                  <a:tcPr/>
                </a:tc>
                <a:extLst>
                  <a:ext uri="{0D108BD9-81ED-4DB2-BD59-A6C34878D82A}">
                    <a16:rowId xmlns:a16="http://schemas.microsoft.com/office/drawing/2014/main" val="3677065229"/>
                  </a:ext>
                </a:extLst>
              </a:tr>
              <a:tr h="370840">
                <a:tc>
                  <a:txBody>
                    <a:bodyPr/>
                    <a:lstStyle/>
                    <a:p>
                      <a:r>
                        <a:rPr lang="en-US" dirty="0"/>
                        <a:t>Cache</a:t>
                      </a:r>
                    </a:p>
                  </a:txBody>
                  <a:tcPr/>
                </a:tc>
                <a:tc>
                  <a:txBody>
                    <a:bodyPr/>
                    <a:lstStyle/>
                    <a:p>
                      <a:r>
                        <a:rPr lang="en-US" dirty="0"/>
                        <a:t>L1: 16 kB, L2: 64</a:t>
                      </a:r>
                      <a:r>
                        <a:rPr lang="en-US" baseline="0" dirty="0"/>
                        <a:t> kB</a:t>
                      </a:r>
                      <a:endParaRPr lang="en-US" dirty="0"/>
                    </a:p>
                  </a:txBody>
                  <a:tcPr/>
                </a:tc>
                <a:extLst>
                  <a:ext uri="{0D108BD9-81ED-4DB2-BD59-A6C34878D82A}">
                    <a16:rowId xmlns:a16="http://schemas.microsoft.com/office/drawing/2014/main" val="1987443514"/>
                  </a:ext>
                </a:extLst>
              </a:tr>
              <a:tr h="370840">
                <a:tc>
                  <a:txBody>
                    <a:bodyPr/>
                    <a:lstStyle/>
                    <a:p>
                      <a:r>
                        <a:rPr lang="en-US" dirty="0"/>
                        <a:t>Memory Controller Type</a:t>
                      </a:r>
                    </a:p>
                  </a:txBody>
                  <a:tcPr/>
                </a:tc>
                <a:tc>
                  <a:txBody>
                    <a:bodyPr/>
                    <a:lstStyle/>
                    <a:p>
                      <a:r>
                        <a:rPr lang="en-US" dirty="0"/>
                        <a:t>DDR3</a:t>
                      </a:r>
                    </a:p>
                  </a:txBody>
                  <a:tcPr/>
                </a:tc>
                <a:extLst>
                  <a:ext uri="{0D108BD9-81ED-4DB2-BD59-A6C34878D82A}">
                    <a16:rowId xmlns:a16="http://schemas.microsoft.com/office/drawing/2014/main" val="344642053"/>
                  </a:ext>
                </a:extLst>
              </a:tr>
            </a:tbl>
          </a:graphicData>
        </a:graphic>
      </p:graphicFrame>
      <p:sp>
        <p:nvSpPr>
          <p:cNvPr id="6" name="Rectangle 5"/>
          <p:cNvSpPr/>
          <p:nvPr/>
        </p:nvSpPr>
        <p:spPr>
          <a:xfrm>
            <a:off x="3267808" y="5806049"/>
            <a:ext cx="6096000" cy="923330"/>
          </a:xfrm>
          <a:prstGeom prst="rect">
            <a:avLst/>
          </a:prstGeom>
        </p:spPr>
        <p:txBody>
          <a:bodyPr>
            <a:spAutoFit/>
          </a:bodyPr>
          <a:lstStyle/>
          <a:p>
            <a:r>
              <a:rPr lang="en-US" dirty="0"/>
              <a:t>Timing Simple CPU: executes</a:t>
            </a:r>
            <a:r>
              <a:rPr lang="en-US" baseline="0" dirty="0"/>
              <a:t> </a:t>
            </a:r>
            <a:r>
              <a:rPr lang="en-US" dirty="0"/>
              <a:t>each instruction in a single clock cycle to execute, except memory requests, which flow through the memory system</a:t>
            </a:r>
          </a:p>
        </p:txBody>
      </p:sp>
    </p:spTree>
    <p:extLst>
      <p:ext uri="{BB962C8B-B14F-4D97-AF65-F5344CB8AC3E}">
        <p14:creationId xmlns:p14="http://schemas.microsoft.com/office/powerpoint/2010/main" val="2896306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Abstract Diagram of the structure with cache</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15361" y="1396999"/>
            <a:ext cx="3728514" cy="4910229"/>
          </a:xfrm>
        </p:spPr>
      </p:pic>
    </p:spTree>
    <p:extLst>
      <p:ext uri="{BB962C8B-B14F-4D97-AF65-F5344CB8AC3E}">
        <p14:creationId xmlns:p14="http://schemas.microsoft.com/office/powerpoint/2010/main" val="542311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765323" cy="769083"/>
          </a:xfrm>
        </p:spPr>
        <p:txBody>
          <a:bodyPr/>
          <a:lstStyle/>
          <a:p>
            <a:r>
              <a:rPr lang="en-US" sz="3600" dirty="0"/>
              <a:t>Results</a:t>
            </a:r>
            <a:r>
              <a:rPr lang="en-US" sz="2400" dirty="0"/>
              <a: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48543968"/>
              </p:ext>
            </p:extLst>
          </p:nvPr>
        </p:nvGraphicFramePr>
        <p:xfrm>
          <a:off x="838200" y="1825629"/>
          <a:ext cx="10515600" cy="1841249"/>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218546433"/>
                    </a:ext>
                  </a:extLst>
                </a:gridCol>
                <a:gridCol w="5257800">
                  <a:extLst>
                    <a:ext uri="{9D8B030D-6E8A-4147-A177-3AD203B41FA5}">
                      <a16:colId xmlns:a16="http://schemas.microsoft.com/office/drawing/2014/main" val="1037561964"/>
                    </a:ext>
                  </a:extLst>
                </a:gridCol>
              </a:tblGrid>
              <a:tr h="365760">
                <a:tc>
                  <a:txBody>
                    <a:bodyPr/>
                    <a:lstStyle/>
                    <a:p>
                      <a:r>
                        <a:rPr lang="en-US" dirty="0"/>
                        <a:t>Parameter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Parameter Value</a:t>
                      </a:r>
                    </a:p>
                  </a:txBody>
                  <a:tcPr/>
                </a:tc>
                <a:extLst>
                  <a:ext uri="{0D108BD9-81ED-4DB2-BD59-A6C34878D82A}">
                    <a16:rowId xmlns:a16="http://schemas.microsoft.com/office/drawing/2014/main" val="1979706789"/>
                  </a:ext>
                </a:extLst>
              </a:tr>
              <a:tr h="365760">
                <a:tc>
                  <a:txBody>
                    <a:bodyPr/>
                    <a:lstStyle/>
                    <a:p>
                      <a:r>
                        <a:rPr lang="en-US" dirty="0"/>
                        <a:t>Simulation time</a:t>
                      </a:r>
                    </a:p>
                  </a:txBody>
                  <a:tcPr/>
                </a:tc>
                <a:tc>
                  <a:txBody>
                    <a:bodyPr/>
                    <a:lstStyle/>
                    <a:p>
                      <a:r>
                        <a:rPr lang="en-US" dirty="0"/>
                        <a:t>0.000053</a:t>
                      </a:r>
                    </a:p>
                  </a:txBody>
                  <a:tcPr/>
                </a:tc>
                <a:extLst>
                  <a:ext uri="{0D108BD9-81ED-4DB2-BD59-A6C34878D82A}">
                    <a16:rowId xmlns:a16="http://schemas.microsoft.com/office/drawing/2014/main" val="3345022029"/>
                  </a:ext>
                </a:extLst>
              </a:tr>
              <a:tr h="365760">
                <a:tc>
                  <a:txBody>
                    <a:bodyPr/>
                    <a:lstStyle/>
                    <a:p>
                      <a:r>
                        <a:rPr lang="en-US" dirty="0"/>
                        <a:t>Execution Cycles</a:t>
                      </a:r>
                    </a:p>
                  </a:txBody>
                  <a:tcPr/>
                </a:tc>
                <a:tc>
                  <a:txBody>
                    <a:bodyPr/>
                    <a:lstStyle/>
                    <a:p>
                      <a:r>
                        <a:rPr lang="en-US" dirty="0"/>
                        <a:t>52574</a:t>
                      </a:r>
                    </a:p>
                  </a:txBody>
                  <a:tcPr/>
                </a:tc>
                <a:extLst>
                  <a:ext uri="{0D108BD9-81ED-4DB2-BD59-A6C34878D82A}">
                    <a16:rowId xmlns:a16="http://schemas.microsoft.com/office/drawing/2014/main" val="1139170823"/>
                  </a:ext>
                </a:extLst>
              </a:tr>
              <a:tr h="365760">
                <a:tc>
                  <a:txBody>
                    <a:bodyPr/>
                    <a:lstStyle/>
                    <a:p>
                      <a:r>
                        <a:rPr lang="en-US" dirty="0"/>
                        <a:t>Bytes read</a:t>
                      </a:r>
                      <a:r>
                        <a:rPr lang="en-US" baseline="0" dirty="0"/>
                        <a:t> from I-memory</a:t>
                      </a:r>
                      <a:endParaRPr lang="en-US" dirty="0"/>
                    </a:p>
                  </a:txBody>
                  <a:tcPr/>
                </a:tc>
                <a:tc>
                  <a:txBody>
                    <a:bodyPr/>
                    <a:lstStyle/>
                    <a:p>
                      <a:r>
                        <a:rPr lang="en-US" dirty="0"/>
                        <a:t>14400</a:t>
                      </a:r>
                    </a:p>
                  </a:txBody>
                  <a:tcPr/>
                </a:tc>
                <a:extLst>
                  <a:ext uri="{0D108BD9-81ED-4DB2-BD59-A6C34878D82A}">
                    <a16:rowId xmlns:a16="http://schemas.microsoft.com/office/drawing/2014/main" val="3434805767"/>
                  </a:ext>
                </a:extLst>
              </a:tr>
              <a:tr h="3782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Bytes read</a:t>
                      </a:r>
                      <a:r>
                        <a:rPr lang="en-US" baseline="0" dirty="0"/>
                        <a:t> from D-memory</a:t>
                      </a:r>
                      <a:endParaRPr lang="en-US" dirty="0"/>
                    </a:p>
                  </a:txBody>
                  <a:tcPr/>
                </a:tc>
                <a:tc>
                  <a:txBody>
                    <a:bodyPr/>
                    <a:lstStyle/>
                    <a:p>
                      <a:r>
                        <a:rPr lang="en-US" dirty="0"/>
                        <a:t>8064</a:t>
                      </a:r>
                    </a:p>
                  </a:txBody>
                  <a:tcPr/>
                </a:tc>
                <a:extLst>
                  <a:ext uri="{0D108BD9-81ED-4DB2-BD59-A6C34878D82A}">
                    <a16:rowId xmlns:a16="http://schemas.microsoft.com/office/drawing/2014/main" val="2527142285"/>
                  </a:ext>
                </a:extLst>
              </a:tr>
            </a:tbl>
          </a:graphicData>
        </a:graphic>
      </p:graphicFrame>
    </p:spTree>
    <p:extLst>
      <p:ext uri="{BB962C8B-B14F-4D97-AF65-F5344CB8AC3E}">
        <p14:creationId xmlns:p14="http://schemas.microsoft.com/office/powerpoint/2010/main" val="25374750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2778</TotalTime>
  <Words>1222</Words>
  <Application>Microsoft Office PowerPoint</Application>
  <PresentationFormat>Widescreen</PresentationFormat>
  <Paragraphs>141</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Extracting Memory Traces of Common Machine Learning Algorithms</vt:lpstr>
      <vt:lpstr>Approach:</vt:lpstr>
      <vt:lpstr>Creating the configuration script for a simple basic model</vt:lpstr>
      <vt:lpstr>Abstract Diagram of the structure without cache</vt:lpstr>
      <vt:lpstr>Results:</vt:lpstr>
      <vt:lpstr>Output:</vt:lpstr>
      <vt:lpstr>Creating the configuration script for a simple basic model with Cache</vt:lpstr>
      <vt:lpstr>Abstract Diagram of the structure with cache</vt:lpstr>
      <vt:lpstr>Results:</vt:lpstr>
      <vt:lpstr>Output with Cache:</vt:lpstr>
      <vt:lpstr>PowerPoint Presentation</vt:lpstr>
      <vt:lpstr>Running with the –debug-flags command</vt:lpstr>
      <vt:lpstr>Memory addresses</vt:lpstr>
      <vt:lpstr>Future Work:</vt:lpstr>
      <vt:lpstr>Challenges</vt:lpstr>
      <vt:lpstr>Unable to retrieve the memory address file using the debug command since the one mentioned was outdated and not documented</vt:lpstr>
      <vt:lpstr>Unable to compile since the native system was x86 and the simulated system was ARM.</vt:lpstr>
      <vt:lpstr>Even after cross compilation, unable to run the ARM binary code for the .c program. </vt:lpstr>
      <vt:lpstr>Solution:</vt:lpstr>
      <vt:lpstr>After successfully compiling the code and creating the static binary file, an error occurs stating that the linux kernel of gem5 is too old when compared to the local/native linux kernel.</vt:lpstr>
      <vt:lpstr>Solution: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the configuration script for a simple basic model</dc:title>
  <dc:creator>Ajay Kumar</dc:creator>
  <cp:lastModifiedBy>Ajay Kumar</cp:lastModifiedBy>
  <cp:revision>44</cp:revision>
  <dcterms:created xsi:type="dcterms:W3CDTF">2018-03-02T00:48:18Z</dcterms:created>
  <dcterms:modified xsi:type="dcterms:W3CDTF">2018-03-27T18:47:45Z</dcterms:modified>
</cp:coreProperties>
</file>