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ignature" charset="1" panose="00000000000000000000"/>
      <p:regular r:id="rId10"/>
    </p:embeddedFont>
    <p:embeddedFont>
      <p:font typeface="Codec Pro" charset="1" panose="00000500000000000000"/>
      <p:regular r:id="rId11"/>
    </p:embeddedFont>
    <p:embeddedFont>
      <p:font typeface="Codec Pro Bold" charset="1" panose="00000600000000000000"/>
      <p:regular r:id="rId12"/>
    </p:embeddedFont>
    <p:embeddedFont>
      <p:font typeface="Codec Pro Thin" charset="1" panose="00000200000000000000"/>
      <p:regular r:id="rId13"/>
    </p:embeddedFont>
    <p:embeddedFont>
      <p:font typeface="Codec Pro Light" charset="1" panose="00000300000000000000"/>
      <p:regular r:id="rId14"/>
    </p:embeddedFont>
    <p:embeddedFont>
      <p:font typeface="Codec Pro Ultra-Bold" charset="1" panose="00000700000000000000"/>
      <p:regular r:id="rId15"/>
    </p:embeddedFont>
    <p:embeddedFont>
      <p:font typeface="Codec Pro Heavy" charset="1" panose="00000A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30" Target="slides/slide14.xml" Type="http://schemas.openxmlformats.org/officeDocument/2006/relationships/slide"/><Relationship Id="rId31" Target="slides/slide15.xml" Type="http://schemas.openxmlformats.org/officeDocument/2006/relationships/slide"/><Relationship Id="rId32" Target="slides/slide16.xml" Type="http://schemas.openxmlformats.org/officeDocument/2006/relationships/slide"/><Relationship Id="rId33" Target="slides/slide17.xml" Type="http://schemas.openxmlformats.org/officeDocument/2006/relationships/slide"/><Relationship Id="rId34" Target="slides/slide18.xml" Type="http://schemas.openxmlformats.org/officeDocument/2006/relationships/slide"/><Relationship Id="rId35" Target="slides/slide19.xml" Type="http://schemas.openxmlformats.org/officeDocument/2006/relationships/slide"/><Relationship Id="rId36" Target="slides/slide20.xml" Type="http://schemas.openxmlformats.org/officeDocument/2006/relationships/slide"/><Relationship Id="rId37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5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7022894"/>
            <a:ext cx="18288000" cy="3264106"/>
          </a:xfrm>
          <a:prstGeom prst="rect">
            <a:avLst/>
          </a:prstGeom>
          <a:solidFill>
            <a:srgbClr val="F2E1D4"/>
          </a:solidFill>
        </p:spPr>
      </p:sp>
      <p:sp>
        <p:nvSpPr>
          <p:cNvPr name="AutoShape 3" id="3"/>
          <p:cNvSpPr/>
          <p:nvPr/>
        </p:nvSpPr>
        <p:spPr>
          <a:xfrm rot="-5404291">
            <a:off x="11744860" y="3203088"/>
            <a:ext cx="7630094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9263062"/>
            <a:ext cx="14516920" cy="0"/>
          </a:xfrm>
          <a:prstGeom prst="line">
            <a:avLst/>
          </a:prstGeom>
          <a:ln cap="rnd" w="9525">
            <a:solidFill>
              <a:srgbClr val="215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881062"/>
            <a:ext cx="13678653" cy="352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0"/>
              </a:lnSpc>
            </a:pPr>
            <a:r>
              <a:rPr lang="en-US" sz="11000">
                <a:solidFill>
                  <a:srgbClr val="F2E1D4"/>
                </a:solidFill>
                <a:latin typeface="Codec Pro"/>
              </a:rPr>
              <a:t>Income classification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05458" y="3333559"/>
            <a:ext cx="349253" cy="507814"/>
          </a:xfrm>
          <a:custGeom>
            <a:avLst/>
            <a:gdLst/>
            <a:ahLst/>
            <a:cxnLst/>
            <a:rect r="r" b="b" t="t" l="l"/>
            <a:pathLst>
              <a:path h="507814" w="349253">
                <a:moveTo>
                  <a:pt x="0" y="0"/>
                </a:moveTo>
                <a:lnTo>
                  <a:pt x="349253" y="0"/>
                </a:lnTo>
                <a:lnTo>
                  <a:pt x="349253" y="507814"/>
                </a:lnTo>
                <a:lnTo>
                  <a:pt x="0" y="507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42972" y="7492897"/>
            <a:ext cx="13118102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0"/>
              </a:lnSpc>
            </a:pPr>
            <a:r>
              <a:rPr lang="en-US" sz="12000">
                <a:solidFill>
                  <a:srgbClr val="191919"/>
                </a:solidFill>
                <a:latin typeface="Signature"/>
              </a:rPr>
              <a:t>Lâm Thành Anh Khoa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186811" y="966787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86811" y="8963663"/>
            <a:ext cx="1470567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u="sng">
                <a:solidFill>
                  <a:srgbClr val="2157B2"/>
                </a:solidFill>
                <a:latin typeface="Codec Pro"/>
              </a:rPr>
              <a:t>NEXT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08717" y="13622168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2157B2"/>
                </a:solidFill>
                <a:latin typeface="Codec Pro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2235" y="2686050"/>
            <a:ext cx="17743531" cy="4959581"/>
          </a:xfrm>
          <a:custGeom>
            <a:avLst/>
            <a:gdLst/>
            <a:ahLst/>
            <a:cxnLst/>
            <a:rect r="r" b="b" t="t" l="l"/>
            <a:pathLst>
              <a:path h="4959581" w="17743531">
                <a:moveTo>
                  <a:pt x="0" y="0"/>
                </a:moveTo>
                <a:lnTo>
                  <a:pt x="17743530" y="0"/>
                </a:lnTo>
                <a:lnTo>
                  <a:pt x="17743530" y="4959581"/>
                </a:lnTo>
                <a:lnTo>
                  <a:pt x="0" y="4959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62" t="0" r="-210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29977" y="6721073"/>
            <a:ext cx="2502727" cy="1107401"/>
          </a:xfrm>
          <a:custGeom>
            <a:avLst/>
            <a:gdLst/>
            <a:ahLst/>
            <a:cxnLst/>
            <a:rect r="r" b="b" t="t" l="l"/>
            <a:pathLst>
              <a:path h="1107401" w="2502727">
                <a:moveTo>
                  <a:pt x="0" y="0"/>
                </a:moveTo>
                <a:lnTo>
                  <a:pt x="2502727" y="0"/>
                </a:lnTo>
                <a:lnTo>
                  <a:pt x="2502727" y="1107402"/>
                </a:lnTo>
                <a:lnTo>
                  <a:pt x="0" y="1107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788733" y="1004887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0517" y="942975"/>
            <a:ext cx="15097076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F2E1D4"/>
                </a:solidFill>
                <a:latin typeface="Codec Pro"/>
              </a:rPr>
              <a:t>Data visualization - Capital gain/Capital loss vs income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610" y="8052312"/>
            <a:ext cx="18002780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8412" indent="-404206" lvl="1">
              <a:lnSpc>
                <a:spcPts val="4493"/>
              </a:lnSpc>
              <a:buFont typeface="Arial"/>
              <a:buChar char="•"/>
            </a:pPr>
            <a:r>
              <a:rPr lang="en-US" sz="3744">
                <a:solidFill>
                  <a:srgbClr val="F2E1D4"/>
                </a:solidFill>
                <a:latin typeface="Codec Pro"/>
              </a:rPr>
              <a:t>Khi capital loss cao thì đa số là mức lương &lt;=50K trong khi capital gain cao thì mức lương đa số là &gt;50K</a:t>
            </a:r>
          </a:p>
          <a:p>
            <a:pPr marL="808412" indent="-404206" lvl="1">
              <a:lnSpc>
                <a:spcPts val="4493"/>
              </a:lnSpc>
              <a:buFont typeface="Arial"/>
              <a:buChar char="•"/>
            </a:pPr>
            <a:r>
              <a:rPr lang="en-US" sz="3744">
                <a:solidFill>
                  <a:srgbClr val="F2E1D4"/>
                </a:solidFill>
                <a:latin typeface="Codec Pro"/>
              </a:rPr>
              <a:t>Như vây có sự liên quan giữa cả hai cột capital gain/capital loss với income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1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07743" y="2872159"/>
            <a:ext cx="19103486" cy="0"/>
          </a:xfrm>
          <a:prstGeom prst="line">
            <a:avLst/>
          </a:prstGeom>
          <a:ln cap="rnd" w="9525">
            <a:solidFill>
              <a:srgbClr val="0715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420196" y="3815134"/>
            <a:ext cx="12614089" cy="5794350"/>
          </a:xfrm>
          <a:custGeom>
            <a:avLst/>
            <a:gdLst/>
            <a:ahLst/>
            <a:cxnLst/>
            <a:rect r="r" b="b" t="t" l="l"/>
            <a:pathLst>
              <a:path h="5794350" w="12614089">
                <a:moveTo>
                  <a:pt x="0" y="0"/>
                </a:moveTo>
                <a:lnTo>
                  <a:pt x="12614088" y="0"/>
                </a:lnTo>
                <a:lnTo>
                  <a:pt x="12614088" y="5794350"/>
                </a:lnTo>
                <a:lnTo>
                  <a:pt x="0" y="579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7" t="-8924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788733" y="1004887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07152B"/>
                </a:solidFill>
                <a:latin typeface="Codec Pro"/>
              </a:rPr>
              <a:t>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0517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7152B"/>
                </a:solidFill>
                <a:latin typeface="Codec Pro"/>
              </a:rPr>
              <a:t>Data visualization - Age vs income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520" y="3130494"/>
            <a:ext cx="5235675" cy="7475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8412" indent="-404206" lvl="1">
              <a:lnSpc>
                <a:spcPts val="4493"/>
              </a:lnSpc>
              <a:buFont typeface="Arial"/>
              <a:buChar char="•"/>
            </a:pPr>
            <a:r>
              <a:rPr lang="en-US" sz="3744">
                <a:solidFill>
                  <a:srgbClr val="191919"/>
                </a:solidFill>
                <a:latin typeface="Codec Pro"/>
              </a:rPr>
              <a:t>Độ tuổi bắt đầu làm việc là 18, độ tuổi nghỉ hưu 60-80</a:t>
            </a:r>
          </a:p>
          <a:p>
            <a:pPr marL="808412" indent="-404206" lvl="1">
              <a:lnSpc>
                <a:spcPts val="4493"/>
              </a:lnSpc>
              <a:buFont typeface="Arial"/>
              <a:buChar char="•"/>
            </a:pPr>
            <a:r>
              <a:rPr lang="en-US" sz="3744">
                <a:solidFill>
                  <a:srgbClr val="191919"/>
                </a:solidFill>
                <a:latin typeface="Codec Pro"/>
              </a:rPr>
              <a:t>Số người có mức lương &lt;=50K giảm dần theo trong khi số người có mức lương &gt;50K lại tăng dần theo số tuổi</a:t>
            </a:r>
          </a:p>
          <a:p>
            <a:pPr>
              <a:lnSpc>
                <a:spcPts val="4493"/>
              </a:lnSpc>
            </a:pPr>
          </a:p>
          <a:p>
            <a:pPr>
              <a:lnSpc>
                <a:spcPts val="4493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5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645145"/>
            <a:ext cx="5244113" cy="5652380"/>
          </a:xfrm>
          <a:custGeom>
            <a:avLst/>
            <a:gdLst/>
            <a:ahLst/>
            <a:cxnLst/>
            <a:rect r="r" b="b" t="t" l="l"/>
            <a:pathLst>
              <a:path h="5652380" w="5244113">
                <a:moveTo>
                  <a:pt x="0" y="0"/>
                </a:moveTo>
                <a:lnTo>
                  <a:pt x="5244113" y="0"/>
                </a:lnTo>
                <a:lnTo>
                  <a:pt x="5244113" y="5652380"/>
                </a:lnTo>
                <a:lnTo>
                  <a:pt x="0" y="5652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92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95694" y="2908422"/>
            <a:ext cx="2877427" cy="555748"/>
          </a:xfrm>
          <a:custGeom>
            <a:avLst/>
            <a:gdLst/>
            <a:ahLst/>
            <a:cxnLst/>
            <a:rect r="r" b="b" t="t" l="l"/>
            <a:pathLst>
              <a:path h="555748" w="2877427">
                <a:moveTo>
                  <a:pt x="0" y="0"/>
                </a:moveTo>
                <a:lnTo>
                  <a:pt x="2877427" y="0"/>
                </a:lnTo>
                <a:lnTo>
                  <a:pt x="2877427" y="555748"/>
                </a:lnTo>
                <a:lnTo>
                  <a:pt x="0" y="555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12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88888" y="4080516"/>
            <a:ext cx="2586009" cy="1201374"/>
          </a:xfrm>
          <a:custGeom>
            <a:avLst/>
            <a:gdLst/>
            <a:ahLst/>
            <a:cxnLst/>
            <a:rect r="r" b="b" t="t" l="l"/>
            <a:pathLst>
              <a:path h="1201374" w="2586009">
                <a:moveTo>
                  <a:pt x="0" y="0"/>
                </a:moveTo>
                <a:lnTo>
                  <a:pt x="2586009" y="0"/>
                </a:lnTo>
                <a:lnTo>
                  <a:pt x="2586009" y="1201374"/>
                </a:lnTo>
                <a:lnTo>
                  <a:pt x="0" y="120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50631" y="2724150"/>
            <a:ext cx="10966436" cy="7272111"/>
          </a:xfrm>
          <a:custGeom>
            <a:avLst/>
            <a:gdLst/>
            <a:ahLst/>
            <a:cxnLst/>
            <a:rect r="r" b="b" t="t" l="l"/>
            <a:pathLst>
              <a:path h="7272111" w="10966436">
                <a:moveTo>
                  <a:pt x="0" y="0"/>
                </a:moveTo>
                <a:lnTo>
                  <a:pt x="10966436" y="0"/>
                </a:lnTo>
                <a:lnTo>
                  <a:pt x="10966436" y="7272111"/>
                </a:lnTo>
                <a:lnTo>
                  <a:pt x="0" y="72721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88733" y="1004887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12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517" y="942975"/>
            <a:ext cx="11960228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Data visualization - Những feature không phù hợp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29679" y="2615979"/>
            <a:ext cx="18747357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823948" y="2786960"/>
            <a:ext cx="12218063" cy="7245471"/>
          </a:xfrm>
          <a:custGeom>
            <a:avLst/>
            <a:gdLst/>
            <a:ahLst/>
            <a:cxnLst/>
            <a:rect r="r" b="b" t="t" l="l"/>
            <a:pathLst>
              <a:path h="7245471" w="12218063">
                <a:moveTo>
                  <a:pt x="0" y="0"/>
                </a:moveTo>
                <a:lnTo>
                  <a:pt x="12218064" y="0"/>
                </a:lnTo>
                <a:lnTo>
                  <a:pt x="12218064" y="7245471"/>
                </a:lnTo>
                <a:lnTo>
                  <a:pt x="0" y="724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10" t="-2228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3499"/>
            <a:ext cx="11960228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Data visualization - Numerical 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46436" y="803499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13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654" y="3323329"/>
            <a:ext cx="5668294" cy="440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3876" indent="-341938" lvl="1">
              <a:lnSpc>
                <a:spcPts val="3801"/>
              </a:lnSpc>
              <a:buFont typeface="Arial"/>
              <a:buChar char="•"/>
            </a:pPr>
            <a:r>
              <a:rPr lang="en-US" sz="3167">
                <a:solidFill>
                  <a:srgbClr val="F2E1D4"/>
                </a:solidFill>
                <a:latin typeface="Codec Pro"/>
              </a:rPr>
              <a:t>Dựa vào bảng, thu nhập bị ảnh hưởng nhiều nhất bởi trình độ học vấn, tuổi tác, giờ làm việc trong tuần</a:t>
            </a:r>
          </a:p>
          <a:p>
            <a:pPr>
              <a:lnSpc>
                <a:spcPts val="3801"/>
              </a:lnSpc>
            </a:pPr>
          </a:p>
          <a:p>
            <a:pPr marL="683876" indent="-341938" lvl="1">
              <a:lnSpc>
                <a:spcPts val="3801"/>
              </a:lnSpc>
              <a:buFont typeface="Arial"/>
              <a:buChar char="•"/>
            </a:pPr>
            <a:r>
              <a:rPr lang="en-US" sz="3167">
                <a:solidFill>
                  <a:srgbClr val="F2E1D4"/>
                </a:solidFill>
                <a:latin typeface="Codec Pro"/>
              </a:rPr>
              <a:t>Cột fnlwgt hoàn toàn không có tương quan với cột income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2E1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997775" y="1985962"/>
          <a:ext cx="9541768" cy="8215418"/>
        </p:xfrm>
        <a:graphic>
          <a:graphicData uri="http://schemas.openxmlformats.org/drawingml/2006/table">
            <a:tbl>
              <a:tblPr/>
              <a:tblGrid>
                <a:gridCol w="4585865"/>
                <a:gridCol w="2854517"/>
                <a:gridCol w="2101386"/>
              </a:tblGrid>
              <a:tr h="8433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EFEFE"/>
                          </a:solidFill>
                          <a:latin typeface="Codec Pro Bold"/>
                        </a:rPr>
                        <a:t>FEATURE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7B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EFEFE"/>
                          </a:solidFill>
                          <a:latin typeface="Codec Pro Bold"/>
                        </a:rPr>
                        <a:t>SCORE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7B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EFEFE"/>
                          </a:solidFill>
                          <a:latin typeface="Codec Pro Bold"/>
                        </a:rPr>
                        <a:t>RANK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7B2"/>
                    </a:solidFill>
                  </a:tcPr>
                </a:tc>
              </a:tr>
              <a:tr h="8013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Capital gain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600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9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Relationship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531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2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Sex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354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9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Capital loss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223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9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Age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149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9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Martial status*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134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Education num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125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Hours-per-week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47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...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...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91919"/>
                          </a:solidFill>
                          <a:latin typeface="Codec Pro"/>
                        </a:rPr>
                        <a:t>...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170517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191919"/>
                </a:solidFill>
                <a:latin typeface="Codec Pro"/>
              </a:rPr>
              <a:t>Pre-processing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3557" y="2308042"/>
            <a:ext cx="7519031" cy="772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191919"/>
                </a:solidFill>
                <a:latin typeface="Codec Pro"/>
              </a:rPr>
              <a:t>Dựa vào data visualization và đối chiếu với bảng chi-square test chúng ta có thể tiến hành bỏ những cột không liên quan, mất cân bằng dữ liệu để tiến hành dự đoán</a:t>
            </a:r>
          </a:p>
          <a:p>
            <a:pPr>
              <a:lnSpc>
                <a:spcPts val="4200"/>
              </a:lnSpc>
            </a:pP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191919"/>
                </a:solidFill>
                <a:latin typeface="Codec Pro"/>
              </a:rPr>
              <a:t>Những cột bị loại bỏ là : 'marital-status', 'race', 'fnlwgt', 'education', 'native-country', 'workclass'</a:t>
            </a:r>
          </a:p>
          <a:p>
            <a:pPr>
              <a:lnSpc>
                <a:spcPts val="3789"/>
              </a:lnSpc>
            </a:pPr>
          </a:p>
          <a:p>
            <a:pPr algn="ctr">
              <a:lnSpc>
                <a:spcPts val="2902"/>
              </a:lnSpc>
            </a:pPr>
            <a:r>
              <a:rPr lang="en-US" sz="2418">
                <a:solidFill>
                  <a:srgbClr val="191919"/>
                </a:solidFill>
                <a:latin typeface="Codec Pro"/>
              </a:rPr>
              <a:t>*Martial status bị loại do imbalance data</a:t>
            </a:r>
          </a:p>
          <a:p>
            <a:pPr>
              <a:lnSpc>
                <a:spcPts val="3789"/>
              </a:lnSpc>
            </a:pPr>
          </a:p>
          <a:p>
            <a:pPr>
              <a:lnSpc>
                <a:spcPts val="378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506597" y="1385887"/>
            <a:ext cx="5248295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191919"/>
                </a:solidFill>
                <a:latin typeface="Codec Pro"/>
              </a:rPr>
              <a:t>Chi-square test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46436" y="803499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191919"/>
                </a:solidFill>
                <a:latin typeface="Codec Pro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1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572" y="2607365"/>
            <a:ext cx="18048856" cy="4029055"/>
          </a:xfrm>
          <a:custGeom>
            <a:avLst/>
            <a:gdLst/>
            <a:ahLst/>
            <a:cxnLst/>
            <a:rect r="r" b="b" t="t" l="l"/>
            <a:pathLst>
              <a:path h="4029055" w="18048856">
                <a:moveTo>
                  <a:pt x="0" y="0"/>
                </a:moveTo>
                <a:lnTo>
                  <a:pt x="18048856" y="0"/>
                </a:lnTo>
                <a:lnTo>
                  <a:pt x="18048856" y="4029055"/>
                </a:lnTo>
                <a:lnTo>
                  <a:pt x="0" y="402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0517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191919"/>
                </a:solidFill>
                <a:latin typeface="Codec Pro"/>
              </a:rPr>
              <a:t>Pre-processing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886" y="6736902"/>
            <a:ext cx="17160228" cy="231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191919"/>
                </a:solidFill>
                <a:latin typeface="Codec Pro"/>
              </a:rPr>
              <a:t>Bảng dữ liệu sau khi chắt lọc thông tin</a:t>
            </a:r>
          </a:p>
          <a:p>
            <a:pPr algn="ctr">
              <a:lnSpc>
                <a:spcPts val="4799"/>
              </a:lnSpc>
            </a:pPr>
          </a:p>
          <a:p>
            <a:pPr>
              <a:lnSpc>
                <a:spcPts val="4799"/>
              </a:lnSpc>
            </a:pPr>
            <a:r>
              <a:rPr lang="en-US" sz="3999">
                <a:solidFill>
                  <a:srgbClr val="191919"/>
                </a:solidFill>
                <a:latin typeface="Codec Pro"/>
              </a:rPr>
              <a:t>=&gt; Tiếp tục tiến hành encoding, train split test và scale trước khi build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46436" y="803499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191919"/>
                </a:solidFill>
                <a:latin typeface="Codec Pro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5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29679" y="2882485"/>
            <a:ext cx="18747357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68726" y="3257279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0517" y="3746317"/>
            <a:ext cx="13628246" cy="1397183"/>
          </a:xfrm>
          <a:custGeom>
            <a:avLst/>
            <a:gdLst/>
            <a:ahLst/>
            <a:cxnLst/>
            <a:rect r="r" b="b" t="t" l="l"/>
            <a:pathLst>
              <a:path h="1397183" w="13628246">
                <a:moveTo>
                  <a:pt x="0" y="0"/>
                </a:moveTo>
                <a:lnTo>
                  <a:pt x="13628246" y="0"/>
                </a:lnTo>
                <a:lnTo>
                  <a:pt x="13628246" y="1397183"/>
                </a:lnTo>
                <a:lnTo>
                  <a:pt x="0" y="13971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41" r="0" b="-878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8726" y="5930689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3"/>
                </a:lnTo>
                <a:lnTo>
                  <a:pt x="0" y="378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0517" y="6419728"/>
            <a:ext cx="10434974" cy="566093"/>
          </a:xfrm>
          <a:custGeom>
            <a:avLst/>
            <a:gdLst/>
            <a:ahLst/>
            <a:cxnLst/>
            <a:rect r="r" b="b" t="t" l="l"/>
            <a:pathLst>
              <a:path h="566093" w="10434974">
                <a:moveTo>
                  <a:pt x="0" y="0"/>
                </a:moveTo>
                <a:lnTo>
                  <a:pt x="10434973" y="0"/>
                </a:lnTo>
                <a:lnTo>
                  <a:pt x="10434973" y="566092"/>
                </a:lnTo>
                <a:lnTo>
                  <a:pt x="0" y="5660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8726" y="7849332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0517" y="8338370"/>
            <a:ext cx="9497375" cy="783148"/>
          </a:xfrm>
          <a:custGeom>
            <a:avLst/>
            <a:gdLst/>
            <a:ahLst/>
            <a:cxnLst/>
            <a:rect r="r" b="b" t="t" l="l"/>
            <a:pathLst>
              <a:path h="783148" w="9497375">
                <a:moveTo>
                  <a:pt x="0" y="0"/>
                </a:moveTo>
                <a:lnTo>
                  <a:pt x="9497374" y="0"/>
                </a:lnTo>
                <a:lnTo>
                  <a:pt x="9497374" y="783149"/>
                </a:lnTo>
                <a:lnTo>
                  <a:pt x="0" y="7831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0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70517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Pre-processing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45956" y="942975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16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0517" y="3079567"/>
            <a:ext cx="7098694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Encoding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0517" y="5752978"/>
            <a:ext cx="7098694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Train test split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0517" y="7671620"/>
            <a:ext cx="7098694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Scaling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29679" y="2615979"/>
            <a:ext cx="18747357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03902" y="3384839"/>
            <a:ext cx="10896029" cy="4415509"/>
          </a:xfrm>
          <a:custGeom>
            <a:avLst/>
            <a:gdLst/>
            <a:ahLst/>
            <a:cxnLst/>
            <a:rect r="r" b="b" t="t" l="l"/>
            <a:pathLst>
              <a:path h="4415509" w="10896029">
                <a:moveTo>
                  <a:pt x="0" y="0"/>
                </a:moveTo>
                <a:lnTo>
                  <a:pt x="10896029" y="0"/>
                </a:lnTo>
                <a:lnTo>
                  <a:pt x="10896029" y="4415509"/>
                </a:lnTo>
                <a:lnTo>
                  <a:pt x="0" y="4415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3499"/>
            <a:ext cx="11960228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Build model - Select model using cross val score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46436" y="803499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17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3902" y="7420531"/>
            <a:ext cx="10896029" cy="416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2E1D4"/>
                </a:solidFill>
                <a:latin typeface="Codec Pro"/>
              </a:rPr>
              <a:t>100% dữ liệu sẽ được sử dụng =&gt; Lấy kết quả trung bình để trực quan nhất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2E1D4"/>
                </a:solidFill>
                <a:latin typeface="Codec Pro"/>
              </a:rPr>
              <a:t>Số lần fold trong test này cũng là 5: cv = 5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2E1D4"/>
                </a:solidFill>
                <a:latin typeface="Codec Pro"/>
              </a:rPr>
              <a:t>Adaboost được lựa chọn do có score cao nhất</a:t>
            </a:r>
          </a:p>
          <a:p>
            <a:pPr algn="l">
              <a:lnSpc>
                <a:spcPts val="3789"/>
              </a:lnSpc>
            </a:pPr>
          </a:p>
          <a:p>
            <a:pPr>
              <a:lnSpc>
                <a:spcPts val="3789"/>
              </a:lnSpc>
            </a:pPr>
          </a:p>
          <a:p>
            <a:pPr>
              <a:lnSpc>
                <a:spcPts val="3789"/>
              </a:lnSpc>
            </a:pP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1630428" y="3754174"/>
          <a:ext cx="6159369" cy="4046174"/>
        </p:xfrm>
        <a:graphic>
          <a:graphicData uri="http://schemas.openxmlformats.org/drawingml/2006/table">
            <a:tbl>
              <a:tblPr/>
              <a:tblGrid>
                <a:gridCol w="4063660"/>
                <a:gridCol w="2095708"/>
              </a:tblGrid>
              <a:tr h="9527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 Bold"/>
                        </a:rPr>
                        <a:t>MODEL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 Bold"/>
                        </a:rPr>
                        <a:t>SCORE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7733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SVM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80%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3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Logistic Regression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85%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3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Random Forest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84%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3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Ada boost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86%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5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1594">
            <a:off x="8115522" y="5128506"/>
            <a:ext cx="10266538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229679" y="2882485"/>
            <a:ext cx="18747357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255934" y="2892010"/>
            <a:ext cx="5032066" cy="5521075"/>
          </a:xfrm>
          <a:custGeom>
            <a:avLst/>
            <a:gdLst/>
            <a:ahLst/>
            <a:cxnLst/>
            <a:rect r="r" b="b" t="t" l="l"/>
            <a:pathLst>
              <a:path h="5521075" w="5032066">
                <a:moveTo>
                  <a:pt x="0" y="0"/>
                </a:moveTo>
                <a:lnTo>
                  <a:pt x="5032066" y="0"/>
                </a:lnTo>
                <a:lnTo>
                  <a:pt x="5032066" y="5521075"/>
                </a:lnTo>
                <a:lnTo>
                  <a:pt x="0" y="5521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0517" y="942975"/>
            <a:ext cx="11960228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Build model - hyperparameter tuning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45956" y="942975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18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70517" y="3655916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3"/>
                </a:lnTo>
                <a:lnTo>
                  <a:pt x="0" y="3780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5688" y="3478205"/>
            <a:ext cx="11342665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Tìm parameters phù hợp để đạt accuracy cao nhất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5688" y="4687880"/>
            <a:ext cx="8551793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F2E1D4"/>
                </a:solidFill>
                <a:latin typeface="Codec Pro"/>
              </a:rPr>
              <a:t>Adaboost: </a:t>
            </a:r>
          </a:p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2E1D4"/>
                </a:solidFill>
                <a:latin typeface="Codec Pro"/>
              </a:rPr>
              <a:t>n_estimators: [10, 50, 100, 500]</a:t>
            </a:r>
          </a:p>
          <a:p>
            <a:pPr>
              <a:lnSpc>
                <a:spcPts val="3600"/>
              </a:lnSpc>
            </a:pPr>
          </a:p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2E1D4"/>
                </a:solidFill>
                <a:latin typeface="Codec Pro"/>
              </a:rPr>
              <a:t>learning rate: [0.0001, 0.001, 0.01, 0.1, 1.0]</a:t>
            </a:r>
          </a:p>
          <a:p>
            <a:pPr>
              <a:lnSpc>
                <a:spcPts val="36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70517" y="7115175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85688" y="7048500"/>
            <a:ext cx="11342665" cy="445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Kết quả cho accuracy cao nhất 87% là:</a:t>
            </a:r>
          </a:p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2E1D4"/>
                </a:solidFill>
                <a:latin typeface="Codec Pro"/>
              </a:rPr>
              <a:t>n_estimators = 500</a:t>
            </a:r>
          </a:p>
          <a:p>
            <a:pPr>
              <a:lnSpc>
                <a:spcPts val="3600"/>
              </a:lnSpc>
            </a:pPr>
          </a:p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2E1D4"/>
                </a:solidFill>
                <a:latin typeface="Codec Pro"/>
              </a:rPr>
              <a:t>learning rate = 1.0</a:t>
            </a:r>
          </a:p>
          <a:p>
            <a:pPr>
              <a:lnSpc>
                <a:spcPts val="3600"/>
              </a:lnSpc>
            </a:pPr>
          </a:p>
          <a:p>
            <a:pPr>
              <a:lnSpc>
                <a:spcPts val="6000"/>
              </a:lnSpc>
            </a:pPr>
            <a:r>
              <a:rPr lang="en-US" sz="5000">
                <a:solidFill>
                  <a:srgbClr val="F2E1D4"/>
                </a:solidFill>
                <a:latin typeface="Codec Pro"/>
              </a:rPr>
              <a:t>=&gt; Có thể tiến hành build model</a:t>
            </a:r>
          </a:p>
          <a:p>
            <a:pPr>
              <a:lnSpc>
                <a:spcPts val="4799"/>
              </a:lnSpc>
            </a:pPr>
          </a:p>
          <a:p>
            <a:pPr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1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4234" y="176498"/>
            <a:ext cx="11723685" cy="6199515"/>
          </a:xfrm>
          <a:custGeom>
            <a:avLst/>
            <a:gdLst/>
            <a:ahLst/>
            <a:cxnLst/>
            <a:rect r="r" b="b" t="t" l="l"/>
            <a:pathLst>
              <a:path h="6199515" w="11723685">
                <a:moveTo>
                  <a:pt x="0" y="0"/>
                </a:moveTo>
                <a:lnTo>
                  <a:pt x="11723685" y="0"/>
                </a:lnTo>
                <a:lnTo>
                  <a:pt x="11723685" y="6199515"/>
                </a:lnTo>
                <a:lnTo>
                  <a:pt x="0" y="6199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8" t="-1189" r="-838" b="-237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003" y="6376013"/>
            <a:ext cx="10316393" cy="3570300"/>
          </a:xfrm>
          <a:custGeom>
            <a:avLst/>
            <a:gdLst/>
            <a:ahLst/>
            <a:cxnLst/>
            <a:rect r="r" b="b" t="t" l="l"/>
            <a:pathLst>
              <a:path h="3570300" w="10316393">
                <a:moveTo>
                  <a:pt x="0" y="0"/>
                </a:moveTo>
                <a:lnTo>
                  <a:pt x="10316393" y="0"/>
                </a:lnTo>
                <a:lnTo>
                  <a:pt x="10316393" y="3570300"/>
                </a:lnTo>
                <a:lnTo>
                  <a:pt x="0" y="357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70517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191919"/>
                </a:solidFill>
                <a:latin typeface="Codec Pro"/>
              </a:rPr>
              <a:t>Final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788733" y="8324850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191919"/>
                </a:solidFill>
                <a:latin typeface="Codec Pro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67566"/>
            <a:ext cx="5838679" cy="3034667"/>
            <a:chOff x="0" y="0"/>
            <a:chExt cx="7784905" cy="40462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30197"/>
              <a:ext cx="7784905" cy="1216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295275"/>
              <a:ext cx="7784905" cy="3211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59"/>
                </a:lnSpc>
              </a:pPr>
              <a:r>
                <a:rPr lang="en-US" sz="14399">
                  <a:solidFill>
                    <a:srgbClr val="2157B2"/>
                  </a:solidFill>
                  <a:latin typeface="Signature"/>
                </a:rPr>
                <a:t>Content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-5400000">
            <a:off x="2727224" y="5138738"/>
            <a:ext cx="10287000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5838679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02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011365" y="1796542"/>
            <a:ext cx="8247935" cy="603250"/>
            <a:chOff x="0" y="0"/>
            <a:chExt cx="10997246" cy="804333"/>
          </a:xfrm>
        </p:grpSpPr>
        <p:sp>
          <p:nvSpPr>
            <p:cNvPr name="AutoShape 8" id="8"/>
            <p:cNvSpPr/>
            <p:nvPr/>
          </p:nvSpPr>
          <p:spPr>
            <a:xfrm flipV="true">
              <a:off x="203191" y="38109"/>
              <a:ext cx="0" cy="406382"/>
            </a:xfrm>
            <a:prstGeom prst="line">
              <a:avLst/>
            </a:prstGeom>
            <a:ln cap="rnd" w="25400">
              <a:solidFill>
                <a:srgbClr val="F2E1D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241300"/>
              <a:ext cx="406382" cy="0"/>
            </a:xfrm>
            <a:prstGeom prst="line">
              <a:avLst/>
            </a:prstGeom>
            <a:ln cap="rnd" w="25400">
              <a:solidFill>
                <a:srgbClr val="F2E1D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646499" y="-142875"/>
              <a:ext cx="10350747" cy="947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F2E1D4"/>
                  </a:solidFill>
                  <a:latin typeface="Codec Pro"/>
                </a:rPr>
                <a:t>Data introduction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011365" y="3184589"/>
            <a:ext cx="8247935" cy="603250"/>
            <a:chOff x="0" y="0"/>
            <a:chExt cx="10997246" cy="804333"/>
          </a:xfrm>
        </p:grpSpPr>
        <p:sp>
          <p:nvSpPr>
            <p:cNvPr name="AutoShape 12" id="12"/>
            <p:cNvSpPr/>
            <p:nvPr/>
          </p:nvSpPr>
          <p:spPr>
            <a:xfrm flipV="true">
              <a:off x="203191" y="38109"/>
              <a:ext cx="0" cy="406382"/>
            </a:xfrm>
            <a:prstGeom prst="line">
              <a:avLst/>
            </a:prstGeom>
            <a:ln cap="rnd" w="25400">
              <a:solidFill>
                <a:srgbClr val="F2E1D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0" y="241300"/>
              <a:ext cx="406382" cy="0"/>
            </a:xfrm>
            <a:prstGeom prst="line">
              <a:avLst/>
            </a:prstGeom>
            <a:ln cap="rnd" w="25400">
              <a:solidFill>
                <a:srgbClr val="F2E1D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646499" y="-142875"/>
              <a:ext cx="10350747" cy="947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F2E1D4"/>
                  </a:solidFill>
                  <a:latin typeface="Codec Pro"/>
                </a:rPr>
                <a:t>EDA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011365" y="4672648"/>
            <a:ext cx="8247935" cy="603250"/>
            <a:chOff x="0" y="0"/>
            <a:chExt cx="10997246" cy="804333"/>
          </a:xfrm>
        </p:grpSpPr>
        <p:sp>
          <p:nvSpPr>
            <p:cNvPr name="AutoShape 16" id="16"/>
            <p:cNvSpPr/>
            <p:nvPr/>
          </p:nvSpPr>
          <p:spPr>
            <a:xfrm flipV="true">
              <a:off x="203191" y="38109"/>
              <a:ext cx="0" cy="406382"/>
            </a:xfrm>
            <a:prstGeom prst="line">
              <a:avLst/>
            </a:prstGeom>
            <a:ln cap="rnd" w="25400">
              <a:solidFill>
                <a:srgbClr val="F2E1D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0" y="241300"/>
              <a:ext cx="406382" cy="0"/>
            </a:xfrm>
            <a:prstGeom prst="line">
              <a:avLst/>
            </a:prstGeom>
            <a:ln cap="rnd" w="25400">
              <a:solidFill>
                <a:srgbClr val="F2E1D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646499" y="-142875"/>
              <a:ext cx="10350747" cy="947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F2E1D4"/>
                  </a:solidFill>
                  <a:latin typeface="Codec Pro"/>
                </a:rPr>
                <a:t>Visualization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011365" y="6210713"/>
            <a:ext cx="8247935" cy="603250"/>
            <a:chOff x="0" y="0"/>
            <a:chExt cx="10997246" cy="804333"/>
          </a:xfrm>
        </p:grpSpPr>
        <p:sp>
          <p:nvSpPr>
            <p:cNvPr name="AutoShape 20" id="20"/>
            <p:cNvSpPr/>
            <p:nvPr/>
          </p:nvSpPr>
          <p:spPr>
            <a:xfrm flipV="true">
              <a:off x="203191" y="38109"/>
              <a:ext cx="0" cy="406382"/>
            </a:xfrm>
            <a:prstGeom prst="line">
              <a:avLst/>
            </a:prstGeom>
            <a:ln cap="rnd" w="25400">
              <a:solidFill>
                <a:srgbClr val="F2E1D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>
              <a:off x="0" y="241300"/>
              <a:ext cx="406382" cy="0"/>
            </a:xfrm>
            <a:prstGeom prst="line">
              <a:avLst/>
            </a:prstGeom>
            <a:ln cap="rnd" w="25400">
              <a:solidFill>
                <a:srgbClr val="F2E1D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2" id="22"/>
            <p:cNvSpPr txBox="true"/>
            <p:nvPr/>
          </p:nvSpPr>
          <p:spPr>
            <a:xfrm rot="0">
              <a:off x="646499" y="-142875"/>
              <a:ext cx="10350747" cy="947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F2E1D4"/>
                  </a:solidFill>
                  <a:latin typeface="Codec Pro"/>
                </a:rPr>
                <a:t>Preprocessing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011365" y="7748778"/>
            <a:ext cx="8247935" cy="603250"/>
            <a:chOff x="0" y="0"/>
            <a:chExt cx="10997246" cy="804333"/>
          </a:xfrm>
        </p:grpSpPr>
        <p:sp>
          <p:nvSpPr>
            <p:cNvPr name="AutoShape 24" id="24"/>
            <p:cNvSpPr/>
            <p:nvPr/>
          </p:nvSpPr>
          <p:spPr>
            <a:xfrm flipV="true">
              <a:off x="203191" y="38109"/>
              <a:ext cx="0" cy="406382"/>
            </a:xfrm>
            <a:prstGeom prst="line">
              <a:avLst/>
            </a:prstGeom>
            <a:ln cap="rnd" w="25400">
              <a:solidFill>
                <a:srgbClr val="F2E1D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0" y="241300"/>
              <a:ext cx="406382" cy="0"/>
            </a:xfrm>
            <a:prstGeom prst="line">
              <a:avLst/>
            </a:prstGeom>
            <a:ln cap="rnd" w="25400">
              <a:solidFill>
                <a:srgbClr val="F2E1D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6" id="26"/>
            <p:cNvSpPr txBox="true"/>
            <p:nvPr/>
          </p:nvSpPr>
          <p:spPr>
            <a:xfrm rot="0">
              <a:off x="646499" y="-142875"/>
              <a:ext cx="10350747" cy="947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F2E1D4"/>
                  </a:solidFill>
                  <a:latin typeface="Codec Pro"/>
                </a:rPr>
                <a:t>Build model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07743" y="2872159"/>
            <a:ext cx="19103486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5788733" y="1004887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20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4024957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3"/>
                </a:lnTo>
                <a:lnTo>
                  <a:pt x="0" y="378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-66383"/>
            <a:ext cx="9490948" cy="2486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169"/>
              </a:lnSpc>
            </a:pPr>
            <a:r>
              <a:rPr lang="en-US" sz="14406">
                <a:solidFill>
                  <a:srgbClr val="F2E1D4"/>
                </a:solidFill>
                <a:latin typeface="Signature"/>
              </a:rPr>
              <a:t>Tông Kêt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5441342" y="6574817"/>
            <a:ext cx="7414841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6981049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12535" y="4064556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12535" y="7020648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5813" y="3958282"/>
            <a:ext cx="7131758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Đa số người dân hưởng  mức lương dưới 50K. Nam giới được ưu ái hơn. Độ tuổi làm việc từ 18-90.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5813" y="6914374"/>
            <a:ext cx="7360537" cy="306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Những yếu tố ảnh hưởng đến thu nhập: độ tuổi, giới tính, trình độ học vấn, nghề nghiệp, capital gain/capital loss, vai trò trong hôn nhân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19648" y="3967807"/>
            <a:ext cx="7362409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>
                <a:solidFill>
                  <a:srgbClr val="F2E1D4"/>
                </a:solidFill>
                <a:latin typeface="Codec Pro"/>
              </a:rPr>
              <a:t>Cross_val_score và hyper parameter tìm ra model tối ưu: Adaboost với n_estimators 500 và learning_rate là 1.0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20159" y="6914374"/>
            <a:ext cx="6739652" cy="306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Độ chính xác của model là 87%. Trong đó dự đoán chính xác tới 92% cho thu nhập &lt;=50K và 70% cho người &gt;50K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215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280189"/>
            <a:ext cx="18288000" cy="3345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75"/>
              </a:lnSpc>
            </a:pPr>
            <a:r>
              <a:rPr lang="en-US" sz="19482">
                <a:solidFill>
                  <a:srgbClr val="F2E1D4"/>
                </a:solidFill>
                <a:latin typeface="Signature"/>
              </a:rPr>
              <a:t>Thank you for listening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E1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74984" y="2032548"/>
          <a:ext cx="7320633" cy="6496898"/>
        </p:xfrm>
        <a:graphic>
          <a:graphicData uri="http://schemas.openxmlformats.org/drawingml/2006/table">
            <a:tbl>
              <a:tblPr/>
              <a:tblGrid>
                <a:gridCol w="2618031"/>
                <a:gridCol w="3891225"/>
              </a:tblGrid>
              <a:tr h="10779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2E1D4"/>
                          </a:solidFill>
                          <a:latin typeface="Codec Pro Bold"/>
                        </a:rPr>
                        <a:t>NUMERICAL VARIABLE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7B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2E1D4"/>
                          </a:solidFill>
                          <a:latin typeface="Codec Pro Bold"/>
                        </a:rPr>
                        <a:t>DEFINITION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7B2"/>
                    </a:solidFill>
                  </a:tcPr>
                </a:tc>
              </a:tr>
              <a:tr h="8016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Age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Tuổi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2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Fnlwgt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Số người đại diện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9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Education-num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Trình độ học vấn thể hiện bằng số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9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Capital-gain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Khoản lãi vốn (số tiền sinh lời trong thời gian sở hữu)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2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Capital-loss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Khoản lỗ vốn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Hours-per-week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Giờ làm việc trong 1 tuần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2157B2"/>
                </a:solidFill>
                <a:latin typeface="Codec Pro"/>
              </a:rPr>
              <a:t>Data 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45956" y="942975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2157B2"/>
                </a:solidFill>
                <a:latin typeface="Codec Pro"/>
              </a:rPr>
              <a:t>03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657499" y="2032548"/>
          <a:ext cx="7459024" cy="7652698"/>
        </p:xfrm>
        <a:graphic>
          <a:graphicData uri="http://schemas.openxmlformats.org/drawingml/2006/table">
            <a:tbl>
              <a:tblPr/>
              <a:tblGrid>
                <a:gridCol w="3017802"/>
                <a:gridCol w="3740048"/>
              </a:tblGrid>
              <a:tr h="10776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2E1D4"/>
                          </a:solidFill>
                          <a:latin typeface="Codec Pro Bold"/>
                        </a:rPr>
                        <a:t>CATEGORICAL VARIABLE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7B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2E1D4"/>
                          </a:solidFill>
                          <a:latin typeface="Codec Pro Bold"/>
                        </a:rPr>
                        <a:t>DEFINITION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7B2"/>
                    </a:solidFill>
                  </a:tcPr>
                </a:tc>
              </a:tr>
              <a:tr h="8014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Workclass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Tầng lớp lao động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0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Education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Trình độ học vấn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Martial-status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Tình trạng hôn nhân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Relationship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Mối quan hệ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0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Occupation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Nghề nghiệp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0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Race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Chủng tộc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9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Sex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Giới tính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9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Native-country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157B2"/>
                          </a:solidFill>
                          <a:latin typeface="Codec Pro"/>
                        </a:rPr>
                        <a:t>Quê quán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15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774984" y="8891587"/>
            <a:ext cx="863469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2157B2"/>
                </a:solidFill>
                <a:latin typeface="Codec Pro Bold"/>
              </a:rPr>
              <a:t>INCOME: &gt;50K OR &lt;=50K ANNUALY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1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07743" y="2872159"/>
            <a:ext cx="19103486" cy="0"/>
          </a:xfrm>
          <a:prstGeom prst="line">
            <a:avLst/>
          </a:prstGeom>
          <a:ln cap="rnd" w="9525">
            <a:solidFill>
              <a:srgbClr val="215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5788733" y="1004887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2157B2"/>
                </a:solidFill>
                <a:latin typeface="Codec Pro"/>
              </a:rPr>
              <a:t>04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4024957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3"/>
                </a:lnTo>
                <a:lnTo>
                  <a:pt x="0" y="378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35813" y="3985358"/>
            <a:ext cx="6739652" cy="2043967"/>
            <a:chOff x="0" y="0"/>
            <a:chExt cx="8986203" cy="272528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986203" cy="866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2157B2"/>
                  </a:solidFill>
                  <a:latin typeface="Codec Pro"/>
                </a:rPr>
                <a:t>GOAL #1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58414"/>
              <a:ext cx="8986203" cy="1666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2157B2"/>
                  </a:solidFill>
                  <a:latin typeface="Codec Pro"/>
                </a:rPr>
                <a:t>Tìm hiểu về tình hình thu nhập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-5400000">
            <a:off x="5441342" y="6574817"/>
            <a:ext cx="7414841" cy="0"/>
          </a:xfrm>
          <a:prstGeom prst="line">
            <a:avLst/>
          </a:prstGeom>
          <a:ln cap="rnd" w="9525">
            <a:solidFill>
              <a:srgbClr val="215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6981049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35813" y="6941450"/>
            <a:ext cx="6739652" cy="2043967"/>
            <a:chOff x="0" y="0"/>
            <a:chExt cx="8986203" cy="272528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8986203" cy="866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2157B2"/>
                  </a:solidFill>
                  <a:latin typeface="Codec Pro"/>
                </a:rPr>
                <a:t>GOAL #2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58414"/>
              <a:ext cx="8986203" cy="1666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2157B2"/>
                  </a:solidFill>
                  <a:latin typeface="Codec Pro"/>
                </a:rPr>
                <a:t>Đâu là các yếu tô ảnh hưởng đến thu nhập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012535" y="4064556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519648" y="4024957"/>
            <a:ext cx="6739652" cy="1443892"/>
            <a:chOff x="0" y="0"/>
            <a:chExt cx="8986203" cy="192518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8986203" cy="866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2157B2"/>
                  </a:solidFill>
                  <a:latin typeface="Codec Pro"/>
                </a:rPr>
                <a:t>GOAL #3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58414"/>
              <a:ext cx="8986203" cy="866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2157B2"/>
                  </a:solidFill>
                  <a:latin typeface="Codec Pro"/>
                </a:rPr>
                <a:t>Xây dựng được model tốt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012535" y="7020648"/>
            <a:ext cx="259974" cy="378002"/>
          </a:xfrm>
          <a:custGeom>
            <a:avLst/>
            <a:gdLst/>
            <a:ahLst/>
            <a:cxnLst/>
            <a:rect r="r" b="b" t="t" l="l"/>
            <a:pathLst>
              <a:path h="378002" w="259974">
                <a:moveTo>
                  <a:pt x="0" y="0"/>
                </a:moveTo>
                <a:lnTo>
                  <a:pt x="259974" y="0"/>
                </a:lnTo>
                <a:lnTo>
                  <a:pt x="259974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519648" y="6981049"/>
            <a:ext cx="6739652" cy="2043967"/>
            <a:chOff x="0" y="0"/>
            <a:chExt cx="8986203" cy="272528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8986203" cy="866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2157B2"/>
                  </a:solidFill>
                  <a:latin typeface="Codec Pro"/>
                </a:rPr>
                <a:t>GOAL #4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058414"/>
              <a:ext cx="8986203" cy="1666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2157B2"/>
                  </a:solidFill>
                  <a:latin typeface="Codec Pro"/>
                </a:rPr>
                <a:t>Độ chính xac của model cao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2157B2"/>
                </a:solidFill>
                <a:latin typeface="Codec Pro"/>
              </a:rPr>
              <a:t>Data introduction - Mục tiêu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5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0517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EDA - Studying data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45956" y="942975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05</a:t>
            </a:r>
          </a:p>
        </p:txBody>
      </p:sp>
      <p:sp>
        <p:nvSpPr>
          <p:cNvPr name="AutoShape 4" id="4"/>
          <p:cNvSpPr/>
          <p:nvPr/>
        </p:nvSpPr>
        <p:spPr>
          <a:xfrm rot="-5401594">
            <a:off x="8115522" y="5128506"/>
            <a:ext cx="10266538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-229679" y="2882485"/>
            <a:ext cx="18747357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255934" y="2882485"/>
            <a:ext cx="5032066" cy="5946547"/>
          </a:xfrm>
          <a:custGeom>
            <a:avLst/>
            <a:gdLst/>
            <a:ahLst/>
            <a:cxnLst/>
            <a:rect r="r" b="b" t="t" l="l"/>
            <a:pathLst>
              <a:path h="5946547" w="5032066">
                <a:moveTo>
                  <a:pt x="0" y="0"/>
                </a:moveTo>
                <a:lnTo>
                  <a:pt x="5032066" y="0"/>
                </a:lnTo>
                <a:lnTo>
                  <a:pt x="5032066" y="5946547"/>
                </a:lnTo>
                <a:lnTo>
                  <a:pt x="0" y="5946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707" r="0" b="-1122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70517" y="3361682"/>
            <a:ext cx="11319235" cy="546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Dữ liệu gồm có 32561 dòng x 15 cột</a:t>
            </a:r>
          </a:p>
          <a:p>
            <a:pPr>
              <a:lnSpc>
                <a:spcPts val="4799"/>
              </a:lnSpc>
            </a:pP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Không cột nào có dữ liệu null</a:t>
            </a:r>
          </a:p>
          <a:p>
            <a:pPr>
              <a:lnSpc>
                <a:spcPts val="4799"/>
              </a:lnSpc>
            </a:pP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Có 24</a:t>
            </a:r>
            <a:r>
              <a:rPr lang="en-US" sz="3999">
                <a:solidFill>
                  <a:srgbClr val="F2E1D4"/>
                </a:solidFill>
                <a:latin typeface="Codec Pro"/>
              </a:rPr>
              <a:t> dòng dữ liệu bị trùng lập</a:t>
            </a:r>
          </a:p>
          <a:p>
            <a:pPr>
              <a:lnSpc>
                <a:spcPts val="4799"/>
              </a:lnSpc>
            </a:pP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Một số cột bị lỗi khoảng trắng ở trước dữ liệu</a:t>
            </a: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2E1D4"/>
                </a:solidFill>
                <a:latin typeface="Codec Pro"/>
              </a:rPr>
              <a:t> =&gt; Xử lý bằng hàm df.columns.str.strip()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5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29679" y="2882485"/>
            <a:ext cx="18747357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84520" y="3901660"/>
            <a:ext cx="12770679" cy="4345860"/>
          </a:xfrm>
          <a:custGeom>
            <a:avLst/>
            <a:gdLst/>
            <a:ahLst/>
            <a:cxnLst/>
            <a:rect r="r" b="b" t="t" l="l"/>
            <a:pathLst>
              <a:path h="4345860" w="12770679">
                <a:moveTo>
                  <a:pt x="0" y="0"/>
                </a:moveTo>
                <a:lnTo>
                  <a:pt x="12770679" y="0"/>
                </a:lnTo>
                <a:lnTo>
                  <a:pt x="12770679" y="4345860"/>
                </a:lnTo>
                <a:lnTo>
                  <a:pt x="0" y="434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85" t="0" r="-164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10530" y="3391698"/>
            <a:ext cx="5070851" cy="5365784"/>
          </a:xfrm>
          <a:custGeom>
            <a:avLst/>
            <a:gdLst/>
            <a:ahLst/>
            <a:cxnLst/>
            <a:rect r="r" b="b" t="t" l="l"/>
            <a:pathLst>
              <a:path h="5365784" w="5070851">
                <a:moveTo>
                  <a:pt x="0" y="0"/>
                </a:moveTo>
                <a:lnTo>
                  <a:pt x="5070852" y="0"/>
                </a:lnTo>
                <a:lnTo>
                  <a:pt x="5070852" y="5365784"/>
                </a:lnTo>
                <a:lnTo>
                  <a:pt x="0" y="53657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1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0517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EDA - Studying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45956" y="942975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480641" y="3342979"/>
          <a:ext cx="11055440" cy="5197846"/>
        </p:xfrm>
        <a:graphic>
          <a:graphicData uri="http://schemas.openxmlformats.org/drawingml/2006/table">
            <a:tbl>
              <a:tblPr/>
              <a:tblGrid>
                <a:gridCol w="3246644"/>
                <a:gridCol w="3702012"/>
                <a:gridCol w="4106783"/>
              </a:tblGrid>
              <a:tr h="12170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COLUMN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WRONG DATA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 Bold"/>
                        </a:rPr>
                        <a:t>% WRONG DATA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1246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Workclass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1502 rows with ?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4,62%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8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Occupation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1507 rows with ?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4.63%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3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Native-country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480 rows with ?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2E1D4"/>
                          </a:solidFill>
                          <a:latin typeface="Codec Pro"/>
                        </a:rPr>
                        <a:t>1.47%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2E1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3" id="3"/>
          <p:cNvSpPr/>
          <p:nvPr/>
        </p:nvSpPr>
        <p:spPr>
          <a:xfrm rot="0">
            <a:off x="-229679" y="2615979"/>
            <a:ext cx="18747357" cy="0"/>
          </a:xfrm>
          <a:prstGeom prst="line">
            <a:avLst/>
          </a:prstGeom>
          <a:ln cap="rnd" w="9525">
            <a:solidFill>
              <a:srgbClr val="F2E1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803499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EDA - Data cleaning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46436" y="803499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07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04677" y="9229725"/>
            <a:ext cx="3654623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u="sng">
                <a:solidFill>
                  <a:srgbClr val="F2E1D4"/>
                </a:solidFill>
                <a:latin typeface="Codec Pro"/>
              </a:rPr>
              <a:t>NEXT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3085" y="3285829"/>
            <a:ext cx="5345383" cy="508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2E1D4"/>
                </a:solidFill>
                <a:latin typeface="Codec Pro"/>
              </a:rPr>
              <a:t>Các cột số không có dữ liệu bị sai lệch</a:t>
            </a:r>
          </a:p>
          <a:p>
            <a:pPr>
              <a:lnSpc>
                <a:spcPts val="3600"/>
              </a:lnSpc>
            </a:pPr>
          </a:p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2E1D4"/>
                </a:solidFill>
                <a:latin typeface="Codec Pro"/>
              </a:rPr>
              <a:t>Mốt số cột phân loại có dòng dữ liệu có giá trị "?"</a:t>
            </a:r>
          </a:p>
          <a:p>
            <a:pPr>
              <a:lnSpc>
                <a:spcPts val="3600"/>
              </a:lnSpc>
            </a:pPr>
          </a:p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2E1D4"/>
                </a:solidFill>
                <a:latin typeface="Codec Pro"/>
              </a:rPr>
              <a:t>Vì các dòng này chỉ chiếm dưỡi 5% tổng số dòng nên có thể sử dụng hàm replace với giá trị mode của cột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1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07743" y="2872159"/>
            <a:ext cx="19103486" cy="0"/>
          </a:xfrm>
          <a:prstGeom prst="line">
            <a:avLst/>
          </a:prstGeom>
          <a:ln cap="rnd" w="9525">
            <a:solidFill>
              <a:srgbClr val="0715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247160" y="3126154"/>
            <a:ext cx="7767168" cy="6900334"/>
          </a:xfrm>
          <a:custGeom>
            <a:avLst/>
            <a:gdLst/>
            <a:ahLst/>
            <a:cxnLst/>
            <a:rect r="r" b="b" t="t" l="l"/>
            <a:pathLst>
              <a:path h="6900334" w="7767168">
                <a:moveTo>
                  <a:pt x="0" y="0"/>
                </a:moveTo>
                <a:lnTo>
                  <a:pt x="7767169" y="0"/>
                </a:lnTo>
                <a:lnTo>
                  <a:pt x="7767169" y="6900334"/>
                </a:lnTo>
                <a:lnTo>
                  <a:pt x="0" y="6900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10" r="0" b="-856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788733" y="1004887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07152B"/>
                </a:solidFill>
                <a:latin typeface="Codec Pro"/>
              </a:rPr>
              <a:t>08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0517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7152B"/>
                </a:solidFill>
                <a:latin typeface="Codec Pro"/>
              </a:rPr>
              <a:t>Data visualization - Income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4044" y="4521917"/>
            <a:ext cx="8953116" cy="4051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8412" indent="-404206" lvl="1">
              <a:lnSpc>
                <a:spcPts val="4493"/>
              </a:lnSpc>
              <a:buFont typeface="Arial"/>
              <a:buChar char="•"/>
            </a:pPr>
            <a:r>
              <a:rPr lang="en-US" sz="3744">
                <a:solidFill>
                  <a:srgbClr val="191919"/>
                </a:solidFill>
                <a:latin typeface="Codec Pro"/>
              </a:rPr>
              <a:t>Có sự imbalance giữa hai loại income nhưng không ảnh hưởng nhiều đến việc phân loại</a:t>
            </a:r>
          </a:p>
          <a:p>
            <a:pPr>
              <a:lnSpc>
                <a:spcPts val="4493"/>
              </a:lnSpc>
            </a:pPr>
          </a:p>
          <a:p>
            <a:pPr marL="808412" indent="-404206" lvl="1">
              <a:lnSpc>
                <a:spcPts val="4493"/>
              </a:lnSpc>
              <a:buFont typeface="Arial"/>
              <a:buChar char="•"/>
            </a:pPr>
            <a:r>
              <a:rPr lang="en-US" sz="3744">
                <a:solidFill>
                  <a:srgbClr val="191919"/>
                </a:solidFill>
                <a:latin typeface="Codec Pro"/>
              </a:rPr>
              <a:t>Đa số người lao động có mức lương hàng năm vẫn chỉ dưới 50K</a:t>
            </a:r>
          </a:p>
          <a:p>
            <a:pPr>
              <a:lnSpc>
                <a:spcPts val="449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5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0517" y="1938338"/>
            <a:ext cx="15439417" cy="7065496"/>
          </a:xfrm>
          <a:custGeom>
            <a:avLst/>
            <a:gdLst/>
            <a:ahLst/>
            <a:cxnLst/>
            <a:rect r="r" b="b" t="t" l="l"/>
            <a:pathLst>
              <a:path h="7065496" w="15439417">
                <a:moveTo>
                  <a:pt x="0" y="0"/>
                </a:moveTo>
                <a:lnTo>
                  <a:pt x="15439416" y="0"/>
                </a:lnTo>
                <a:lnTo>
                  <a:pt x="15439416" y="7065495"/>
                </a:lnTo>
                <a:lnTo>
                  <a:pt x="0" y="7065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788733" y="1004887"/>
            <a:ext cx="147056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09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0517" y="942975"/>
            <a:ext cx="119602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2E1D4"/>
                </a:solidFill>
                <a:latin typeface="Codec Pro"/>
              </a:rPr>
              <a:t>Data visualization - Sex vs income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7186" y="9201150"/>
            <a:ext cx="16933628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3"/>
              </a:lnSpc>
            </a:pPr>
            <a:r>
              <a:rPr lang="en-US" sz="3744">
                <a:solidFill>
                  <a:srgbClr val="F2E1D4"/>
                </a:solidFill>
                <a:latin typeface="Codec Pro"/>
              </a:rPr>
              <a:t>Nam giới được ưu ái hơn về thu nhập</a:t>
            </a:r>
          </a:p>
          <a:p>
            <a:pPr>
              <a:lnSpc>
                <a:spcPts val="4493"/>
              </a:lnSpc>
            </a:pPr>
          </a:p>
          <a:p>
            <a:pPr>
              <a:lnSpc>
                <a:spcPts val="449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DAFzGGbCcmc</dc:identifier>
  <dcterms:modified xsi:type="dcterms:W3CDTF">2011-08-01T06:04:30Z</dcterms:modified>
  <cp:revision>1</cp:revision>
  <dc:title>Lâm Thành Anh Khoa</dc:title>
</cp:coreProperties>
</file>