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527" r:id="rId2"/>
    <p:sldId id="603" r:id="rId3"/>
    <p:sldId id="609" r:id="rId4"/>
    <p:sldId id="594" r:id="rId5"/>
  </p:sldIdLst>
  <p:sldSz cx="9144000" cy="5143500" type="screen16x9"/>
  <p:notesSz cx="6889750" cy="10021888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orient="horz" pos="625">
          <p15:clr>
            <a:srgbClr val="A4A3A4"/>
          </p15:clr>
        </p15:guide>
        <p15:guide id="3" orient="horz" pos="1001">
          <p15:clr>
            <a:srgbClr val="A4A3A4"/>
          </p15:clr>
        </p15:guide>
        <p15:guide id="4" orient="horz" pos="596">
          <p15:clr>
            <a:srgbClr val="A4A3A4"/>
          </p15:clr>
        </p15:guide>
        <p15:guide id="5" orient="horz" pos="999">
          <p15:clr>
            <a:srgbClr val="A4A3A4"/>
          </p15:clr>
        </p15:guide>
        <p15:guide id="6" pos="5496">
          <p15:clr>
            <a:srgbClr val="A4A3A4"/>
          </p15:clr>
        </p15:guide>
        <p15:guide id="7" pos="5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2C37"/>
    <a:srgbClr val="FE8188"/>
    <a:srgbClr val="C0504D"/>
    <a:srgbClr val="CE0E66"/>
    <a:srgbClr val="CF2529"/>
    <a:srgbClr val="D91627"/>
    <a:srgbClr val="D00912"/>
    <a:srgbClr val="C7C7C7"/>
    <a:srgbClr val="EC2B36"/>
    <a:srgbClr val="EC2A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3" autoAdjust="0"/>
    <p:restoredTop sz="94818"/>
  </p:normalViewPr>
  <p:slideViewPr>
    <p:cSldViewPr snapToGrid="0" snapToObjects="1">
      <p:cViewPr varScale="1">
        <p:scale>
          <a:sx n="115" d="100"/>
          <a:sy n="115" d="100"/>
        </p:scale>
        <p:origin x="811" y="77"/>
      </p:cViewPr>
      <p:guideLst>
        <p:guide orient="horz" pos="3239"/>
        <p:guide orient="horz" pos="625"/>
        <p:guide orient="horz" pos="1001"/>
        <p:guide orient="horz" pos="596"/>
        <p:guide orient="horz" pos="999"/>
        <p:guide pos="5496"/>
        <p:guide pos="5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1094"/>
          </a:xfrm>
          <a:prstGeom prst="rect">
            <a:avLst/>
          </a:prstGeom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1094"/>
          </a:xfrm>
          <a:prstGeom prst="rect">
            <a:avLst/>
          </a:prstGeom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73605AED-5B73-4F60-A0BA-6EC4B9438911}" type="datetimeFigureOut">
              <a:rPr lang="zh-CN" altLang="en-US"/>
              <a:pPr>
                <a:defRPr/>
              </a:pPr>
              <a:t>2021/9/6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80200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975" y="4760397"/>
            <a:ext cx="5511800" cy="4509850"/>
          </a:xfrm>
          <a:prstGeom prst="rect">
            <a:avLst/>
          </a:prstGeom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19054"/>
            <a:ext cx="2985558" cy="501094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2597" y="9519054"/>
            <a:ext cx="2985558" cy="501094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9D5039AC-0A78-4B09-986B-DD329946E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8856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Source Sans Pro ExtraLight"/>
        <a:ea typeface="SimSun" panose="02010600030101010101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Source Sans Pro ExtraLight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Source Sans Pro ExtraLight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Source Sans Pro ExtraLight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Source Sans Pro ExtraLight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solidFill>
                  <a:srgbClr val="FF0000"/>
                </a:solidFill>
                <a:latin typeface="Arial"/>
                <a:cs typeface="Arial"/>
              </a:rPr>
              <a:t>‹#›</a:t>
            </a:fld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383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solidFill>
                  <a:srgbClr val="FF0000"/>
                </a:solidFill>
                <a:latin typeface="Arial"/>
                <a:cs typeface="Arial"/>
              </a:rPr>
              <a:t>‹#›</a:t>
            </a:fld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96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60307" y="984503"/>
            <a:ext cx="2639186" cy="290703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solidFill>
                  <a:srgbClr val="FF0000"/>
                </a:solidFill>
                <a:latin typeface="Arial"/>
                <a:cs typeface="Arial"/>
              </a:rPr>
              <a:t>‹#›</a:t>
            </a:fld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923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solidFill>
                  <a:srgbClr val="FF0000"/>
                </a:solidFill>
                <a:latin typeface="Arial"/>
                <a:cs typeface="Arial"/>
              </a:rPr>
              <a:t>‹#›</a:t>
            </a:fld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999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89577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solidFill>
                  <a:srgbClr val="FF0000"/>
                </a:solidFill>
                <a:latin typeface="Arial"/>
                <a:cs typeface="Arial"/>
              </a:rPr>
              <a:t>‹#›</a:t>
            </a:fld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107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168400"/>
            <a:ext cx="457200" cy="369332"/>
          </a:xfrm>
          <a:custGeom>
            <a:avLst/>
            <a:gdLst/>
            <a:ahLst/>
            <a:cxnLst/>
            <a:rect l="l" t="t" r="r" b="b"/>
            <a:pathLst>
              <a:path w="457200" h="369332">
                <a:moveTo>
                  <a:pt x="0" y="0"/>
                </a:moveTo>
                <a:lnTo>
                  <a:pt x="457200" y="0"/>
                </a:lnTo>
                <a:lnTo>
                  <a:pt x="457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FD2C3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4496" y="192023"/>
            <a:ext cx="7775006" cy="54921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1870" y="1948688"/>
            <a:ext cx="5980259" cy="253855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6764" y="4861559"/>
            <a:ext cx="219671" cy="2001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solidFill>
                  <a:srgbClr val="FF0000"/>
                </a:solidFill>
                <a:latin typeface="Arial"/>
                <a:cs typeface="Arial"/>
              </a:rPr>
              <a:t>‹#›</a:t>
            </a:fld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922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15">
              <a:lnSpc>
                <a:spcPct val="100000"/>
              </a:lnSpc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Corporate Strategy - 1</a:t>
            </a:r>
            <a:endParaRPr sz="1800" b="1" dirty="0"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2024" y="168400"/>
            <a:ext cx="0" cy="369332"/>
          </a:xfrm>
          <a:custGeom>
            <a:avLst/>
            <a:gdLst/>
            <a:ahLst/>
            <a:cxnLst/>
            <a:rect l="l" t="t" r="r" b="b"/>
            <a:pathLst>
              <a:path h="369332">
                <a:moveTo>
                  <a:pt x="0" y="0"/>
                </a:moveTo>
                <a:lnTo>
                  <a:pt x="0" y="369332"/>
                </a:lnTo>
              </a:path>
            </a:pathLst>
          </a:custGeom>
          <a:ln w="46988">
            <a:solidFill>
              <a:srgbClr val="FD2C37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0728" y="167639"/>
            <a:ext cx="856487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0" name="矩形 2">
            <a:extLst>
              <a:ext uri="{FF2B5EF4-FFF2-40B4-BE49-F238E27FC236}">
                <a16:creationId xmlns:a16="http://schemas.microsoft.com/office/drawing/2014/main" id="{E39567B3-0715-4623-84E6-19A194FB26BC}"/>
              </a:ext>
            </a:extLst>
          </p:cNvPr>
          <p:cNvSpPr/>
          <p:nvPr/>
        </p:nvSpPr>
        <p:spPr>
          <a:xfrm>
            <a:off x="761805" y="947302"/>
            <a:ext cx="7506984" cy="253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Orbit Positioning:</a:t>
            </a:r>
          </a:p>
          <a:p>
            <a:endParaRPr lang="en-US" altLang="zh-CN" sz="1200" dirty="0">
              <a:latin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>
                <a:latin typeface="+mn-lt"/>
              </a:rPr>
              <a:t>Be the one stop shop for data, analytics, business process. Next generation of Bloomberg + Aladdin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>
                <a:latin typeface="+mn-lt"/>
              </a:rPr>
              <a:t>Addressable market is financial industry (with subsets of asset management, trading, private markets)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>
                <a:latin typeface="+mn-lt"/>
              </a:rPr>
              <a:t>Start from London/UK market, with target to expand to EU and US markets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>
                <a:latin typeface="+mn-lt"/>
              </a:rPr>
              <a:t>Help clients digest huge volume of (structured and unstructured) data and make complicated decisions, in user friendly way and with affordable price.</a:t>
            </a:r>
          </a:p>
          <a:p>
            <a:endParaRPr lang="en-US" altLang="zh-CN" sz="1200" dirty="0">
              <a:latin typeface="+mn-lt"/>
            </a:endParaRPr>
          </a:p>
          <a:p>
            <a:r>
              <a:rPr lang="en-US" altLang="zh-CN" sz="1200" dirty="0">
                <a:latin typeface="+mn-lt"/>
              </a:rPr>
              <a:t>Growth target:</a:t>
            </a:r>
          </a:p>
          <a:p>
            <a:endParaRPr lang="en-US" sz="12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We want to reach to GBP 50 Million at next round, GBP 1 Billion valuation in 4 years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Assuming valuation = 20 X revenue, revenue should be 2.5M at next round, and 50M in 4 years</a:t>
            </a:r>
          </a:p>
          <a:p>
            <a:pPr lvl="0" defTabSz="914400" eaLnBrk="1" fontAlgn="auto" hangingPunct="1">
              <a:spcBef>
                <a:spcPts val="300"/>
              </a:spcBef>
              <a:spcAft>
                <a:spcPts val="0"/>
              </a:spcAft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F600B-71E9-40CE-933D-34395DF53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206" y="105252"/>
            <a:ext cx="1822756" cy="4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8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15">
              <a:lnSpc>
                <a:spcPct val="100000"/>
              </a:lnSpc>
            </a:pPr>
            <a:r>
              <a:rPr lang="en-US" sz="1800" b="1" dirty="0">
                <a:solidFill>
                  <a:srgbClr val="FF0000"/>
                </a:solidFill>
                <a:latin typeface="Arial"/>
                <a:cs typeface="Arial"/>
              </a:rPr>
              <a:t>Corporate Strategy - </a:t>
            </a:r>
            <a:r>
              <a:rPr lang="en-US" sz="1800" b="1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Long Term Plan</a:t>
            </a:r>
            <a:endParaRPr sz="1800" b="1" dirty="0"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2024" y="168400"/>
            <a:ext cx="0" cy="369332"/>
          </a:xfrm>
          <a:custGeom>
            <a:avLst/>
            <a:gdLst/>
            <a:ahLst/>
            <a:cxnLst/>
            <a:rect l="l" t="t" r="r" b="b"/>
            <a:pathLst>
              <a:path h="369332">
                <a:moveTo>
                  <a:pt x="0" y="0"/>
                </a:moveTo>
                <a:lnTo>
                  <a:pt x="0" y="369332"/>
                </a:lnTo>
              </a:path>
            </a:pathLst>
          </a:custGeom>
          <a:ln w="46988">
            <a:solidFill>
              <a:srgbClr val="FD2C37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0728" y="167639"/>
            <a:ext cx="856487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2CDBE-50B4-4D81-B5D4-508EA63819F8}"/>
              </a:ext>
            </a:extLst>
          </p:cNvPr>
          <p:cNvSpPr txBox="1"/>
          <p:nvPr/>
        </p:nvSpPr>
        <p:spPr>
          <a:xfrm>
            <a:off x="999310" y="804958"/>
            <a:ext cx="568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58AD8F-638C-441F-97AA-AC74A5D6FEA0}"/>
              </a:ext>
            </a:extLst>
          </p:cNvPr>
          <p:cNvCxnSpPr/>
          <p:nvPr/>
        </p:nvCxnSpPr>
        <p:spPr>
          <a:xfrm>
            <a:off x="849086" y="1117227"/>
            <a:ext cx="7641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6B6313-6C24-475F-B3B7-3066FEAE386B}"/>
              </a:ext>
            </a:extLst>
          </p:cNvPr>
          <p:cNvSpPr txBox="1"/>
          <p:nvPr/>
        </p:nvSpPr>
        <p:spPr>
          <a:xfrm>
            <a:off x="1733010" y="804958"/>
            <a:ext cx="764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Search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A873D7-C320-4710-9E2B-25DB8BC677E9}"/>
              </a:ext>
            </a:extLst>
          </p:cNvPr>
          <p:cNvCxnSpPr/>
          <p:nvPr/>
        </p:nvCxnSpPr>
        <p:spPr>
          <a:xfrm>
            <a:off x="1661164" y="1117227"/>
            <a:ext cx="7641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6BD037-7D92-414D-A981-AFB943780FE8}"/>
              </a:ext>
            </a:extLst>
          </p:cNvPr>
          <p:cNvSpPr txBox="1"/>
          <p:nvPr/>
        </p:nvSpPr>
        <p:spPr>
          <a:xfrm>
            <a:off x="2473248" y="806552"/>
            <a:ext cx="764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Analytics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257D1B-33A1-4595-BF71-CBBB0E41AB3E}"/>
              </a:ext>
            </a:extLst>
          </p:cNvPr>
          <p:cNvCxnSpPr/>
          <p:nvPr/>
        </p:nvCxnSpPr>
        <p:spPr>
          <a:xfrm>
            <a:off x="2473248" y="1117227"/>
            <a:ext cx="7641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12A393-E1FC-4C97-809A-0B00C15EAF75}"/>
              </a:ext>
            </a:extLst>
          </p:cNvPr>
          <p:cNvSpPr txBox="1"/>
          <p:nvPr/>
        </p:nvSpPr>
        <p:spPr>
          <a:xfrm>
            <a:off x="4571999" y="810350"/>
            <a:ext cx="29108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Business Process – by Sub Industry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56BAC2-5D2E-4F4B-8714-25D87869D11A}"/>
              </a:ext>
            </a:extLst>
          </p:cNvPr>
          <p:cNvCxnSpPr>
            <a:cxnSpLocks/>
          </p:cNvCxnSpPr>
          <p:nvPr/>
        </p:nvCxnSpPr>
        <p:spPr>
          <a:xfrm>
            <a:off x="3461657" y="1114466"/>
            <a:ext cx="45001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ject 11">
            <a:extLst>
              <a:ext uri="{FF2B5EF4-FFF2-40B4-BE49-F238E27FC236}">
                <a16:creationId xmlns:a16="http://schemas.microsoft.com/office/drawing/2014/main" id="{97A8C77C-E274-4CFA-BCD1-4D542FF2BE5D}"/>
              </a:ext>
            </a:extLst>
          </p:cNvPr>
          <p:cNvSpPr/>
          <p:nvPr/>
        </p:nvSpPr>
        <p:spPr>
          <a:xfrm>
            <a:off x="849086" y="4132445"/>
            <a:ext cx="7164977" cy="540915"/>
          </a:xfrm>
          <a:custGeom>
            <a:avLst/>
            <a:gdLst/>
            <a:ahLst/>
            <a:cxnLst/>
            <a:rect l="l" t="t" r="r" b="b"/>
            <a:pathLst>
              <a:path w="7188489" h="960531">
                <a:moveTo>
                  <a:pt x="0" y="0"/>
                </a:moveTo>
                <a:lnTo>
                  <a:pt x="7188489" y="0"/>
                </a:lnTo>
                <a:lnTo>
                  <a:pt x="7188489" y="960531"/>
                </a:lnTo>
                <a:lnTo>
                  <a:pt x="0" y="96053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D2C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18" name="object 47">
            <a:extLst>
              <a:ext uri="{FF2B5EF4-FFF2-40B4-BE49-F238E27FC236}">
                <a16:creationId xmlns:a16="http://schemas.microsoft.com/office/drawing/2014/main" id="{0A1DDEDA-7572-4916-BD4E-4BD5A911611C}"/>
              </a:ext>
            </a:extLst>
          </p:cNvPr>
          <p:cNvSpPr txBox="1"/>
          <p:nvPr/>
        </p:nvSpPr>
        <p:spPr>
          <a:xfrm>
            <a:off x="1261066" y="4208348"/>
            <a:ext cx="5740969" cy="315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lang="en-US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Orbit</a:t>
            </a:r>
            <a:r>
              <a:rPr lang="zh-CN" altLang="en-US" sz="1200" dirty="0">
                <a:latin typeface="+mn-lt"/>
                <a:ea typeface="Microsoft YaHei" panose="020B0503020204020204" pitchFamily="34" charset="-122"/>
                <a:cs typeface="Arial"/>
              </a:rPr>
              <a:t> </a:t>
            </a:r>
            <a:r>
              <a:rPr lang="en-GB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Technology Infrastructure</a:t>
            </a:r>
          </a:p>
          <a:p>
            <a:pPr marL="12700" marR="12700" algn="ctr">
              <a:lnSpc>
                <a:spcPct val="100000"/>
              </a:lnSpc>
            </a:pPr>
            <a:r>
              <a:rPr lang="en-GB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Ontology| Data Sourcing | Calculation</a:t>
            </a:r>
            <a:r>
              <a:rPr lang="zh-CN" altLang="en-US" sz="1200" dirty="0">
                <a:latin typeface="+mn-lt"/>
                <a:ea typeface="Microsoft YaHei" panose="020B0503020204020204" pitchFamily="34" charset="-122"/>
                <a:cs typeface="Arial"/>
              </a:rPr>
              <a:t> </a:t>
            </a:r>
            <a:r>
              <a:rPr lang="en-GB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| </a:t>
            </a:r>
            <a:r>
              <a:rPr lang="en-US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NLP | </a:t>
            </a:r>
            <a:r>
              <a:rPr lang="en-GB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Algo</a:t>
            </a:r>
            <a:r>
              <a:rPr lang="zh-CN" altLang="en-US" sz="1200" dirty="0">
                <a:latin typeface="+mn-lt"/>
                <a:ea typeface="Microsoft YaHei" panose="020B0503020204020204" pitchFamily="34" charset="-122"/>
                <a:cs typeface="Arial"/>
              </a:rPr>
              <a:t> </a:t>
            </a:r>
            <a:r>
              <a:rPr lang="en-GB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| </a:t>
            </a:r>
            <a:r>
              <a:rPr lang="en-US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UI | </a:t>
            </a:r>
            <a:r>
              <a:rPr lang="en-GB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…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CCC1EC-8D88-4BA4-BF95-1CA4F4A8F0E1}"/>
              </a:ext>
            </a:extLst>
          </p:cNvPr>
          <p:cNvSpPr/>
          <p:nvPr/>
        </p:nvSpPr>
        <p:spPr>
          <a:xfrm>
            <a:off x="3193868" y="2156511"/>
            <a:ext cx="535578" cy="33290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12F54B-F105-4CA7-8D7C-1505A3E89BDE}"/>
              </a:ext>
            </a:extLst>
          </p:cNvPr>
          <p:cNvSpPr txBox="1"/>
          <p:nvPr/>
        </p:nvSpPr>
        <p:spPr>
          <a:xfrm>
            <a:off x="3768644" y="2201764"/>
            <a:ext cx="237156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Asset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100" dirty="0"/>
              <a:t>Investment Research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100" dirty="0"/>
              <a:t>Portfolio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100" dirty="0"/>
              <a:t>Risk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100" dirty="0"/>
              <a:t>Compliance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Hedge fund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Brokerage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71AAA5-33CF-42CA-A321-73B995D59A76}"/>
              </a:ext>
            </a:extLst>
          </p:cNvPr>
          <p:cNvCxnSpPr>
            <a:cxnSpLocks/>
          </p:cNvCxnSpPr>
          <p:nvPr/>
        </p:nvCxnSpPr>
        <p:spPr>
          <a:xfrm>
            <a:off x="901338" y="3712381"/>
            <a:ext cx="23360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210F26-4E96-4FCF-9017-9940A876578C}"/>
              </a:ext>
            </a:extLst>
          </p:cNvPr>
          <p:cNvSpPr txBox="1"/>
          <p:nvPr/>
        </p:nvSpPr>
        <p:spPr>
          <a:xfrm>
            <a:off x="1681846" y="3796933"/>
            <a:ext cx="956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Year 1,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3C02B7-0135-45DA-A465-3D4EADC75046}"/>
              </a:ext>
            </a:extLst>
          </p:cNvPr>
          <p:cNvCxnSpPr>
            <a:cxnSpLocks/>
          </p:cNvCxnSpPr>
          <p:nvPr/>
        </p:nvCxnSpPr>
        <p:spPr>
          <a:xfrm>
            <a:off x="3513909" y="3712381"/>
            <a:ext cx="44479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417BFE-693F-4FD4-97EC-3A11F7399BE1}"/>
              </a:ext>
            </a:extLst>
          </p:cNvPr>
          <p:cNvSpPr txBox="1"/>
          <p:nvPr/>
        </p:nvSpPr>
        <p:spPr>
          <a:xfrm>
            <a:off x="4923614" y="3796933"/>
            <a:ext cx="1320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Year 3,4,5…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E9E1D0-E40E-4B3F-8AC8-16DBC44459B4}"/>
              </a:ext>
            </a:extLst>
          </p:cNvPr>
          <p:cNvSpPr txBox="1"/>
          <p:nvPr/>
        </p:nvSpPr>
        <p:spPr>
          <a:xfrm>
            <a:off x="807718" y="1486631"/>
            <a:ext cx="2799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Targets: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Fundamental functionalities ready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Complete datasets ready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Client base ready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C16AD6-0BC8-4F3F-9C8D-6CB72AAEC657}"/>
              </a:ext>
            </a:extLst>
          </p:cNvPr>
          <p:cNvSpPr txBox="1"/>
          <p:nvPr/>
        </p:nvSpPr>
        <p:spPr>
          <a:xfrm>
            <a:off x="5969085" y="2248008"/>
            <a:ext cx="1822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Bank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Insurance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Wealth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Family Office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Real Estate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0B14B7-381A-4A4C-A121-CC38CC2A686B}"/>
              </a:ext>
            </a:extLst>
          </p:cNvPr>
          <p:cNvSpPr txBox="1"/>
          <p:nvPr/>
        </p:nvSpPr>
        <p:spPr>
          <a:xfrm>
            <a:off x="3768645" y="1181857"/>
            <a:ext cx="3069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Targets: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Clients can operate their </a:t>
            </a:r>
            <a:r>
              <a:rPr lang="en-GB" sz="1100" b="1" u="sng" dirty="0"/>
              <a:t>end-to-end and core business </a:t>
            </a:r>
            <a:r>
              <a:rPr lang="en-GB" sz="1100" dirty="0"/>
              <a:t>on our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Similar business model to Aladdin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6199485-48AA-4249-A348-D859D25C7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415" y="1239215"/>
            <a:ext cx="2382503" cy="11321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ACCA891-664B-41E4-AAB4-8D0946BC6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206" y="105252"/>
            <a:ext cx="1822756" cy="4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7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496" y="180299"/>
            <a:ext cx="7775006" cy="5492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15">
              <a:lnSpc>
                <a:spcPct val="100000"/>
              </a:lnSpc>
            </a:pPr>
            <a:r>
              <a:rPr lang="en-US" sz="1800" b="1" dirty="0">
                <a:solidFill>
                  <a:srgbClr val="FF0000"/>
                </a:solidFill>
                <a:latin typeface="Arial"/>
                <a:cs typeface="Arial"/>
              </a:rPr>
              <a:t>Corporate Strategy – How we help with clients</a:t>
            </a:r>
            <a:endParaRPr sz="1800" b="1" dirty="0"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2024" y="168400"/>
            <a:ext cx="0" cy="369332"/>
          </a:xfrm>
          <a:custGeom>
            <a:avLst/>
            <a:gdLst/>
            <a:ahLst/>
            <a:cxnLst/>
            <a:rect l="l" t="t" r="r" b="b"/>
            <a:pathLst>
              <a:path h="369332">
                <a:moveTo>
                  <a:pt x="0" y="0"/>
                </a:moveTo>
                <a:lnTo>
                  <a:pt x="0" y="369332"/>
                </a:lnTo>
              </a:path>
            </a:pathLst>
          </a:custGeom>
          <a:ln w="46988">
            <a:solidFill>
              <a:srgbClr val="FD2C37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0728" y="167639"/>
            <a:ext cx="856487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2CDBE-50B4-4D81-B5D4-508EA63819F8}"/>
              </a:ext>
            </a:extLst>
          </p:cNvPr>
          <p:cNvSpPr txBox="1"/>
          <p:nvPr/>
        </p:nvSpPr>
        <p:spPr>
          <a:xfrm>
            <a:off x="1019104" y="1280267"/>
            <a:ext cx="1307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Access to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B6313-6C24-475F-B3B7-3066FEAE386B}"/>
              </a:ext>
            </a:extLst>
          </p:cNvPr>
          <p:cNvSpPr txBox="1"/>
          <p:nvPr/>
        </p:nvSpPr>
        <p:spPr>
          <a:xfrm>
            <a:off x="3390898" y="1270416"/>
            <a:ext cx="1532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Ability to Digest 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A873D7-C320-4710-9E2B-25DB8BC677E9}"/>
              </a:ext>
            </a:extLst>
          </p:cNvPr>
          <p:cNvCxnSpPr>
            <a:cxnSpLocks/>
          </p:cNvCxnSpPr>
          <p:nvPr/>
        </p:nvCxnSpPr>
        <p:spPr>
          <a:xfrm>
            <a:off x="3319052" y="1582685"/>
            <a:ext cx="2132179" cy="115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6BD037-7D92-414D-A981-AFB943780FE8}"/>
              </a:ext>
            </a:extLst>
          </p:cNvPr>
          <p:cNvSpPr txBox="1"/>
          <p:nvPr/>
        </p:nvSpPr>
        <p:spPr>
          <a:xfrm>
            <a:off x="5954502" y="1283600"/>
            <a:ext cx="1987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Easier to Run Analytics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12A393-E1FC-4C97-809A-0B00C15EAF75}"/>
              </a:ext>
            </a:extLst>
          </p:cNvPr>
          <p:cNvSpPr txBox="1"/>
          <p:nvPr/>
        </p:nvSpPr>
        <p:spPr>
          <a:xfrm>
            <a:off x="2476504" y="785021"/>
            <a:ext cx="37675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Be Data Driven by Better Handling Unstructured Data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56BAC2-5D2E-4F4B-8714-25D87869D11A}"/>
              </a:ext>
            </a:extLst>
          </p:cNvPr>
          <p:cNvCxnSpPr>
            <a:cxnSpLocks/>
          </p:cNvCxnSpPr>
          <p:nvPr/>
        </p:nvCxnSpPr>
        <p:spPr>
          <a:xfrm>
            <a:off x="1218778" y="1071960"/>
            <a:ext cx="62081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ject 11">
            <a:extLst>
              <a:ext uri="{FF2B5EF4-FFF2-40B4-BE49-F238E27FC236}">
                <a16:creationId xmlns:a16="http://schemas.microsoft.com/office/drawing/2014/main" id="{97A8C77C-E274-4CFA-BCD1-4D542FF2BE5D}"/>
              </a:ext>
            </a:extLst>
          </p:cNvPr>
          <p:cNvSpPr/>
          <p:nvPr/>
        </p:nvSpPr>
        <p:spPr>
          <a:xfrm>
            <a:off x="849086" y="4132445"/>
            <a:ext cx="7164977" cy="540915"/>
          </a:xfrm>
          <a:custGeom>
            <a:avLst/>
            <a:gdLst/>
            <a:ahLst/>
            <a:cxnLst/>
            <a:rect l="l" t="t" r="r" b="b"/>
            <a:pathLst>
              <a:path w="7188489" h="960531">
                <a:moveTo>
                  <a:pt x="0" y="0"/>
                </a:moveTo>
                <a:lnTo>
                  <a:pt x="7188489" y="0"/>
                </a:lnTo>
                <a:lnTo>
                  <a:pt x="7188489" y="960531"/>
                </a:lnTo>
                <a:lnTo>
                  <a:pt x="0" y="96053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D2C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18" name="object 47">
            <a:extLst>
              <a:ext uri="{FF2B5EF4-FFF2-40B4-BE49-F238E27FC236}">
                <a16:creationId xmlns:a16="http://schemas.microsoft.com/office/drawing/2014/main" id="{0A1DDEDA-7572-4916-BD4E-4BD5A911611C}"/>
              </a:ext>
            </a:extLst>
          </p:cNvPr>
          <p:cNvSpPr txBox="1"/>
          <p:nvPr/>
        </p:nvSpPr>
        <p:spPr>
          <a:xfrm>
            <a:off x="1261066" y="4208348"/>
            <a:ext cx="5740969" cy="315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lang="en-US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Orbit</a:t>
            </a:r>
            <a:r>
              <a:rPr lang="zh-CN" altLang="en-US" sz="1200" dirty="0">
                <a:latin typeface="+mn-lt"/>
                <a:ea typeface="Microsoft YaHei" panose="020B0503020204020204" pitchFamily="34" charset="-122"/>
                <a:cs typeface="Arial"/>
              </a:rPr>
              <a:t> </a:t>
            </a:r>
            <a:r>
              <a:rPr lang="en-GB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Technology Infrastructure</a:t>
            </a:r>
          </a:p>
          <a:p>
            <a:pPr marL="12700" marR="12700" algn="ctr">
              <a:lnSpc>
                <a:spcPct val="100000"/>
              </a:lnSpc>
            </a:pPr>
            <a:r>
              <a:rPr lang="en-GB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Ontology| Data Sourcing | Calculation</a:t>
            </a:r>
            <a:r>
              <a:rPr lang="zh-CN" altLang="en-US" sz="1200" dirty="0">
                <a:latin typeface="+mn-lt"/>
                <a:ea typeface="Microsoft YaHei" panose="020B0503020204020204" pitchFamily="34" charset="-122"/>
                <a:cs typeface="Arial"/>
              </a:rPr>
              <a:t> </a:t>
            </a:r>
            <a:r>
              <a:rPr lang="en-GB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| </a:t>
            </a:r>
            <a:r>
              <a:rPr lang="en-US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NLP | </a:t>
            </a:r>
            <a:r>
              <a:rPr lang="en-GB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Algo</a:t>
            </a:r>
            <a:r>
              <a:rPr lang="zh-CN" altLang="en-US" sz="1200" dirty="0">
                <a:latin typeface="+mn-lt"/>
                <a:ea typeface="Microsoft YaHei" panose="020B0503020204020204" pitchFamily="34" charset="-122"/>
                <a:cs typeface="Arial"/>
              </a:rPr>
              <a:t> </a:t>
            </a:r>
            <a:r>
              <a:rPr lang="en-GB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| </a:t>
            </a:r>
            <a:r>
              <a:rPr lang="en-US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UI | </a:t>
            </a:r>
            <a:r>
              <a:rPr lang="en-GB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E9E1D0-E40E-4B3F-8AC8-16DBC44459B4}"/>
              </a:ext>
            </a:extLst>
          </p:cNvPr>
          <p:cNvSpPr txBox="1"/>
          <p:nvPr/>
        </p:nvSpPr>
        <p:spPr>
          <a:xfrm>
            <a:off x="814544" y="1821637"/>
            <a:ext cx="24228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Centralize publicly available data</a:t>
            </a:r>
          </a:p>
          <a:p>
            <a:endParaRPr lang="en-GB" sz="900" dirty="0"/>
          </a:p>
          <a:p>
            <a:r>
              <a:rPr lang="en-GB" sz="900" dirty="0"/>
              <a:t>Integrate your in-house data</a:t>
            </a:r>
          </a:p>
          <a:p>
            <a:endParaRPr lang="en-GB" sz="900" dirty="0"/>
          </a:p>
          <a:p>
            <a:r>
              <a:rPr lang="en-GB" sz="900" dirty="0"/>
              <a:t>Bespoke data sourcing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ACCA891-664B-41E4-AAB4-8D0946BC6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206" y="105252"/>
            <a:ext cx="1822756" cy="48606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EA00C6-E970-453F-AEF2-A160AEFDE625}"/>
              </a:ext>
            </a:extLst>
          </p:cNvPr>
          <p:cNvCxnSpPr>
            <a:cxnSpLocks/>
          </p:cNvCxnSpPr>
          <p:nvPr/>
        </p:nvCxnSpPr>
        <p:spPr>
          <a:xfrm>
            <a:off x="901338" y="1576760"/>
            <a:ext cx="2132179" cy="115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84588A4-FA45-477D-9D51-2BA3A4D96553}"/>
              </a:ext>
            </a:extLst>
          </p:cNvPr>
          <p:cNvCxnSpPr>
            <a:cxnSpLocks/>
          </p:cNvCxnSpPr>
          <p:nvPr/>
        </p:nvCxnSpPr>
        <p:spPr>
          <a:xfrm>
            <a:off x="5726564" y="1588480"/>
            <a:ext cx="2132179" cy="115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BEDC2EB-3834-4413-B207-8AF4679773FE}"/>
              </a:ext>
            </a:extLst>
          </p:cNvPr>
          <p:cNvSpPr txBox="1"/>
          <p:nvPr/>
        </p:nvSpPr>
        <p:spPr>
          <a:xfrm>
            <a:off x="3237426" y="1821637"/>
            <a:ext cx="2422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Data is cleansed and interlinked</a:t>
            </a:r>
          </a:p>
          <a:p>
            <a:endParaRPr lang="en-GB" sz="900" dirty="0"/>
          </a:p>
          <a:p>
            <a:r>
              <a:rPr lang="en-GB" sz="900" dirty="0"/>
              <a:t>NLP and ML models available</a:t>
            </a:r>
          </a:p>
          <a:p>
            <a:endParaRPr lang="en-GB" sz="900" dirty="0"/>
          </a:p>
          <a:p>
            <a:r>
              <a:rPr lang="en-GB" sz="900" dirty="0"/>
              <a:t>Ability to run different analytics for different use cases (with Orbit’s help)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930411-D5A2-4B08-80C5-C31CDCA39649}"/>
              </a:ext>
            </a:extLst>
          </p:cNvPr>
          <p:cNvSpPr txBox="1"/>
          <p:nvPr/>
        </p:nvSpPr>
        <p:spPr>
          <a:xfrm>
            <a:off x="5660308" y="1821637"/>
            <a:ext cx="242288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Self service, no-coding analysis</a:t>
            </a:r>
          </a:p>
          <a:p>
            <a:endParaRPr lang="en-GB" sz="900" dirty="0"/>
          </a:p>
          <a:p>
            <a:r>
              <a:rPr lang="en-GB" sz="900" dirty="0"/>
              <a:t>Dashboard</a:t>
            </a:r>
          </a:p>
          <a:p>
            <a:endParaRPr lang="en-GB" sz="900" dirty="0"/>
          </a:p>
          <a:p>
            <a:r>
              <a:rPr lang="en-GB" sz="900" dirty="0"/>
              <a:t>A non technical research analyst can build a pipeline to run certain NLP on selected dataset for </a:t>
            </a:r>
            <a:r>
              <a:rPr lang="en-GB" sz="900"/>
              <a:t>research tasks.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41263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 flipH="1">
            <a:off x="684497" y="185514"/>
            <a:ext cx="7775004" cy="562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15">
              <a:lnSpc>
                <a:spcPct val="100000"/>
              </a:lnSpc>
            </a:pPr>
            <a:r>
              <a:rPr lang="en-US" altLang="zh-CN" sz="18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Product Strategy</a:t>
            </a:r>
            <a:endParaRPr sz="1800" b="1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 flipH="1">
            <a:off x="499164" y="164023"/>
            <a:ext cx="45720" cy="378086"/>
          </a:xfrm>
          <a:custGeom>
            <a:avLst/>
            <a:gdLst/>
            <a:ahLst/>
            <a:cxnLst/>
            <a:rect l="l" t="t" r="r" b="b"/>
            <a:pathLst>
              <a:path h="369332">
                <a:moveTo>
                  <a:pt x="0" y="0"/>
                </a:moveTo>
                <a:lnTo>
                  <a:pt x="0" y="369332"/>
                </a:lnTo>
              </a:path>
            </a:pathLst>
          </a:custGeom>
          <a:ln w="46988">
            <a:solidFill>
              <a:srgbClr val="FD2C37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0728" y="167639"/>
            <a:ext cx="856487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8453667" y="4861559"/>
            <a:ext cx="219671" cy="2001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Arial"/>
              </a:rPr>
              <a:pPr marL="254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8D29D16E-312B-400B-BFEE-96911A04D108}"/>
              </a:ext>
            </a:extLst>
          </p:cNvPr>
          <p:cNvSpPr/>
          <p:nvPr/>
        </p:nvSpPr>
        <p:spPr>
          <a:xfrm>
            <a:off x="1374028" y="4055034"/>
            <a:ext cx="6011877" cy="540915"/>
          </a:xfrm>
          <a:custGeom>
            <a:avLst/>
            <a:gdLst/>
            <a:ahLst/>
            <a:cxnLst/>
            <a:rect l="l" t="t" r="r" b="b"/>
            <a:pathLst>
              <a:path w="7188489" h="960531">
                <a:moveTo>
                  <a:pt x="0" y="0"/>
                </a:moveTo>
                <a:lnTo>
                  <a:pt x="7188489" y="0"/>
                </a:lnTo>
                <a:lnTo>
                  <a:pt x="7188489" y="960531"/>
                </a:lnTo>
                <a:lnTo>
                  <a:pt x="0" y="96053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D2C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18" name="object 47">
            <a:extLst>
              <a:ext uri="{FF2B5EF4-FFF2-40B4-BE49-F238E27FC236}">
                <a16:creationId xmlns:a16="http://schemas.microsoft.com/office/drawing/2014/main" id="{B16F5CA8-B30D-4C5C-AB9F-DA0D7BFDECB2}"/>
              </a:ext>
            </a:extLst>
          </p:cNvPr>
          <p:cNvSpPr txBox="1"/>
          <p:nvPr/>
        </p:nvSpPr>
        <p:spPr>
          <a:xfrm>
            <a:off x="1479031" y="4142946"/>
            <a:ext cx="5740969" cy="315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lang="en-US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Orbit</a:t>
            </a:r>
            <a:r>
              <a:rPr lang="zh-CN" altLang="en-US" sz="1200" dirty="0">
                <a:latin typeface="+mn-lt"/>
                <a:ea typeface="Microsoft YaHei" panose="020B0503020204020204" pitchFamily="34" charset="-122"/>
                <a:cs typeface="Arial"/>
              </a:rPr>
              <a:t> </a:t>
            </a:r>
            <a:r>
              <a:rPr lang="en-GB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Technology Platform</a:t>
            </a:r>
          </a:p>
          <a:p>
            <a:pPr marL="12700" marR="12700" algn="ctr">
              <a:lnSpc>
                <a:spcPct val="100000"/>
              </a:lnSpc>
            </a:pPr>
            <a:r>
              <a:rPr lang="en-GB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Ontology| Data Sourcing | Calculation</a:t>
            </a:r>
            <a:r>
              <a:rPr lang="zh-CN" altLang="en-US" sz="1200" dirty="0">
                <a:latin typeface="+mn-lt"/>
                <a:ea typeface="Microsoft YaHei" panose="020B0503020204020204" pitchFamily="34" charset="-122"/>
                <a:cs typeface="Arial"/>
              </a:rPr>
              <a:t> </a:t>
            </a:r>
            <a:r>
              <a:rPr lang="en-GB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| </a:t>
            </a:r>
            <a:r>
              <a:rPr lang="en-US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NLP | </a:t>
            </a:r>
            <a:r>
              <a:rPr lang="en-GB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Algo</a:t>
            </a:r>
            <a:r>
              <a:rPr lang="zh-CN" altLang="en-US" sz="1200" dirty="0">
                <a:latin typeface="+mn-lt"/>
                <a:ea typeface="Microsoft YaHei" panose="020B0503020204020204" pitchFamily="34" charset="-122"/>
                <a:cs typeface="Arial"/>
              </a:rPr>
              <a:t> </a:t>
            </a:r>
            <a:r>
              <a:rPr lang="en-GB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| </a:t>
            </a:r>
            <a:r>
              <a:rPr lang="en-US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UI | </a:t>
            </a:r>
            <a:r>
              <a:rPr lang="en-GB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…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33AF6A9-45B1-4DB7-8465-3BCE7207F47B}"/>
              </a:ext>
            </a:extLst>
          </p:cNvPr>
          <p:cNvSpPr/>
          <p:nvPr/>
        </p:nvSpPr>
        <p:spPr>
          <a:xfrm rot="10800000">
            <a:off x="2621875" y="3411543"/>
            <a:ext cx="496389" cy="46350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a typeface="Microsoft YaHei" panose="020B0503020204020204" pitchFamily="34" charset="-122"/>
            </a:endParaRPr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4EAF7F0B-7F88-4DB8-8EF0-D01679268B23}"/>
              </a:ext>
            </a:extLst>
          </p:cNvPr>
          <p:cNvSpPr/>
          <p:nvPr/>
        </p:nvSpPr>
        <p:spPr>
          <a:xfrm>
            <a:off x="3866516" y="1899642"/>
            <a:ext cx="3519389" cy="400601"/>
          </a:xfrm>
          <a:custGeom>
            <a:avLst/>
            <a:gdLst/>
            <a:ahLst/>
            <a:cxnLst/>
            <a:rect l="l" t="t" r="r" b="b"/>
            <a:pathLst>
              <a:path w="7188489" h="960531">
                <a:moveTo>
                  <a:pt x="0" y="0"/>
                </a:moveTo>
                <a:lnTo>
                  <a:pt x="7188489" y="0"/>
                </a:lnTo>
                <a:lnTo>
                  <a:pt x="7188489" y="960531"/>
                </a:lnTo>
                <a:lnTo>
                  <a:pt x="0" y="960531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FD2C37"/>
            </a:solidFill>
            <a:prstDash val="solid"/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21" name="object 47">
            <a:extLst>
              <a:ext uri="{FF2B5EF4-FFF2-40B4-BE49-F238E27FC236}">
                <a16:creationId xmlns:a16="http://schemas.microsoft.com/office/drawing/2014/main" id="{F3EDCFBE-BC38-479C-BCDE-D356F6B62210}"/>
              </a:ext>
            </a:extLst>
          </p:cNvPr>
          <p:cNvSpPr txBox="1"/>
          <p:nvPr/>
        </p:nvSpPr>
        <p:spPr>
          <a:xfrm>
            <a:off x="4040590" y="2017835"/>
            <a:ext cx="3436192" cy="2974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n-US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Orbit</a:t>
            </a:r>
            <a:r>
              <a:rPr lang="zh-CN" altLang="en-US" sz="1200" dirty="0">
                <a:latin typeface="+mn-lt"/>
                <a:ea typeface="Microsoft YaHei" panose="020B0503020204020204" pitchFamily="34" charset="-122"/>
                <a:cs typeface="Arial"/>
              </a:rPr>
              <a:t> </a:t>
            </a:r>
            <a:r>
              <a:rPr lang="en-US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Vision –</a:t>
            </a:r>
            <a:r>
              <a:rPr lang="en-GB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A subscription-based product</a:t>
            </a:r>
            <a:endParaRPr sz="1200" dirty="0">
              <a:latin typeface="+mn-lt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32" name="object 47">
            <a:extLst>
              <a:ext uri="{FF2B5EF4-FFF2-40B4-BE49-F238E27FC236}">
                <a16:creationId xmlns:a16="http://schemas.microsoft.com/office/drawing/2014/main" id="{A5BDDF0C-7449-4DCF-B9E8-29C97ED72925}"/>
              </a:ext>
            </a:extLst>
          </p:cNvPr>
          <p:cNvSpPr txBox="1"/>
          <p:nvPr/>
        </p:nvSpPr>
        <p:spPr>
          <a:xfrm>
            <a:off x="2657961" y="3875047"/>
            <a:ext cx="565306" cy="2828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n-GB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Data </a:t>
            </a:r>
            <a:endParaRPr sz="1200" dirty="0">
              <a:latin typeface="+mn-lt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A0BD2F2-BD75-4EB6-B133-CF8BAC76D495}"/>
              </a:ext>
            </a:extLst>
          </p:cNvPr>
          <p:cNvSpPr/>
          <p:nvPr/>
        </p:nvSpPr>
        <p:spPr>
          <a:xfrm rot="10800000">
            <a:off x="5471754" y="3386128"/>
            <a:ext cx="496389" cy="46350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a typeface="Microsoft YaHei" panose="020B0503020204020204" pitchFamily="34" charset="-122"/>
            </a:endParaRPr>
          </a:p>
        </p:txBody>
      </p:sp>
      <p:sp>
        <p:nvSpPr>
          <p:cNvPr id="25" name="object 47">
            <a:extLst>
              <a:ext uri="{FF2B5EF4-FFF2-40B4-BE49-F238E27FC236}">
                <a16:creationId xmlns:a16="http://schemas.microsoft.com/office/drawing/2014/main" id="{85C5E8D6-5BB5-45C6-BB03-14C98330C7BC}"/>
              </a:ext>
            </a:extLst>
          </p:cNvPr>
          <p:cNvSpPr txBox="1"/>
          <p:nvPr/>
        </p:nvSpPr>
        <p:spPr>
          <a:xfrm>
            <a:off x="5380877" y="3849632"/>
            <a:ext cx="903626" cy="2828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n-GB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Analytics</a:t>
            </a:r>
            <a:endParaRPr sz="1200" dirty="0">
              <a:latin typeface="+mn-lt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6" name="object 11">
            <a:extLst>
              <a:ext uri="{FF2B5EF4-FFF2-40B4-BE49-F238E27FC236}">
                <a16:creationId xmlns:a16="http://schemas.microsoft.com/office/drawing/2014/main" id="{C5A4B322-8842-46D9-B0AB-AD01E74F1F3B}"/>
              </a:ext>
            </a:extLst>
          </p:cNvPr>
          <p:cNvSpPr/>
          <p:nvPr/>
        </p:nvSpPr>
        <p:spPr>
          <a:xfrm>
            <a:off x="1374028" y="2958737"/>
            <a:ext cx="6011877" cy="338026"/>
          </a:xfrm>
          <a:custGeom>
            <a:avLst/>
            <a:gdLst/>
            <a:ahLst/>
            <a:cxnLst/>
            <a:rect l="l" t="t" r="r" b="b"/>
            <a:pathLst>
              <a:path w="7188489" h="960531">
                <a:moveTo>
                  <a:pt x="0" y="0"/>
                </a:moveTo>
                <a:lnTo>
                  <a:pt x="7188489" y="0"/>
                </a:lnTo>
                <a:lnTo>
                  <a:pt x="7188489" y="960531"/>
                </a:lnTo>
                <a:lnTo>
                  <a:pt x="0" y="960531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FD2C37"/>
            </a:solidFill>
            <a:prstDash val="solid"/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1" name="object 47">
            <a:extLst>
              <a:ext uri="{FF2B5EF4-FFF2-40B4-BE49-F238E27FC236}">
                <a16:creationId xmlns:a16="http://schemas.microsoft.com/office/drawing/2014/main" id="{90029660-56C3-4DF4-80AE-1C8DCDF79EA0}"/>
              </a:ext>
            </a:extLst>
          </p:cNvPr>
          <p:cNvSpPr txBox="1"/>
          <p:nvPr/>
        </p:nvSpPr>
        <p:spPr>
          <a:xfrm>
            <a:off x="3787812" y="3058514"/>
            <a:ext cx="1156480" cy="2661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n-GB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Service Layer </a:t>
            </a:r>
            <a:endParaRPr lang="en-US" altLang="zh-CN" sz="1200" dirty="0">
              <a:latin typeface="+mn-lt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39F2177-7374-4BC4-8C5D-2AFABADEF7F8}"/>
              </a:ext>
            </a:extLst>
          </p:cNvPr>
          <p:cNvSpPr/>
          <p:nvPr/>
        </p:nvSpPr>
        <p:spPr>
          <a:xfrm rot="10800000">
            <a:off x="2621872" y="1325954"/>
            <a:ext cx="496389" cy="155277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a typeface="Microsoft YaHei" panose="020B0503020204020204" pitchFamily="34" charset="-122"/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A80486B4-DB7C-4D22-AAB7-AEFC39F87C08}"/>
              </a:ext>
            </a:extLst>
          </p:cNvPr>
          <p:cNvSpPr/>
          <p:nvPr/>
        </p:nvSpPr>
        <p:spPr>
          <a:xfrm rot="10800000">
            <a:off x="5471754" y="2415222"/>
            <a:ext cx="496389" cy="46350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a typeface="Microsoft YaHei" panose="020B0503020204020204" pitchFamily="34" charset="-122"/>
            </a:endParaRPr>
          </a:p>
        </p:txBody>
      </p:sp>
      <p:sp>
        <p:nvSpPr>
          <p:cNvPr id="36" name="object 47">
            <a:extLst>
              <a:ext uri="{FF2B5EF4-FFF2-40B4-BE49-F238E27FC236}">
                <a16:creationId xmlns:a16="http://schemas.microsoft.com/office/drawing/2014/main" id="{DABDC983-E86C-4ADF-A0EB-83F1814CB0BE}"/>
              </a:ext>
            </a:extLst>
          </p:cNvPr>
          <p:cNvSpPr txBox="1"/>
          <p:nvPr/>
        </p:nvSpPr>
        <p:spPr>
          <a:xfrm>
            <a:off x="2109716" y="1005635"/>
            <a:ext cx="1520702" cy="2661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n-GB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Institutional Clients</a:t>
            </a:r>
            <a:endParaRPr lang="en-US" altLang="zh-CN" sz="1200" dirty="0">
              <a:latin typeface="+mn-lt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37" name="object 47">
            <a:extLst>
              <a:ext uri="{FF2B5EF4-FFF2-40B4-BE49-F238E27FC236}">
                <a16:creationId xmlns:a16="http://schemas.microsoft.com/office/drawing/2014/main" id="{6ACD3399-87BD-405C-81D2-B5B423F19D6B}"/>
              </a:ext>
            </a:extLst>
          </p:cNvPr>
          <p:cNvSpPr txBox="1"/>
          <p:nvPr/>
        </p:nvSpPr>
        <p:spPr>
          <a:xfrm>
            <a:off x="5199678" y="1000690"/>
            <a:ext cx="1520702" cy="2661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n-GB" altLang="zh-CN" sz="1200" dirty="0">
                <a:latin typeface="+mn-lt"/>
                <a:ea typeface="Microsoft YaHei" panose="020B0503020204020204" pitchFamily="34" charset="-122"/>
                <a:cs typeface="Arial"/>
              </a:rPr>
              <a:t>Volume Clients</a:t>
            </a:r>
            <a:endParaRPr lang="en-US" altLang="zh-CN" sz="1200" dirty="0">
              <a:latin typeface="+mn-lt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ABB7BEB2-1697-4D48-B73F-6A6920F9E6D4}"/>
              </a:ext>
            </a:extLst>
          </p:cNvPr>
          <p:cNvSpPr/>
          <p:nvPr/>
        </p:nvSpPr>
        <p:spPr>
          <a:xfrm rot="10800000">
            <a:off x="5463640" y="1325955"/>
            <a:ext cx="496389" cy="46350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a typeface="Microsoft YaHei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5981C3-FB9C-4CDC-897E-D6C568DCB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731" y="104876"/>
            <a:ext cx="1828799" cy="49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491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20140</TotalTime>
  <Words>357</Words>
  <Application>Microsoft Office PowerPoint</Application>
  <PresentationFormat>On-screen Show (16:9)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Source Sans Pro ExtraLight</vt:lpstr>
      <vt:lpstr>1_Office Theme</vt:lpstr>
      <vt:lpstr>Corporate Strategy - 1</vt:lpstr>
      <vt:lpstr>Corporate Strategy - Long Term Plan</vt:lpstr>
      <vt:lpstr>Corporate Strategy – How we help with clients</vt:lpstr>
      <vt:lpstr>Product Strategy</vt:lpstr>
    </vt:vector>
  </TitlesOfParts>
  <Company>MCAD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 Zhongze</dc:creator>
  <cp:lastModifiedBy>Da Wei</cp:lastModifiedBy>
  <cp:revision>1225</cp:revision>
  <cp:lastPrinted>2018-10-02T10:27:50Z</cp:lastPrinted>
  <dcterms:created xsi:type="dcterms:W3CDTF">2015-05-31T08:30:54Z</dcterms:created>
  <dcterms:modified xsi:type="dcterms:W3CDTF">2021-09-06T09:05:59Z</dcterms:modified>
</cp:coreProperties>
</file>