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60"/>
  </p:notesMasterIdLst>
  <p:sldIdLst>
    <p:sldId id="351" r:id="rId2"/>
    <p:sldId id="413" r:id="rId3"/>
    <p:sldId id="257" r:id="rId4"/>
    <p:sldId id="434" r:id="rId5"/>
    <p:sldId id="354" r:id="rId6"/>
    <p:sldId id="356" r:id="rId7"/>
    <p:sldId id="435" r:id="rId8"/>
    <p:sldId id="422" r:id="rId9"/>
    <p:sldId id="359" r:id="rId10"/>
    <p:sldId id="436" r:id="rId11"/>
    <p:sldId id="360" r:id="rId12"/>
    <p:sldId id="361" r:id="rId13"/>
    <p:sldId id="363" r:id="rId14"/>
    <p:sldId id="437" r:id="rId15"/>
    <p:sldId id="365" r:id="rId16"/>
    <p:sldId id="366" r:id="rId17"/>
    <p:sldId id="367" r:id="rId18"/>
    <p:sldId id="368" r:id="rId19"/>
    <p:sldId id="438" r:id="rId20"/>
    <p:sldId id="369" r:id="rId21"/>
    <p:sldId id="380" r:id="rId22"/>
    <p:sldId id="427" r:id="rId23"/>
    <p:sldId id="428" r:id="rId24"/>
    <p:sldId id="425" r:id="rId25"/>
    <p:sldId id="429" r:id="rId26"/>
    <p:sldId id="418" r:id="rId27"/>
    <p:sldId id="419" r:id="rId28"/>
    <p:sldId id="420" r:id="rId29"/>
    <p:sldId id="421" r:id="rId30"/>
    <p:sldId id="370" r:id="rId31"/>
    <p:sldId id="371" r:id="rId32"/>
    <p:sldId id="372" r:id="rId33"/>
    <p:sldId id="373" r:id="rId34"/>
    <p:sldId id="383" r:id="rId35"/>
    <p:sldId id="377" r:id="rId36"/>
    <p:sldId id="430" r:id="rId37"/>
    <p:sldId id="431" r:id="rId38"/>
    <p:sldId id="432" r:id="rId39"/>
    <p:sldId id="433" r:id="rId40"/>
    <p:sldId id="389" r:id="rId41"/>
    <p:sldId id="391" r:id="rId42"/>
    <p:sldId id="392" r:id="rId43"/>
    <p:sldId id="395" r:id="rId44"/>
    <p:sldId id="396" r:id="rId45"/>
    <p:sldId id="397" r:id="rId46"/>
    <p:sldId id="398" r:id="rId47"/>
    <p:sldId id="399" r:id="rId48"/>
    <p:sldId id="400" r:id="rId49"/>
    <p:sldId id="401" r:id="rId50"/>
    <p:sldId id="402" r:id="rId51"/>
    <p:sldId id="403" r:id="rId52"/>
    <p:sldId id="406" r:id="rId53"/>
    <p:sldId id="407" r:id="rId54"/>
    <p:sldId id="408" r:id="rId55"/>
    <p:sldId id="409" r:id="rId56"/>
    <p:sldId id="410" r:id="rId57"/>
    <p:sldId id="411" r:id="rId58"/>
    <p:sldId id="412" r:id="rId5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1C1C"/>
    <a:srgbClr val="E6E6E6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3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08" y="16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51e1764f6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1251e1764f6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51e1764f6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2" name="Google Shape;142;g1251e1764f6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081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51e1764f6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1251e1764f6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7703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51e1764f6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1251e1764f6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17433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51e1764f6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1251e1764f6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84286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51e1764f6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1251e1764f6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27343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51e1764f6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1251e1764f6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33610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51e1764f6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1251e1764f6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38594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51e1764f6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1251e1764f6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48635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51e1764f6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1251e1764f6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00088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51e1764f6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1251e1764f6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8163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51e1764f6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1251e1764f6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16762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51e1764f6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1251e1764f6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04352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51e1764f6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1251e1764f6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53117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2574f42648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3" name="Google Shape;383;g12574f42648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958211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2574f42648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3" name="Google Shape;383;g12574f42648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099586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51e1764f6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1251e1764f6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25930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51e1764f6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1251e1764f6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6769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51e1764f6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1251e1764f6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12159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51e1764f6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1251e1764f6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79666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51e1764f6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1251e1764f6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59333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51e1764f6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1251e1764f6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964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51e1764f6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1251e1764f6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79872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51e1764f6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1251e1764f6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68461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51e1764f6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1251e1764f6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22055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51e1764f6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1251e1764f6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4160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51e1764f6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1251e1764f6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43371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2574f426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11" name="Google Shape;511;g12574f426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901804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26" name="Google Shape;52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819175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2574f4264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41" name="Google Shape;541;g12574f4264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703713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57" name="Google Shape;55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999989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51e1764f6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1251e1764f6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38176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51e1764f6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1251e1764f6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4838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51e1764f6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1251e1764f6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2938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51e1764f6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1251e1764f6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130217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51e1764f6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1251e1764f6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230906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51e1764f6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1251e1764f6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0705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51e1764f6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1251e1764f6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64061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51e1764f6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1251e1764f6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828127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51e1764f6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1251e1764f6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375100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51e1764f6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1251e1764f6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018696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51e1764f6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1251e1764f6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34913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51e1764f6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1251e1764f6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293107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51e1764f6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1251e1764f6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9308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51e1764f6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1251e1764f6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663054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51e1764f6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1251e1764f6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677389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51e1764f6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1251e1764f6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781761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51e1764f6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1251e1764f6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788352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51e1764f6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1251e1764f6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737529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51e1764f6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1251e1764f6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757520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51e1764f6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1251e1764f6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017993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51e1764f6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1251e1764f6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1056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7" name="Google Shape;1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0357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51e1764f6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1251e1764f6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878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51e1764f6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1251e1764f6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2532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51e1764f6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1251e1764f6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7765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제목 및 내용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0271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post-phinf.pstatic.net/MjAyMDExMDNfMTU3/MDAxNjA0MzYzNzM2MTE4.omGmRqGFyfobVnra9SbXj_IrKDZ70M6OKu7zwldmFvIg.TAs_oe3cFeBnPWARZxEYujLag6it9tMlf_NHGaMK3eQg.JPEG/images.martechadvisor.combest_cloud_computing_plat-352db40b92aedcdd27dfe0c03497f5cc9f91d51c.jpg?type=w1200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5133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DABA04-9C4C-49BA-AE15-6D7CC9BC42F1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7BFF2FC-D012-4A60-AB8E-196ABF32646F}"/>
              </a:ext>
            </a:extLst>
          </p:cNvPr>
          <p:cNvGrpSpPr/>
          <p:nvPr/>
        </p:nvGrpSpPr>
        <p:grpSpPr>
          <a:xfrm>
            <a:off x="1239182" y="1512758"/>
            <a:ext cx="6694212" cy="1362075"/>
            <a:chOff x="121892" y="1270000"/>
            <a:chExt cx="8925616" cy="181610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DFC5BAC-BFE3-468F-9DE0-E7BD68A76679}"/>
                </a:ext>
              </a:extLst>
            </p:cNvPr>
            <p:cNvSpPr txBox="1"/>
            <p:nvPr/>
          </p:nvSpPr>
          <p:spPr>
            <a:xfrm>
              <a:off x="121892" y="1662325"/>
              <a:ext cx="8925616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ko-KR" altLang="en-US" sz="2800" b="1" spc="-113" dirty="0" err="1">
                  <a:solidFill>
                    <a:schemeClr val="bg1">
                      <a:lumMod val="9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온프레미스</a:t>
              </a:r>
              <a:r>
                <a:rPr lang="ko-KR" altLang="en-US" sz="2800" b="1" spc="-113" dirty="0">
                  <a:solidFill>
                    <a:schemeClr val="bg1">
                      <a:lumMod val="9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네트워크와 서버 환경 설계 및 구축</a:t>
              </a:r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E4E00DD6-952F-4DFB-9906-7908B49B4134}"/>
                </a:ext>
              </a:extLst>
            </p:cNvPr>
            <p:cNvSpPr/>
            <p:nvPr/>
          </p:nvSpPr>
          <p:spPr>
            <a:xfrm>
              <a:off x="2285667" y="2469331"/>
              <a:ext cx="4598065" cy="410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 err="1">
                  <a:solidFill>
                    <a:schemeClr val="bg1">
                      <a:lumMod val="95000"/>
                    </a:schemeClr>
                  </a:solidFill>
                  <a:latin typeface="나눔스퀘어 Bold" panose="020B0600000101010101" charset="-127"/>
                  <a:ea typeface="나눔스퀘어 Bold" panose="020B0600000101010101" charset="-127"/>
                </a:rPr>
                <a:t>클라우드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  <a:latin typeface="나눔스퀘어 Bold" panose="020B0600000101010101" charset="-127"/>
                  <a:ea typeface="나눔스퀘어 Bold" panose="020B0600000101010101" charset="-127"/>
                </a:rPr>
                <a:t> </a:t>
              </a:r>
              <a:r>
                <a:rPr lang="ko-KR" altLang="en-US" dirty="0" err="1">
                  <a:solidFill>
                    <a:schemeClr val="bg1">
                      <a:lumMod val="95000"/>
                    </a:schemeClr>
                  </a:solidFill>
                  <a:latin typeface="나눔스퀘어 Bold" panose="020B0600000101010101" charset="-127"/>
                  <a:ea typeface="나눔스퀘어 Bold" panose="020B0600000101010101" charset="-127"/>
                </a:rPr>
                <a:t>솔루션즈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  <a:latin typeface="나눔스퀘어 Bold" panose="020B0600000101010101" charset="-127"/>
                  <a:ea typeface="나눔스퀘어 Bold" panose="020B0600000101010101" charset="-127"/>
                </a:rPr>
                <a:t> </a:t>
              </a:r>
              <a:r>
                <a:rPr lang="ko-KR" altLang="en-US" dirty="0" err="1">
                  <a:solidFill>
                    <a:schemeClr val="bg1">
                      <a:lumMod val="95000"/>
                    </a:schemeClr>
                  </a:solidFill>
                  <a:latin typeface="나눔스퀘어 Bold" panose="020B0600000101010101" charset="-127"/>
                  <a:ea typeface="나눔스퀘어 Bold" panose="020B0600000101010101" charset="-127"/>
                </a:rPr>
                <a:t>아키텍트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  <a:latin typeface="나눔스퀘어 Bold" panose="020B0600000101010101" charset="-127"/>
                  <a:ea typeface="나눔스퀘어 Bold" panose="020B0600000101010101" charset="-127"/>
                </a:rPr>
                <a:t> 양성과정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charset="-127"/>
                <a:ea typeface="나눔스퀘어 Bold" panose="020B0600000101010101" charset="-127"/>
              </a:endParaRPr>
            </a:p>
          </p:txBody>
        </p:sp>
        <p:grpSp>
          <p:nvGrpSpPr>
            <p:cNvPr id="12" name="그룹 5">
              <a:extLst>
                <a:ext uri="{FF2B5EF4-FFF2-40B4-BE49-F238E27FC236}">
                  <a16:creationId xmlns:a16="http://schemas.microsoft.com/office/drawing/2014/main" id="{C030A5ED-1AEF-4285-952A-690F05E30E85}"/>
                </a:ext>
              </a:extLst>
            </p:cNvPr>
            <p:cNvGrpSpPr/>
            <p:nvPr/>
          </p:nvGrpSpPr>
          <p:grpSpPr>
            <a:xfrm>
              <a:off x="2387600" y="1270000"/>
              <a:ext cx="4394200" cy="1816100"/>
              <a:chOff x="2400300" y="1270000"/>
              <a:chExt cx="4330700" cy="1816100"/>
            </a:xfrm>
          </p:grpSpPr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1072EC3D-87B9-4D41-83BD-AF1F852ECD17}"/>
                  </a:ext>
                </a:extLst>
              </p:cNvPr>
              <p:cNvCxnSpPr/>
              <p:nvPr/>
            </p:nvCxnSpPr>
            <p:spPr>
              <a:xfrm>
                <a:off x="2400300" y="1270000"/>
                <a:ext cx="433070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B56562F1-BE3C-4229-B3BD-107A5D0BA043}"/>
                  </a:ext>
                </a:extLst>
              </p:cNvPr>
              <p:cNvCxnSpPr/>
              <p:nvPr/>
            </p:nvCxnSpPr>
            <p:spPr>
              <a:xfrm>
                <a:off x="2400300" y="3086100"/>
                <a:ext cx="433070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55E18A4-97D9-4D89-BEBA-C443A8CBA211}"/>
              </a:ext>
            </a:extLst>
          </p:cNvPr>
          <p:cNvSpPr txBox="1"/>
          <p:nvPr/>
        </p:nvSpPr>
        <p:spPr>
          <a:xfrm>
            <a:off x="3632489" y="4137945"/>
            <a:ext cx="1879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 </a:t>
            </a:r>
            <a:r>
              <a:rPr lang="ko-KR" altLang="en-US" sz="1200" b="1" dirty="0" err="1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박기범</a:t>
            </a: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유서준</a:t>
            </a: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서민하</a:t>
            </a:r>
            <a:endParaRPr lang="en-US" altLang="ko-KR" sz="1200" b="1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96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0FBDFD4-C875-430B-91B3-2598044D2C06}"/>
              </a:ext>
            </a:extLst>
          </p:cNvPr>
          <p:cNvSpPr/>
          <p:nvPr/>
        </p:nvSpPr>
        <p:spPr>
          <a:xfrm>
            <a:off x="0" y="654"/>
            <a:ext cx="9144000" cy="5770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200000"/>
              </a:lnSpc>
              <a:defRPr/>
            </a:pPr>
            <a:endParaRPr lang="en-US" altLang="ko-KR" sz="7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E0776E1-2E04-4E77-BDDE-94828E0C121A}"/>
              </a:ext>
            </a:extLst>
          </p:cNvPr>
          <p:cNvGrpSpPr/>
          <p:nvPr/>
        </p:nvGrpSpPr>
        <p:grpSpPr>
          <a:xfrm>
            <a:off x="107800" y="95137"/>
            <a:ext cx="4252869" cy="415498"/>
            <a:chOff x="544768" y="119413"/>
            <a:chExt cx="4252869" cy="41549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48DFD98-18C5-4DBB-8919-B352B877F2A4}"/>
                </a:ext>
              </a:extLst>
            </p:cNvPr>
            <p:cNvGrpSpPr/>
            <p:nvPr/>
          </p:nvGrpSpPr>
          <p:grpSpPr>
            <a:xfrm>
              <a:off x="544768" y="209933"/>
              <a:ext cx="232065" cy="214166"/>
              <a:chOff x="752762" y="601945"/>
              <a:chExt cx="329913" cy="285555"/>
            </a:xfrm>
            <a:solidFill>
              <a:srgbClr val="FE615C"/>
            </a:solidFill>
          </p:grpSpPr>
          <p:sp>
            <p:nvSpPr>
              <p:cNvPr id="8" name="모서리가 둥근 직사각형 68">
                <a:extLst>
                  <a:ext uri="{FF2B5EF4-FFF2-40B4-BE49-F238E27FC236}">
                    <a16:creationId xmlns:a16="http://schemas.microsoft.com/office/drawing/2014/main" id="{7CB30C76-34EF-459D-BD53-3B2846C95808}"/>
                  </a:ext>
                </a:extLst>
              </p:cNvPr>
              <p:cNvSpPr/>
              <p:nvPr/>
            </p:nvSpPr>
            <p:spPr>
              <a:xfrm>
                <a:off x="752762" y="601945"/>
                <a:ext cx="32991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69">
                <a:extLst>
                  <a:ext uri="{FF2B5EF4-FFF2-40B4-BE49-F238E27FC236}">
                    <a16:creationId xmlns:a16="http://schemas.microsoft.com/office/drawing/2014/main" id="{9465D109-DFB5-4F6A-AD53-3AB8DBFC23F2}"/>
                  </a:ext>
                </a:extLst>
              </p:cNvPr>
              <p:cNvSpPr/>
              <p:nvPr/>
            </p:nvSpPr>
            <p:spPr>
              <a:xfrm>
                <a:off x="752762" y="688730"/>
                <a:ext cx="257176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모서리가 둥근 직사각형 70">
                <a:extLst>
                  <a:ext uri="{FF2B5EF4-FFF2-40B4-BE49-F238E27FC236}">
                    <a16:creationId xmlns:a16="http://schemas.microsoft.com/office/drawing/2014/main" id="{2C1A108E-9FB5-42AE-8611-B57760371706}"/>
                  </a:ext>
                </a:extLst>
              </p:cNvPr>
              <p:cNvSpPr/>
              <p:nvPr/>
            </p:nvSpPr>
            <p:spPr>
              <a:xfrm>
                <a:off x="752762" y="775515"/>
                <a:ext cx="18002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모서리가 둥근 직사각형 71">
                <a:extLst>
                  <a:ext uri="{FF2B5EF4-FFF2-40B4-BE49-F238E27FC236}">
                    <a16:creationId xmlns:a16="http://schemas.microsoft.com/office/drawing/2014/main" id="{BADA2E95-4445-4B51-B05C-36F7AC86458A}"/>
                  </a:ext>
                </a:extLst>
              </p:cNvPr>
              <p:cNvSpPr/>
              <p:nvPr/>
            </p:nvSpPr>
            <p:spPr>
              <a:xfrm>
                <a:off x="752762" y="862300"/>
                <a:ext cx="28289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F593C4-6647-4713-BA28-C860D5DE4301}"/>
                </a:ext>
              </a:extLst>
            </p:cNvPr>
            <p:cNvSpPr txBox="1"/>
            <p:nvPr/>
          </p:nvSpPr>
          <p:spPr>
            <a:xfrm>
              <a:off x="853064" y="119413"/>
              <a:ext cx="394457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3. </a:t>
              </a:r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기능 구현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4542021-3956-464D-8403-313174C68E15}"/>
              </a:ext>
            </a:extLst>
          </p:cNvPr>
          <p:cNvSpPr txBox="1"/>
          <p:nvPr/>
        </p:nvSpPr>
        <p:spPr>
          <a:xfrm>
            <a:off x="416096" y="623347"/>
            <a:ext cx="361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내부 네트워크 구현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4" name="Google Shape;193;p33">
            <a:extLst>
              <a:ext uri="{FF2B5EF4-FFF2-40B4-BE49-F238E27FC236}">
                <a16:creationId xmlns:a16="http://schemas.microsoft.com/office/drawing/2014/main" id="{D7CE0B69-1EB2-44FE-BD29-BD7EDA5CA92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27753" y="1951002"/>
            <a:ext cx="3501423" cy="245424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0321558-4741-4BBD-A428-65ABDDD066AF}"/>
              </a:ext>
            </a:extLst>
          </p:cNvPr>
          <p:cNvSpPr txBox="1"/>
          <p:nvPr/>
        </p:nvSpPr>
        <p:spPr>
          <a:xfrm>
            <a:off x="628694" y="975931"/>
            <a:ext cx="7886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랜카드의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IP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고정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DAD1DC-034B-431B-BDAA-32F870E74E14}"/>
              </a:ext>
            </a:extLst>
          </p:cNvPr>
          <p:cNvSpPr txBox="1"/>
          <p:nvPr/>
        </p:nvSpPr>
        <p:spPr>
          <a:xfrm>
            <a:off x="825453" y="1494245"/>
            <a:ext cx="370800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 vi /</a:t>
            </a:r>
            <a:r>
              <a:rPr lang="en-US" altLang="ko-KR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etc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en-US" altLang="ko-KR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sysconfig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/network-scripts/ifcfg-enp0s3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808DF2-ACB7-43E4-8485-766C9468EB41}"/>
              </a:ext>
            </a:extLst>
          </p:cNvPr>
          <p:cNvSpPr txBox="1"/>
          <p:nvPr/>
        </p:nvSpPr>
        <p:spPr>
          <a:xfrm>
            <a:off x="4724465" y="1494244"/>
            <a:ext cx="370800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 vi /</a:t>
            </a:r>
            <a:r>
              <a:rPr lang="en-US" altLang="ko-KR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etc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en-US" altLang="ko-KR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sysconfig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/network-scripts/ifcfg-enp0s8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DB133D0-9A2C-4EFE-9D7E-6C1803DA7F35}"/>
              </a:ext>
            </a:extLst>
          </p:cNvPr>
          <p:cNvGrpSpPr/>
          <p:nvPr/>
        </p:nvGrpSpPr>
        <p:grpSpPr>
          <a:xfrm>
            <a:off x="1013956" y="1874002"/>
            <a:ext cx="3394838" cy="3097361"/>
            <a:chOff x="1013956" y="1874002"/>
            <a:chExt cx="3394838" cy="3097361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A46CC51-10A1-47C7-A175-3FA8BF74EF78}"/>
                </a:ext>
              </a:extLst>
            </p:cNvPr>
            <p:cNvSpPr/>
            <p:nvPr/>
          </p:nvSpPr>
          <p:spPr>
            <a:xfrm>
              <a:off x="1013956" y="1886366"/>
              <a:ext cx="115728" cy="3063600"/>
            </a:xfrm>
            <a:prstGeom prst="rect">
              <a:avLst/>
            </a:prstGeom>
            <a:solidFill>
              <a:srgbClr val="1C1C1C"/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9" name="Google Shape;192;p33">
              <a:extLst>
                <a:ext uri="{FF2B5EF4-FFF2-40B4-BE49-F238E27FC236}">
                  <a16:creationId xmlns:a16="http://schemas.microsoft.com/office/drawing/2014/main" id="{4071028B-9E41-4BE4-A07C-5917994439A0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t="50730" r="44887"/>
            <a:stretch/>
          </p:blipFill>
          <p:spPr>
            <a:xfrm>
              <a:off x="1047428" y="1874002"/>
              <a:ext cx="3361366" cy="3097361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695350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0FBDFD4-C875-430B-91B3-2598044D2C06}"/>
              </a:ext>
            </a:extLst>
          </p:cNvPr>
          <p:cNvSpPr/>
          <p:nvPr/>
        </p:nvSpPr>
        <p:spPr>
          <a:xfrm>
            <a:off x="0" y="654"/>
            <a:ext cx="9144000" cy="5770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200000"/>
              </a:lnSpc>
              <a:defRPr/>
            </a:pPr>
            <a:endParaRPr lang="en-US" altLang="ko-KR" sz="7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E0776E1-2E04-4E77-BDDE-94828E0C121A}"/>
              </a:ext>
            </a:extLst>
          </p:cNvPr>
          <p:cNvGrpSpPr/>
          <p:nvPr/>
        </p:nvGrpSpPr>
        <p:grpSpPr>
          <a:xfrm>
            <a:off x="107800" y="95137"/>
            <a:ext cx="4252869" cy="415498"/>
            <a:chOff x="544768" y="119413"/>
            <a:chExt cx="4252869" cy="41549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48DFD98-18C5-4DBB-8919-B352B877F2A4}"/>
                </a:ext>
              </a:extLst>
            </p:cNvPr>
            <p:cNvGrpSpPr/>
            <p:nvPr/>
          </p:nvGrpSpPr>
          <p:grpSpPr>
            <a:xfrm>
              <a:off x="544768" y="209933"/>
              <a:ext cx="232065" cy="214166"/>
              <a:chOff x="752762" y="601945"/>
              <a:chExt cx="329913" cy="285555"/>
            </a:xfrm>
            <a:solidFill>
              <a:srgbClr val="FE615C"/>
            </a:solidFill>
          </p:grpSpPr>
          <p:sp>
            <p:nvSpPr>
              <p:cNvPr id="8" name="모서리가 둥근 직사각형 68">
                <a:extLst>
                  <a:ext uri="{FF2B5EF4-FFF2-40B4-BE49-F238E27FC236}">
                    <a16:creationId xmlns:a16="http://schemas.microsoft.com/office/drawing/2014/main" id="{7CB30C76-34EF-459D-BD53-3B2846C95808}"/>
                  </a:ext>
                </a:extLst>
              </p:cNvPr>
              <p:cNvSpPr/>
              <p:nvPr/>
            </p:nvSpPr>
            <p:spPr>
              <a:xfrm>
                <a:off x="752762" y="601945"/>
                <a:ext cx="32991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69">
                <a:extLst>
                  <a:ext uri="{FF2B5EF4-FFF2-40B4-BE49-F238E27FC236}">
                    <a16:creationId xmlns:a16="http://schemas.microsoft.com/office/drawing/2014/main" id="{9465D109-DFB5-4F6A-AD53-3AB8DBFC23F2}"/>
                  </a:ext>
                </a:extLst>
              </p:cNvPr>
              <p:cNvSpPr/>
              <p:nvPr/>
            </p:nvSpPr>
            <p:spPr>
              <a:xfrm>
                <a:off x="752762" y="688730"/>
                <a:ext cx="257176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모서리가 둥근 직사각형 70">
                <a:extLst>
                  <a:ext uri="{FF2B5EF4-FFF2-40B4-BE49-F238E27FC236}">
                    <a16:creationId xmlns:a16="http://schemas.microsoft.com/office/drawing/2014/main" id="{2C1A108E-9FB5-42AE-8611-B57760371706}"/>
                  </a:ext>
                </a:extLst>
              </p:cNvPr>
              <p:cNvSpPr/>
              <p:nvPr/>
            </p:nvSpPr>
            <p:spPr>
              <a:xfrm>
                <a:off x="752762" y="775515"/>
                <a:ext cx="18002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모서리가 둥근 직사각형 71">
                <a:extLst>
                  <a:ext uri="{FF2B5EF4-FFF2-40B4-BE49-F238E27FC236}">
                    <a16:creationId xmlns:a16="http://schemas.microsoft.com/office/drawing/2014/main" id="{BADA2E95-4445-4B51-B05C-36F7AC86458A}"/>
                  </a:ext>
                </a:extLst>
              </p:cNvPr>
              <p:cNvSpPr/>
              <p:nvPr/>
            </p:nvSpPr>
            <p:spPr>
              <a:xfrm>
                <a:off x="752762" y="862300"/>
                <a:ext cx="28289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F593C4-6647-4713-BA28-C860D5DE4301}"/>
                </a:ext>
              </a:extLst>
            </p:cNvPr>
            <p:cNvSpPr txBox="1"/>
            <p:nvPr/>
          </p:nvSpPr>
          <p:spPr>
            <a:xfrm>
              <a:off x="853064" y="119413"/>
              <a:ext cx="394457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3. </a:t>
              </a:r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기능 구현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4542021-3956-464D-8403-313174C68E15}"/>
              </a:ext>
            </a:extLst>
          </p:cNvPr>
          <p:cNvSpPr txBox="1"/>
          <p:nvPr/>
        </p:nvSpPr>
        <p:spPr>
          <a:xfrm>
            <a:off x="416096" y="623347"/>
            <a:ext cx="361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내부 네트워크 구현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321558-4741-4BBD-A428-65ABDDD066AF}"/>
              </a:ext>
            </a:extLst>
          </p:cNvPr>
          <p:cNvSpPr txBox="1"/>
          <p:nvPr/>
        </p:nvSpPr>
        <p:spPr>
          <a:xfrm>
            <a:off x="628694" y="975931"/>
            <a:ext cx="7886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IP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확인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(Nat)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BD11B1-277A-4DD7-BA0F-5A076B5B97C4}"/>
              </a:ext>
            </a:extLst>
          </p:cNvPr>
          <p:cNvGrpSpPr/>
          <p:nvPr/>
        </p:nvGrpSpPr>
        <p:grpSpPr>
          <a:xfrm>
            <a:off x="687728" y="1484888"/>
            <a:ext cx="7776000" cy="3423962"/>
            <a:chOff x="671544" y="1484888"/>
            <a:chExt cx="7776000" cy="3423962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1ADE7AE-7D09-4FBE-ADB2-3FA57A54FD12}"/>
                </a:ext>
              </a:extLst>
            </p:cNvPr>
            <p:cNvSpPr/>
            <p:nvPr/>
          </p:nvSpPr>
          <p:spPr>
            <a:xfrm>
              <a:off x="678488" y="4690365"/>
              <a:ext cx="7750800" cy="218485"/>
            </a:xfrm>
            <a:prstGeom prst="rect">
              <a:avLst/>
            </a:prstGeom>
            <a:solidFill>
              <a:srgbClr val="1C1C1C"/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C848D4F-B23C-4BD3-B898-51B45496366B}"/>
                </a:ext>
              </a:extLst>
            </p:cNvPr>
            <p:cNvSpPr/>
            <p:nvPr/>
          </p:nvSpPr>
          <p:spPr>
            <a:xfrm>
              <a:off x="678488" y="1484888"/>
              <a:ext cx="7750800" cy="218485"/>
            </a:xfrm>
            <a:prstGeom prst="rect">
              <a:avLst/>
            </a:prstGeom>
            <a:solidFill>
              <a:srgbClr val="1C1C1C"/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Google Shape;200;p34">
              <a:extLst>
                <a:ext uri="{FF2B5EF4-FFF2-40B4-BE49-F238E27FC236}">
                  <a16:creationId xmlns:a16="http://schemas.microsoft.com/office/drawing/2014/main" id="{D67B59BA-1E87-45CE-BD63-BE87D4FFE0B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980" r="313" b="-1"/>
            <a:stretch/>
          </p:blipFill>
          <p:spPr>
            <a:xfrm>
              <a:off x="671544" y="1513211"/>
              <a:ext cx="7776000" cy="3367316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916382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0FBDFD4-C875-430B-91B3-2598044D2C06}"/>
              </a:ext>
            </a:extLst>
          </p:cNvPr>
          <p:cNvSpPr/>
          <p:nvPr/>
        </p:nvSpPr>
        <p:spPr>
          <a:xfrm>
            <a:off x="0" y="654"/>
            <a:ext cx="9144000" cy="5770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200000"/>
              </a:lnSpc>
              <a:defRPr/>
            </a:pPr>
            <a:endParaRPr lang="en-US" altLang="ko-KR" sz="7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E0776E1-2E04-4E77-BDDE-94828E0C121A}"/>
              </a:ext>
            </a:extLst>
          </p:cNvPr>
          <p:cNvGrpSpPr/>
          <p:nvPr/>
        </p:nvGrpSpPr>
        <p:grpSpPr>
          <a:xfrm>
            <a:off x="107800" y="95137"/>
            <a:ext cx="4252869" cy="415498"/>
            <a:chOff x="544768" y="119413"/>
            <a:chExt cx="4252869" cy="41549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48DFD98-18C5-4DBB-8919-B352B877F2A4}"/>
                </a:ext>
              </a:extLst>
            </p:cNvPr>
            <p:cNvGrpSpPr/>
            <p:nvPr/>
          </p:nvGrpSpPr>
          <p:grpSpPr>
            <a:xfrm>
              <a:off x="544768" y="209933"/>
              <a:ext cx="232065" cy="214166"/>
              <a:chOff x="752762" y="601945"/>
              <a:chExt cx="329913" cy="285555"/>
            </a:xfrm>
            <a:solidFill>
              <a:srgbClr val="FE615C"/>
            </a:solidFill>
          </p:grpSpPr>
          <p:sp>
            <p:nvSpPr>
              <p:cNvPr id="8" name="모서리가 둥근 직사각형 68">
                <a:extLst>
                  <a:ext uri="{FF2B5EF4-FFF2-40B4-BE49-F238E27FC236}">
                    <a16:creationId xmlns:a16="http://schemas.microsoft.com/office/drawing/2014/main" id="{7CB30C76-34EF-459D-BD53-3B2846C95808}"/>
                  </a:ext>
                </a:extLst>
              </p:cNvPr>
              <p:cNvSpPr/>
              <p:nvPr/>
            </p:nvSpPr>
            <p:spPr>
              <a:xfrm>
                <a:off x="752762" y="601945"/>
                <a:ext cx="32991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69">
                <a:extLst>
                  <a:ext uri="{FF2B5EF4-FFF2-40B4-BE49-F238E27FC236}">
                    <a16:creationId xmlns:a16="http://schemas.microsoft.com/office/drawing/2014/main" id="{9465D109-DFB5-4F6A-AD53-3AB8DBFC23F2}"/>
                  </a:ext>
                </a:extLst>
              </p:cNvPr>
              <p:cNvSpPr/>
              <p:nvPr/>
            </p:nvSpPr>
            <p:spPr>
              <a:xfrm>
                <a:off x="752762" y="688730"/>
                <a:ext cx="257176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모서리가 둥근 직사각형 70">
                <a:extLst>
                  <a:ext uri="{FF2B5EF4-FFF2-40B4-BE49-F238E27FC236}">
                    <a16:creationId xmlns:a16="http://schemas.microsoft.com/office/drawing/2014/main" id="{2C1A108E-9FB5-42AE-8611-B57760371706}"/>
                  </a:ext>
                </a:extLst>
              </p:cNvPr>
              <p:cNvSpPr/>
              <p:nvPr/>
            </p:nvSpPr>
            <p:spPr>
              <a:xfrm>
                <a:off x="752762" y="775515"/>
                <a:ext cx="18002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모서리가 둥근 직사각형 71">
                <a:extLst>
                  <a:ext uri="{FF2B5EF4-FFF2-40B4-BE49-F238E27FC236}">
                    <a16:creationId xmlns:a16="http://schemas.microsoft.com/office/drawing/2014/main" id="{BADA2E95-4445-4B51-B05C-36F7AC86458A}"/>
                  </a:ext>
                </a:extLst>
              </p:cNvPr>
              <p:cNvSpPr/>
              <p:nvPr/>
            </p:nvSpPr>
            <p:spPr>
              <a:xfrm>
                <a:off x="752762" y="862300"/>
                <a:ext cx="28289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F593C4-6647-4713-BA28-C860D5DE4301}"/>
                </a:ext>
              </a:extLst>
            </p:cNvPr>
            <p:cNvSpPr txBox="1"/>
            <p:nvPr/>
          </p:nvSpPr>
          <p:spPr>
            <a:xfrm>
              <a:off x="853064" y="119413"/>
              <a:ext cx="394457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3. </a:t>
              </a:r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기능 구현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4542021-3956-464D-8403-313174C68E15}"/>
              </a:ext>
            </a:extLst>
          </p:cNvPr>
          <p:cNvSpPr txBox="1"/>
          <p:nvPr/>
        </p:nvSpPr>
        <p:spPr>
          <a:xfrm>
            <a:off x="416096" y="623347"/>
            <a:ext cx="361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내부 네트워크 구현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321558-4741-4BBD-A428-65ABDDD066AF}"/>
              </a:ext>
            </a:extLst>
          </p:cNvPr>
          <p:cNvSpPr txBox="1"/>
          <p:nvPr/>
        </p:nvSpPr>
        <p:spPr>
          <a:xfrm>
            <a:off x="628694" y="975931"/>
            <a:ext cx="7886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Router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설정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DAD1DC-034B-431B-BDAA-32F870E74E14}"/>
              </a:ext>
            </a:extLst>
          </p:cNvPr>
          <p:cNvSpPr txBox="1"/>
          <p:nvPr/>
        </p:nvSpPr>
        <p:spPr>
          <a:xfrm>
            <a:off x="695182" y="1592842"/>
            <a:ext cx="428400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 </a:t>
            </a:r>
            <a:r>
              <a:rPr lang="en-US" altLang="ko-KR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nmcli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c mod enp0s3 </a:t>
            </a:r>
            <a:r>
              <a:rPr lang="en-US" altLang="ko-KR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connection.zone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external / internal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356F43A-751B-49AB-8E6B-9467D478474F}"/>
              </a:ext>
            </a:extLst>
          </p:cNvPr>
          <p:cNvGrpSpPr/>
          <p:nvPr/>
        </p:nvGrpSpPr>
        <p:grpSpPr>
          <a:xfrm>
            <a:off x="695182" y="1960432"/>
            <a:ext cx="6377257" cy="1268419"/>
            <a:chOff x="711367" y="2138761"/>
            <a:chExt cx="6377257" cy="1268419"/>
          </a:xfrm>
        </p:grpSpPr>
        <p:pic>
          <p:nvPicPr>
            <p:cNvPr id="26" name="Google Shape;215;p36">
              <a:extLst>
                <a:ext uri="{FF2B5EF4-FFF2-40B4-BE49-F238E27FC236}">
                  <a16:creationId xmlns:a16="http://schemas.microsoft.com/office/drawing/2014/main" id="{50A8B1B6-7B23-4B77-A805-D2ABEEBB8C3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8851" r="4268" b="1"/>
            <a:stretch/>
          </p:blipFill>
          <p:spPr>
            <a:xfrm>
              <a:off x="711367" y="2138761"/>
              <a:ext cx="6310800" cy="525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207;p35">
              <a:extLst>
                <a:ext uri="{FF2B5EF4-FFF2-40B4-BE49-F238E27FC236}">
                  <a16:creationId xmlns:a16="http://schemas.microsoft.com/office/drawing/2014/main" id="{5F155796-617E-4F8A-B1FA-8B940381795B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l="1" t="6618" r="-1071"/>
            <a:stretch/>
          </p:blipFill>
          <p:spPr>
            <a:xfrm>
              <a:off x="711368" y="2176290"/>
              <a:ext cx="6377256" cy="123089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3" name="Google Shape;215;p36">
            <a:extLst>
              <a:ext uri="{FF2B5EF4-FFF2-40B4-BE49-F238E27FC236}">
                <a16:creationId xmlns:a16="http://schemas.microsoft.com/office/drawing/2014/main" id="{5EC2C587-691E-46EB-BDBB-CE816311CE6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8851" b="1"/>
          <a:stretch/>
        </p:blipFill>
        <p:spPr>
          <a:xfrm>
            <a:off x="695182" y="3912327"/>
            <a:ext cx="6595741" cy="53390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8FE1110-E7CB-4074-B561-0D3B0782EA6E}"/>
              </a:ext>
            </a:extLst>
          </p:cNvPr>
          <p:cNvSpPr txBox="1"/>
          <p:nvPr/>
        </p:nvSpPr>
        <p:spPr>
          <a:xfrm>
            <a:off x="695182" y="3556844"/>
            <a:ext cx="259200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 </a:t>
            </a:r>
            <a:r>
              <a:rPr lang="en-US" altLang="ko-KR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sysctl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-w net.ipv4.ip_forward=1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996777-1CC7-42BE-AB74-92EC221048BA}"/>
              </a:ext>
            </a:extLst>
          </p:cNvPr>
          <p:cNvSpPr txBox="1"/>
          <p:nvPr/>
        </p:nvSpPr>
        <p:spPr>
          <a:xfrm>
            <a:off x="628694" y="3190412"/>
            <a:ext cx="7886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Router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1905378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0FBDFD4-C875-430B-91B3-2598044D2C06}"/>
              </a:ext>
            </a:extLst>
          </p:cNvPr>
          <p:cNvSpPr/>
          <p:nvPr/>
        </p:nvSpPr>
        <p:spPr>
          <a:xfrm>
            <a:off x="0" y="654"/>
            <a:ext cx="9144000" cy="5770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200000"/>
              </a:lnSpc>
              <a:defRPr/>
            </a:pPr>
            <a:endParaRPr lang="en-US" altLang="ko-KR" sz="7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E0776E1-2E04-4E77-BDDE-94828E0C121A}"/>
              </a:ext>
            </a:extLst>
          </p:cNvPr>
          <p:cNvGrpSpPr/>
          <p:nvPr/>
        </p:nvGrpSpPr>
        <p:grpSpPr>
          <a:xfrm>
            <a:off x="107800" y="95137"/>
            <a:ext cx="4252869" cy="415498"/>
            <a:chOff x="544768" y="119413"/>
            <a:chExt cx="4252869" cy="41549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48DFD98-18C5-4DBB-8919-B352B877F2A4}"/>
                </a:ext>
              </a:extLst>
            </p:cNvPr>
            <p:cNvGrpSpPr/>
            <p:nvPr/>
          </p:nvGrpSpPr>
          <p:grpSpPr>
            <a:xfrm>
              <a:off x="544768" y="209933"/>
              <a:ext cx="232065" cy="214166"/>
              <a:chOff x="752762" y="601945"/>
              <a:chExt cx="329913" cy="285555"/>
            </a:xfrm>
            <a:solidFill>
              <a:srgbClr val="FE615C"/>
            </a:solidFill>
          </p:grpSpPr>
          <p:sp>
            <p:nvSpPr>
              <p:cNvPr id="8" name="모서리가 둥근 직사각형 68">
                <a:extLst>
                  <a:ext uri="{FF2B5EF4-FFF2-40B4-BE49-F238E27FC236}">
                    <a16:creationId xmlns:a16="http://schemas.microsoft.com/office/drawing/2014/main" id="{7CB30C76-34EF-459D-BD53-3B2846C95808}"/>
                  </a:ext>
                </a:extLst>
              </p:cNvPr>
              <p:cNvSpPr/>
              <p:nvPr/>
            </p:nvSpPr>
            <p:spPr>
              <a:xfrm>
                <a:off x="752762" y="601945"/>
                <a:ext cx="32991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69">
                <a:extLst>
                  <a:ext uri="{FF2B5EF4-FFF2-40B4-BE49-F238E27FC236}">
                    <a16:creationId xmlns:a16="http://schemas.microsoft.com/office/drawing/2014/main" id="{9465D109-DFB5-4F6A-AD53-3AB8DBFC23F2}"/>
                  </a:ext>
                </a:extLst>
              </p:cNvPr>
              <p:cNvSpPr/>
              <p:nvPr/>
            </p:nvSpPr>
            <p:spPr>
              <a:xfrm>
                <a:off x="752762" y="688730"/>
                <a:ext cx="257176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모서리가 둥근 직사각형 70">
                <a:extLst>
                  <a:ext uri="{FF2B5EF4-FFF2-40B4-BE49-F238E27FC236}">
                    <a16:creationId xmlns:a16="http://schemas.microsoft.com/office/drawing/2014/main" id="{2C1A108E-9FB5-42AE-8611-B57760371706}"/>
                  </a:ext>
                </a:extLst>
              </p:cNvPr>
              <p:cNvSpPr/>
              <p:nvPr/>
            </p:nvSpPr>
            <p:spPr>
              <a:xfrm>
                <a:off x="752762" y="775515"/>
                <a:ext cx="18002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모서리가 둥근 직사각형 71">
                <a:extLst>
                  <a:ext uri="{FF2B5EF4-FFF2-40B4-BE49-F238E27FC236}">
                    <a16:creationId xmlns:a16="http://schemas.microsoft.com/office/drawing/2014/main" id="{BADA2E95-4445-4B51-B05C-36F7AC86458A}"/>
                  </a:ext>
                </a:extLst>
              </p:cNvPr>
              <p:cNvSpPr/>
              <p:nvPr/>
            </p:nvSpPr>
            <p:spPr>
              <a:xfrm>
                <a:off x="752762" y="862300"/>
                <a:ext cx="28289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F593C4-6647-4713-BA28-C860D5DE4301}"/>
                </a:ext>
              </a:extLst>
            </p:cNvPr>
            <p:cNvSpPr txBox="1"/>
            <p:nvPr/>
          </p:nvSpPr>
          <p:spPr>
            <a:xfrm>
              <a:off x="853064" y="119413"/>
              <a:ext cx="394457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3. </a:t>
              </a:r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기능 구현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4542021-3956-464D-8403-313174C68E15}"/>
              </a:ext>
            </a:extLst>
          </p:cNvPr>
          <p:cNvSpPr txBox="1"/>
          <p:nvPr/>
        </p:nvSpPr>
        <p:spPr>
          <a:xfrm>
            <a:off x="416096" y="623347"/>
            <a:ext cx="361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내부 네트워크 구현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321558-4741-4BBD-A428-65ABDDD066AF}"/>
              </a:ext>
            </a:extLst>
          </p:cNvPr>
          <p:cNvSpPr txBox="1"/>
          <p:nvPr/>
        </p:nvSpPr>
        <p:spPr>
          <a:xfrm>
            <a:off x="417363" y="993870"/>
            <a:ext cx="78866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DHCP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호스트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IP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구성 관리를 단순화하는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IP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표준으로 동적 호스트 구성 프로토콜 표준에서는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DHCP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서버를 사용하여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IP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주소 및 관련된 기타 구성 세부 정보를 네트워크의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DHCP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사용 클라이언트에게 동적으로 할당하기위해 사용했습니다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2952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95F7C0BB-C48E-4CA4-94C8-364C138A820B}"/>
              </a:ext>
            </a:extLst>
          </p:cNvPr>
          <p:cNvSpPr txBox="1"/>
          <p:nvPr/>
        </p:nvSpPr>
        <p:spPr>
          <a:xfrm>
            <a:off x="695182" y="1431002"/>
            <a:ext cx="205200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 </a:t>
            </a:r>
            <a:r>
              <a:rPr lang="nb-NO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vi /etc/dhcp/dhcpd.conf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9" name="Google Shape;222;p37">
            <a:extLst>
              <a:ext uri="{FF2B5EF4-FFF2-40B4-BE49-F238E27FC236}">
                <a16:creationId xmlns:a16="http://schemas.microsoft.com/office/drawing/2014/main" id="{70C3F790-F3A6-401B-B648-B62269D048B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5182" y="1824518"/>
            <a:ext cx="7542511" cy="314493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0FBDFD4-C875-430B-91B3-2598044D2C06}"/>
              </a:ext>
            </a:extLst>
          </p:cNvPr>
          <p:cNvSpPr/>
          <p:nvPr/>
        </p:nvSpPr>
        <p:spPr>
          <a:xfrm>
            <a:off x="0" y="654"/>
            <a:ext cx="9144000" cy="5770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200000"/>
              </a:lnSpc>
              <a:defRPr/>
            </a:pPr>
            <a:endParaRPr lang="en-US" altLang="ko-KR" sz="7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E0776E1-2E04-4E77-BDDE-94828E0C121A}"/>
              </a:ext>
            </a:extLst>
          </p:cNvPr>
          <p:cNvGrpSpPr/>
          <p:nvPr/>
        </p:nvGrpSpPr>
        <p:grpSpPr>
          <a:xfrm>
            <a:off x="107800" y="95137"/>
            <a:ext cx="4252869" cy="415498"/>
            <a:chOff x="544768" y="119413"/>
            <a:chExt cx="4252869" cy="41549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48DFD98-18C5-4DBB-8919-B352B877F2A4}"/>
                </a:ext>
              </a:extLst>
            </p:cNvPr>
            <p:cNvGrpSpPr/>
            <p:nvPr/>
          </p:nvGrpSpPr>
          <p:grpSpPr>
            <a:xfrm>
              <a:off x="544768" y="209933"/>
              <a:ext cx="232065" cy="214166"/>
              <a:chOff x="752762" y="601945"/>
              <a:chExt cx="329913" cy="285555"/>
            </a:xfrm>
            <a:solidFill>
              <a:srgbClr val="FE615C"/>
            </a:solidFill>
          </p:grpSpPr>
          <p:sp>
            <p:nvSpPr>
              <p:cNvPr id="8" name="모서리가 둥근 직사각형 68">
                <a:extLst>
                  <a:ext uri="{FF2B5EF4-FFF2-40B4-BE49-F238E27FC236}">
                    <a16:creationId xmlns:a16="http://schemas.microsoft.com/office/drawing/2014/main" id="{7CB30C76-34EF-459D-BD53-3B2846C95808}"/>
                  </a:ext>
                </a:extLst>
              </p:cNvPr>
              <p:cNvSpPr/>
              <p:nvPr/>
            </p:nvSpPr>
            <p:spPr>
              <a:xfrm>
                <a:off x="752762" y="601945"/>
                <a:ext cx="32991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69">
                <a:extLst>
                  <a:ext uri="{FF2B5EF4-FFF2-40B4-BE49-F238E27FC236}">
                    <a16:creationId xmlns:a16="http://schemas.microsoft.com/office/drawing/2014/main" id="{9465D109-DFB5-4F6A-AD53-3AB8DBFC23F2}"/>
                  </a:ext>
                </a:extLst>
              </p:cNvPr>
              <p:cNvSpPr/>
              <p:nvPr/>
            </p:nvSpPr>
            <p:spPr>
              <a:xfrm>
                <a:off x="752762" y="688730"/>
                <a:ext cx="257176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모서리가 둥근 직사각형 70">
                <a:extLst>
                  <a:ext uri="{FF2B5EF4-FFF2-40B4-BE49-F238E27FC236}">
                    <a16:creationId xmlns:a16="http://schemas.microsoft.com/office/drawing/2014/main" id="{2C1A108E-9FB5-42AE-8611-B57760371706}"/>
                  </a:ext>
                </a:extLst>
              </p:cNvPr>
              <p:cNvSpPr/>
              <p:nvPr/>
            </p:nvSpPr>
            <p:spPr>
              <a:xfrm>
                <a:off x="752762" y="775515"/>
                <a:ext cx="18002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모서리가 둥근 직사각형 71">
                <a:extLst>
                  <a:ext uri="{FF2B5EF4-FFF2-40B4-BE49-F238E27FC236}">
                    <a16:creationId xmlns:a16="http://schemas.microsoft.com/office/drawing/2014/main" id="{BADA2E95-4445-4B51-B05C-36F7AC86458A}"/>
                  </a:ext>
                </a:extLst>
              </p:cNvPr>
              <p:cNvSpPr/>
              <p:nvPr/>
            </p:nvSpPr>
            <p:spPr>
              <a:xfrm>
                <a:off x="752762" y="862300"/>
                <a:ext cx="28289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F593C4-6647-4713-BA28-C860D5DE4301}"/>
                </a:ext>
              </a:extLst>
            </p:cNvPr>
            <p:cNvSpPr txBox="1"/>
            <p:nvPr/>
          </p:nvSpPr>
          <p:spPr>
            <a:xfrm>
              <a:off x="853064" y="119413"/>
              <a:ext cx="394457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3. </a:t>
              </a:r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기능 구현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4542021-3956-464D-8403-313174C68E15}"/>
              </a:ext>
            </a:extLst>
          </p:cNvPr>
          <p:cNvSpPr txBox="1"/>
          <p:nvPr/>
        </p:nvSpPr>
        <p:spPr>
          <a:xfrm>
            <a:off x="416096" y="623347"/>
            <a:ext cx="361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내부 네트워크 구현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321558-4741-4BBD-A428-65ABDDD066AF}"/>
              </a:ext>
            </a:extLst>
          </p:cNvPr>
          <p:cNvSpPr txBox="1"/>
          <p:nvPr/>
        </p:nvSpPr>
        <p:spPr>
          <a:xfrm>
            <a:off x="628694" y="975931"/>
            <a:ext cx="7886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DHCP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1810390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95F7C0BB-C48E-4CA4-94C8-364C138A820B}"/>
              </a:ext>
            </a:extLst>
          </p:cNvPr>
          <p:cNvSpPr txBox="1"/>
          <p:nvPr/>
        </p:nvSpPr>
        <p:spPr>
          <a:xfrm>
            <a:off x="695182" y="1431002"/>
            <a:ext cx="248400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 </a:t>
            </a:r>
            <a:r>
              <a:rPr lang="en-US" altLang="ko-KR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systemctl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enable --now </a:t>
            </a:r>
            <a:r>
              <a:rPr lang="en-US" altLang="ko-KR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dhcpd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0FBDFD4-C875-430B-91B3-2598044D2C06}"/>
              </a:ext>
            </a:extLst>
          </p:cNvPr>
          <p:cNvSpPr/>
          <p:nvPr/>
        </p:nvSpPr>
        <p:spPr>
          <a:xfrm>
            <a:off x="0" y="654"/>
            <a:ext cx="9144000" cy="5770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200000"/>
              </a:lnSpc>
              <a:defRPr/>
            </a:pPr>
            <a:endParaRPr lang="en-US" altLang="ko-KR" sz="7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E0776E1-2E04-4E77-BDDE-94828E0C121A}"/>
              </a:ext>
            </a:extLst>
          </p:cNvPr>
          <p:cNvGrpSpPr/>
          <p:nvPr/>
        </p:nvGrpSpPr>
        <p:grpSpPr>
          <a:xfrm>
            <a:off x="107800" y="95137"/>
            <a:ext cx="4252869" cy="415498"/>
            <a:chOff x="544768" y="119413"/>
            <a:chExt cx="4252869" cy="41549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48DFD98-18C5-4DBB-8919-B352B877F2A4}"/>
                </a:ext>
              </a:extLst>
            </p:cNvPr>
            <p:cNvGrpSpPr/>
            <p:nvPr/>
          </p:nvGrpSpPr>
          <p:grpSpPr>
            <a:xfrm>
              <a:off x="544768" y="209933"/>
              <a:ext cx="232065" cy="214166"/>
              <a:chOff x="752762" y="601945"/>
              <a:chExt cx="329913" cy="285555"/>
            </a:xfrm>
            <a:solidFill>
              <a:srgbClr val="FE615C"/>
            </a:solidFill>
          </p:grpSpPr>
          <p:sp>
            <p:nvSpPr>
              <p:cNvPr id="8" name="모서리가 둥근 직사각형 68">
                <a:extLst>
                  <a:ext uri="{FF2B5EF4-FFF2-40B4-BE49-F238E27FC236}">
                    <a16:creationId xmlns:a16="http://schemas.microsoft.com/office/drawing/2014/main" id="{7CB30C76-34EF-459D-BD53-3B2846C95808}"/>
                  </a:ext>
                </a:extLst>
              </p:cNvPr>
              <p:cNvSpPr/>
              <p:nvPr/>
            </p:nvSpPr>
            <p:spPr>
              <a:xfrm>
                <a:off x="752762" y="601945"/>
                <a:ext cx="32991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69">
                <a:extLst>
                  <a:ext uri="{FF2B5EF4-FFF2-40B4-BE49-F238E27FC236}">
                    <a16:creationId xmlns:a16="http://schemas.microsoft.com/office/drawing/2014/main" id="{9465D109-DFB5-4F6A-AD53-3AB8DBFC23F2}"/>
                  </a:ext>
                </a:extLst>
              </p:cNvPr>
              <p:cNvSpPr/>
              <p:nvPr/>
            </p:nvSpPr>
            <p:spPr>
              <a:xfrm>
                <a:off x="752762" y="688730"/>
                <a:ext cx="257176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모서리가 둥근 직사각형 70">
                <a:extLst>
                  <a:ext uri="{FF2B5EF4-FFF2-40B4-BE49-F238E27FC236}">
                    <a16:creationId xmlns:a16="http://schemas.microsoft.com/office/drawing/2014/main" id="{2C1A108E-9FB5-42AE-8611-B57760371706}"/>
                  </a:ext>
                </a:extLst>
              </p:cNvPr>
              <p:cNvSpPr/>
              <p:nvPr/>
            </p:nvSpPr>
            <p:spPr>
              <a:xfrm>
                <a:off x="752762" y="775515"/>
                <a:ext cx="18002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모서리가 둥근 직사각형 71">
                <a:extLst>
                  <a:ext uri="{FF2B5EF4-FFF2-40B4-BE49-F238E27FC236}">
                    <a16:creationId xmlns:a16="http://schemas.microsoft.com/office/drawing/2014/main" id="{BADA2E95-4445-4B51-B05C-36F7AC86458A}"/>
                  </a:ext>
                </a:extLst>
              </p:cNvPr>
              <p:cNvSpPr/>
              <p:nvPr/>
            </p:nvSpPr>
            <p:spPr>
              <a:xfrm>
                <a:off x="752762" y="862300"/>
                <a:ext cx="28289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F593C4-6647-4713-BA28-C860D5DE4301}"/>
                </a:ext>
              </a:extLst>
            </p:cNvPr>
            <p:cNvSpPr txBox="1"/>
            <p:nvPr/>
          </p:nvSpPr>
          <p:spPr>
            <a:xfrm>
              <a:off x="853064" y="119413"/>
              <a:ext cx="394457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3. </a:t>
              </a:r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기능 구현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4542021-3956-464D-8403-313174C68E15}"/>
              </a:ext>
            </a:extLst>
          </p:cNvPr>
          <p:cNvSpPr txBox="1"/>
          <p:nvPr/>
        </p:nvSpPr>
        <p:spPr>
          <a:xfrm>
            <a:off x="416096" y="623347"/>
            <a:ext cx="361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내부 네트워크 구현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321558-4741-4BBD-A428-65ABDDD066AF}"/>
              </a:ext>
            </a:extLst>
          </p:cNvPr>
          <p:cNvSpPr txBox="1"/>
          <p:nvPr/>
        </p:nvSpPr>
        <p:spPr>
          <a:xfrm>
            <a:off x="628694" y="975931"/>
            <a:ext cx="7886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DHCP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설정</a:t>
            </a:r>
          </a:p>
        </p:txBody>
      </p:sp>
      <p:pic>
        <p:nvPicPr>
          <p:cNvPr id="15" name="Google Shape;229;p38">
            <a:extLst>
              <a:ext uri="{FF2B5EF4-FFF2-40B4-BE49-F238E27FC236}">
                <a16:creationId xmlns:a16="http://schemas.microsoft.com/office/drawing/2014/main" id="{015E2816-8CD7-496D-A210-777AC4F305E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5182" y="1823575"/>
            <a:ext cx="7752973" cy="314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8159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0FBDFD4-C875-430B-91B3-2598044D2C06}"/>
              </a:ext>
            </a:extLst>
          </p:cNvPr>
          <p:cNvSpPr/>
          <p:nvPr/>
        </p:nvSpPr>
        <p:spPr>
          <a:xfrm>
            <a:off x="0" y="654"/>
            <a:ext cx="9144000" cy="5770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200000"/>
              </a:lnSpc>
              <a:defRPr/>
            </a:pPr>
            <a:endParaRPr lang="en-US" altLang="ko-KR" sz="7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E0776E1-2E04-4E77-BDDE-94828E0C121A}"/>
              </a:ext>
            </a:extLst>
          </p:cNvPr>
          <p:cNvGrpSpPr/>
          <p:nvPr/>
        </p:nvGrpSpPr>
        <p:grpSpPr>
          <a:xfrm>
            <a:off x="107800" y="95137"/>
            <a:ext cx="4252869" cy="415498"/>
            <a:chOff x="544768" y="119413"/>
            <a:chExt cx="4252869" cy="41549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48DFD98-18C5-4DBB-8919-B352B877F2A4}"/>
                </a:ext>
              </a:extLst>
            </p:cNvPr>
            <p:cNvGrpSpPr/>
            <p:nvPr/>
          </p:nvGrpSpPr>
          <p:grpSpPr>
            <a:xfrm>
              <a:off x="544768" y="209933"/>
              <a:ext cx="232065" cy="214166"/>
              <a:chOff x="752762" y="601945"/>
              <a:chExt cx="329913" cy="285555"/>
            </a:xfrm>
            <a:solidFill>
              <a:srgbClr val="FE615C"/>
            </a:solidFill>
          </p:grpSpPr>
          <p:sp>
            <p:nvSpPr>
              <p:cNvPr id="8" name="모서리가 둥근 직사각형 68">
                <a:extLst>
                  <a:ext uri="{FF2B5EF4-FFF2-40B4-BE49-F238E27FC236}">
                    <a16:creationId xmlns:a16="http://schemas.microsoft.com/office/drawing/2014/main" id="{7CB30C76-34EF-459D-BD53-3B2846C95808}"/>
                  </a:ext>
                </a:extLst>
              </p:cNvPr>
              <p:cNvSpPr/>
              <p:nvPr/>
            </p:nvSpPr>
            <p:spPr>
              <a:xfrm>
                <a:off x="752762" y="601945"/>
                <a:ext cx="32991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69">
                <a:extLst>
                  <a:ext uri="{FF2B5EF4-FFF2-40B4-BE49-F238E27FC236}">
                    <a16:creationId xmlns:a16="http://schemas.microsoft.com/office/drawing/2014/main" id="{9465D109-DFB5-4F6A-AD53-3AB8DBFC23F2}"/>
                  </a:ext>
                </a:extLst>
              </p:cNvPr>
              <p:cNvSpPr/>
              <p:nvPr/>
            </p:nvSpPr>
            <p:spPr>
              <a:xfrm>
                <a:off x="752762" y="688730"/>
                <a:ext cx="257176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모서리가 둥근 직사각형 70">
                <a:extLst>
                  <a:ext uri="{FF2B5EF4-FFF2-40B4-BE49-F238E27FC236}">
                    <a16:creationId xmlns:a16="http://schemas.microsoft.com/office/drawing/2014/main" id="{2C1A108E-9FB5-42AE-8611-B57760371706}"/>
                  </a:ext>
                </a:extLst>
              </p:cNvPr>
              <p:cNvSpPr/>
              <p:nvPr/>
            </p:nvSpPr>
            <p:spPr>
              <a:xfrm>
                <a:off x="752762" y="775515"/>
                <a:ext cx="18002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모서리가 둥근 직사각형 71">
                <a:extLst>
                  <a:ext uri="{FF2B5EF4-FFF2-40B4-BE49-F238E27FC236}">
                    <a16:creationId xmlns:a16="http://schemas.microsoft.com/office/drawing/2014/main" id="{BADA2E95-4445-4B51-B05C-36F7AC86458A}"/>
                  </a:ext>
                </a:extLst>
              </p:cNvPr>
              <p:cNvSpPr/>
              <p:nvPr/>
            </p:nvSpPr>
            <p:spPr>
              <a:xfrm>
                <a:off x="752762" y="862300"/>
                <a:ext cx="28289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F593C4-6647-4713-BA28-C860D5DE4301}"/>
                </a:ext>
              </a:extLst>
            </p:cNvPr>
            <p:cNvSpPr txBox="1"/>
            <p:nvPr/>
          </p:nvSpPr>
          <p:spPr>
            <a:xfrm>
              <a:off x="853064" y="119413"/>
              <a:ext cx="394457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3. </a:t>
              </a:r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기능 구현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4542021-3956-464D-8403-313174C68E15}"/>
              </a:ext>
            </a:extLst>
          </p:cNvPr>
          <p:cNvSpPr txBox="1"/>
          <p:nvPr/>
        </p:nvSpPr>
        <p:spPr>
          <a:xfrm>
            <a:off x="416096" y="623347"/>
            <a:ext cx="361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내부 네트워크 구현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321558-4741-4BBD-A428-65ABDDD066AF}"/>
              </a:ext>
            </a:extLst>
          </p:cNvPr>
          <p:cNvSpPr txBox="1"/>
          <p:nvPr/>
        </p:nvSpPr>
        <p:spPr>
          <a:xfrm>
            <a:off x="628694" y="975931"/>
            <a:ext cx="7886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IP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확인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(Web, Ns)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4" name="Google Shape;236;p39">
            <a:extLst>
              <a:ext uri="{FF2B5EF4-FFF2-40B4-BE49-F238E27FC236}">
                <a16:creationId xmlns:a16="http://schemas.microsoft.com/office/drawing/2014/main" id="{3BE12021-669A-4911-BD61-9120436AF13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2335" b="1"/>
          <a:stretch/>
        </p:blipFill>
        <p:spPr>
          <a:xfrm>
            <a:off x="223832" y="1603026"/>
            <a:ext cx="4298157" cy="1320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237;p39">
            <a:extLst>
              <a:ext uri="{FF2B5EF4-FFF2-40B4-BE49-F238E27FC236}">
                <a16:creationId xmlns:a16="http://schemas.microsoft.com/office/drawing/2014/main" id="{C25FFB4A-51BA-4FB3-91C3-11EC42FB67E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1920"/>
          <a:stretch/>
        </p:blipFill>
        <p:spPr>
          <a:xfrm>
            <a:off x="4622013" y="1609558"/>
            <a:ext cx="4298156" cy="1307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238;p39">
            <a:extLst>
              <a:ext uri="{FF2B5EF4-FFF2-40B4-BE49-F238E27FC236}">
                <a16:creationId xmlns:a16="http://schemas.microsoft.com/office/drawing/2014/main" id="{D20D0D6D-CEDC-4DD1-A618-10A66A5B29F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8593" y="3138767"/>
            <a:ext cx="2908634" cy="1380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239;p39">
            <a:extLst>
              <a:ext uri="{FF2B5EF4-FFF2-40B4-BE49-F238E27FC236}">
                <a16:creationId xmlns:a16="http://schemas.microsoft.com/office/drawing/2014/main" id="{9C697EB1-451F-472D-8DAB-E9B81FCC27B4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493" b="-1"/>
          <a:stretch/>
        </p:blipFill>
        <p:spPr>
          <a:xfrm>
            <a:off x="4622013" y="3165551"/>
            <a:ext cx="4298156" cy="13269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3882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0FBDFD4-C875-430B-91B3-2598044D2C06}"/>
              </a:ext>
            </a:extLst>
          </p:cNvPr>
          <p:cNvSpPr/>
          <p:nvPr/>
        </p:nvSpPr>
        <p:spPr>
          <a:xfrm>
            <a:off x="0" y="654"/>
            <a:ext cx="9144000" cy="5770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200000"/>
              </a:lnSpc>
              <a:defRPr/>
            </a:pPr>
            <a:endParaRPr lang="en-US" altLang="ko-KR" sz="7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E0776E1-2E04-4E77-BDDE-94828E0C121A}"/>
              </a:ext>
            </a:extLst>
          </p:cNvPr>
          <p:cNvGrpSpPr/>
          <p:nvPr/>
        </p:nvGrpSpPr>
        <p:grpSpPr>
          <a:xfrm>
            <a:off x="107800" y="95137"/>
            <a:ext cx="4252869" cy="415498"/>
            <a:chOff x="544768" y="119413"/>
            <a:chExt cx="4252869" cy="41549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48DFD98-18C5-4DBB-8919-B352B877F2A4}"/>
                </a:ext>
              </a:extLst>
            </p:cNvPr>
            <p:cNvGrpSpPr/>
            <p:nvPr/>
          </p:nvGrpSpPr>
          <p:grpSpPr>
            <a:xfrm>
              <a:off x="544768" y="209933"/>
              <a:ext cx="232065" cy="214166"/>
              <a:chOff x="752762" y="601945"/>
              <a:chExt cx="329913" cy="285555"/>
            </a:xfrm>
            <a:solidFill>
              <a:srgbClr val="FE615C"/>
            </a:solidFill>
          </p:grpSpPr>
          <p:sp>
            <p:nvSpPr>
              <p:cNvPr id="8" name="모서리가 둥근 직사각형 68">
                <a:extLst>
                  <a:ext uri="{FF2B5EF4-FFF2-40B4-BE49-F238E27FC236}">
                    <a16:creationId xmlns:a16="http://schemas.microsoft.com/office/drawing/2014/main" id="{7CB30C76-34EF-459D-BD53-3B2846C95808}"/>
                  </a:ext>
                </a:extLst>
              </p:cNvPr>
              <p:cNvSpPr/>
              <p:nvPr/>
            </p:nvSpPr>
            <p:spPr>
              <a:xfrm>
                <a:off x="752762" y="601945"/>
                <a:ext cx="32991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69">
                <a:extLst>
                  <a:ext uri="{FF2B5EF4-FFF2-40B4-BE49-F238E27FC236}">
                    <a16:creationId xmlns:a16="http://schemas.microsoft.com/office/drawing/2014/main" id="{9465D109-DFB5-4F6A-AD53-3AB8DBFC23F2}"/>
                  </a:ext>
                </a:extLst>
              </p:cNvPr>
              <p:cNvSpPr/>
              <p:nvPr/>
            </p:nvSpPr>
            <p:spPr>
              <a:xfrm>
                <a:off x="752762" y="688730"/>
                <a:ext cx="257176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모서리가 둥근 직사각형 70">
                <a:extLst>
                  <a:ext uri="{FF2B5EF4-FFF2-40B4-BE49-F238E27FC236}">
                    <a16:creationId xmlns:a16="http://schemas.microsoft.com/office/drawing/2014/main" id="{2C1A108E-9FB5-42AE-8611-B57760371706}"/>
                  </a:ext>
                </a:extLst>
              </p:cNvPr>
              <p:cNvSpPr/>
              <p:nvPr/>
            </p:nvSpPr>
            <p:spPr>
              <a:xfrm>
                <a:off x="752762" y="775515"/>
                <a:ext cx="18002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모서리가 둥근 직사각형 71">
                <a:extLst>
                  <a:ext uri="{FF2B5EF4-FFF2-40B4-BE49-F238E27FC236}">
                    <a16:creationId xmlns:a16="http://schemas.microsoft.com/office/drawing/2014/main" id="{BADA2E95-4445-4B51-B05C-36F7AC86458A}"/>
                  </a:ext>
                </a:extLst>
              </p:cNvPr>
              <p:cNvSpPr/>
              <p:nvPr/>
            </p:nvSpPr>
            <p:spPr>
              <a:xfrm>
                <a:off x="752762" y="862300"/>
                <a:ext cx="28289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F593C4-6647-4713-BA28-C860D5DE4301}"/>
                </a:ext>
              </a:extLst>
            </p:cNvPr>
            <p:cNvSpPr txBox="1"/>
            <p:nvPr/>
          </p:nvSpPr>
          <p:spPr>
            <a:xfrm>
              <a:off x="853064" y="119413"/>
              <a:ext cx="394457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3. </a:t>
              </a:r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기능 구현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4542021-3956-464D-8403-313174C68E15}"/>
              </a:ext>
            </a:extLst>
          </p:cNvPr>
          <p:cNvSpPr txBox="1"/>
          <p:nvPr/>
        </p:nvSpPr>
        <p:spPr>
          <a:xfrm>
            <a:off x="416096" y="623347"/>
            <a:ext cx="361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내부 네트워크 구현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321558-4741-4BBD-A428-65ABDDD066AF}"/>
              </a:ext>
            </a:extLst>
          </p:cNvPr>
          <p:cNvSpPr txBox="1"/>
          <p:nvPr/>
        </p:nvSpPr>
        <p:spPr>
          <a:xfrm>
            <a:off x="628694" y="975931"/>
            <a:ext cx="7886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외부 접속용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포트포워딩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702625-02FA-4844-8D45-73633A576723}"/>
              </a:ext>
            </a:extLst>
          </p:cNvPr>
          <p:cNvSpPr txBox="1"/>
          <p:nvPr/>
        </p:nvSpPr>
        <p:spPr>
          <a:xfrm>
            <a:off x="216000" y="1295854"/>
            <a:ext cx="8712000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 firewall-</a:t>
            </a:r>
            <a:r>
              <a:rPr lang="en-US" altLang="ko-KR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cmd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--permanent --zone=external --add-forward-port=port=221:proto=</a:t>
            </a:r>
            <a:r>
              <a:rPr lang="en-US" altLang="ko-KR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tcp:toport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=22:toaddr=172.31.0.101</a:t>
            </a: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 firewall-</a:t>
            </a:r>
            <a:r>
              <a:rPr lang="en-US" altLang="ko-KR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cmd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--permanent --zone=external --add-forward-port=port=222:proto=</a:t>
            </a:r>
            <a:r>
              <a:rPr lang="en-US" altLang="ko-KR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tcp:toport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=22:toaddr=172.31.0.104</a:t>
            </a: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 firewall-</a:t>
            </a:r>
            <a:r>
              <a:rPr lang="en-US" altLang="ko-KR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cmd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--permanent --zone=external --add-forward-port=port=223:proto=</a:t>
            </a:r>
            <a:r>
              <a:rPr lang="en-US" altLang="ko-KR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tcp:toport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=22:toaddr=172.31.0.106</a:t>
            </a: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 firewall-</a:t>
            </a:r>
            <a:r>
              <a:rPr lang="en-US" altLang="ko-KR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cmd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--permanent --zone=external --add-forward-port=port=224:proto=</a:t>
            </a:r>
            <a:r>
              <a:rPr lang="en-US" altLang="ko-KR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tcp:toport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=22:toaddr=172.31.0.111</a:t>
            </a: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 firewall-</a:t>
            </a:r>
            <a:r>
              <a:rPr lang="en-US" altLang="ko-KR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cmd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--reload</a:t>
            </a:r>
          </a:p>
        </p:txBody>
      </p:sp>
      <p:pic>
        <p:nvPicPr>
          <p:cNvPr id="24" name="Google Shape;252;p41">
            <a:extLst>
              <a:ext uri="{FF2B5EF4-FFF2-40B4-BE49-F238E27FC236}">
                <a16:creationId xmlns:a16="http://schemas.microsoft.com/office/drawing/2014/main" id="{2CDFEDCF-0489-4074-9082-31E1D0CEB0A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3971" y="2420850"/>
            <a:ext cx="6233396" cy="27219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7380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0FBDFD4-C875-430B-91B3-2598044D2C06}"/>
              </a:ext>
            </a:extLst>
          </p:cNvPr>
          <p:cNvSpPr/>
          <p:nvPr/>
        </p:nvSpPr>
        <p:spPr>
          <a:xfrm>
            <a:off x="0" y="654"/>
            <a:ext cx="9144000" cy="5770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200000"/>
              </a:lnSpc>
              <a:defRPr/>
            </a:pPr>
            <a:endParaRPr lang="en-US" altLang="ko-KR" sz="7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E0776E1-2E04-4E77-BDDE-94828E0C121A}"/>
              </a:ext>
            </a:extLst>
          </p:cNvPr>
          <p:cNvGrpSpPr/>
          <p:nvPr/>
        </p:nvGrpSpPr>
        <p:grpSpPr>
          <a:xfrm>
            <a:off x="107800" y="95137"/>
            <a:ext cx="4252869" cy="415498"/>
            <a:chOff x="544768" y="119413"/>
            <a:chExt cx="4252869" cy="41549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48DFD98-18C5-4DBB-8919-B352B877F2A4}"/>
                </a:ext>
              </a:extLst>
            </p:cNvPr>
            <p:cNvGrpSpPr/>
            <p:nvPr/>
          </p:nvGrpSpPr>
          <p:grpSpPr>
            <a:xfrm>
              <a:off x="544768" y="209933"/>
              <a:ext cx="232065" cy="214166"/>
              <a:chOff x="752762" y="601945"/>
              <a:chExt cx="329913" cy="285555"/>
            </a:xfrm>
            <a:solidFill>
              <a:srgbClr val="FE615C"/>
            </a:solidFill>
          </p:grpSpPr>
          <p:sp>
            <p:nvSpPr>
              <p:cNvPr id="8" name="모서리가 둥근 직사각형 68">
                <a:extLst>
                  <a:ext uri="{FF2B5EF4-FFF2-40B4-BE49-F238E27FC236}">
                    <a16:creationId xmlns:a16="http://schemas.microsoft.com/office/drawing/2014/main" id="{7CB30C76-34EF-459D-BD53-3B2846C95808}"/>
                  </a:ext>
                </a:extLst>
              </p:cNvPr>
              <p:cNvSpPr/>
              <p:nvPr/>
            </p:nvSpPr>
            <p:spPr>
              <a:xfrm>
                <a:off x="752762" y="601945"/>
                <a:ext cx="32991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69">
                <a:extLst>
                  <a:ext uri="{FF2B5EF4-FFF2-40B4-BE49-F238E27FC236}">
                    <a16:creationId xmlns:a16="http://schemas.microsoft.com/office/drawing/2014/main" id="{9465D109-DFB5-4F6A-AD53-3AB8DBFC23F2}"/>
                  </a:ext>
                </a:extLst>
              </p:cNvPr>
              <p:cNvSpPr/>
              <p:nvPr/>
            </p:nvSpPr>
            <p:spPr>
              <a:xfrm>
                <a:off x="752762" y="688730"/>
                <a:ext cx="257176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모서리가 둥근 직사각형 70">
                <a:extLst>
                  <a:ext uri="{FF2B5EF4-FFF2-40B4-BE49-F238E27FC236}">
                    <a16:creationId xmlns:a16="http://schemas.microsoft.com/office/drawing/2014/main" id="{2C1A108E-9FB5-42AE-8611-B57760371706}"/>
                  </a:ext>
                </a:extLst>
              </p:cNvPr>
              <p:cNvSpPr/>
              <p:nvPr/>
            </p:nvSpPr>
            <p:spPr>
              <a:xfrm>
                <a:off x="752762" y="775515"/>
                <a:ext cx="18002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모서리가 둥근 직사각형 71">
                <a:extLst>
                  <a:ext uri="{FF2B5EF4-FFF2-40B4-BE49-F238E27FC236}">
                    <a16:creationId xmlns:a16="http://schemas.microsoft.com/office/drawing/2014/main" id="{BADA2E95-4445-4B51-B05C-36F7AC86458A}"/>
                  </a:ext>
                </a:extLst>
              </p:cNvPr>
              <p:cNvSpPr/>
              <p:nvPr/>
            </p:nvSpPr>
            <p:spPr>
              <a:xfrm>
                <a:off x="752762" y="862300"/>
                <a:ext cx="28289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F593C4-6647-4713-BA28-C860D5DE4301}"/>
                </a:ext>
              </a:extLst>
            </p:cNvPr>
            <p:cNvSpPr txBox="1"/>
            <p:nvPr/>
          </p:nvSpPr>
          <p:spPr>
            <a:xfrm>
              <a:off x="853064" y="119413"/>
              <a:ext cx="394457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3. </a:t>
              </a:r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기능 구현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4542021-3956-464D-8403-313174C68E15}"/>
              </a:ext>
            </a:extLst>
          </p:cNvPr>
          <p:cNvSpPr txBox="1"/>
          <p:nvPr/>
        </p:nvSpPr>
        <p:spPr>
          <a:xfrm>
            <a:off x="416096" y="623347"/>
            <a:ext cx="361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로드밸런싱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321558-4741-4BBD-A428-65ABDDD066AF}"/>
              </a:ext>
            </a:extLst>
          </p:cNvPr>
          <p:cNvSpPr txBox="1"/>
          <p:nvPr/>
        </p:nvSpPr>
        <p:spPr>
          <a:xfrm>
            <a:off x="628694" y="975931"/>
            <a:ext cx="78866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클라이언트 요청이 많아지게 되면 서버에 부하가 걸리기 때문에 서버에 가해지는 트래픽을 분배하는 부하 분산기술을 말하며 부하 분산 기술에는 서버의 사양을 높이는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Scale-UP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과 서버의 수를 늘리는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Scale-Out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 있는데 이중 하나인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Scale-out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을 위해 여러 서버에 요청을 분산시키는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TCP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및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HTTP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기반 애플리케이션을 위한 고가용성 로드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밸런서를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제공하는 무료 오픈 소스 소프트웨어인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HAProxy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사용했습니다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6521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95F7C0BB-C48E-4CA4-94C8-364C138A820B}"/>
              </a:ext>
            </a:extLst>
          </p:cNvPr>
          <p:cNvSpPr txBox="1"/>
          <p:nvPr/>
        </p:nvSpPr>
        <p:spPr>
          <a:xfrm>
            <a:off x="695182" y="1431002"/>
            <a:ext cx="234000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s-E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 vi /etc/haproxy/haproxy.cfg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0FBDFD4-C875-430B-91B3-2598044D2C06}"/>
              </a:ext>
            </a:extLst>
          </p:cNvPr>
          <p:cNvSpPr/>
          <p:nvPr/>
        </p:nvSpPr>
        <p:spPr>
          <a:xfrm>
            <a:off x="0" y="654"/>
            <a:ext cx="9144000" cy="5770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200000"/>
              </a:lnSpc>
              <a:defRPr/>
            </a:pPr>
            <a:endParaRPr lang="en-US" altLang="ko-KR" sz="7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E0776E1-2E04-4E77-BDDE-94828E0C121A}"/>
              </a:ext>
            </a:extLst>
          </p:cNvPr>
          <p:cNvGrpSpPr/>
          <p:nvPr/>
        </p:nvGrpSpPr>
        <p:grpSpPr>
          <a:xfrm>
            <a:off x="107800" y="95137"/>
            <a:ext cx="4252869" cy="415498"/>
            <a:chOff x="544768" y="119413"/>
            <a:chExt cx="4252869" cy="41549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48DFD98-18C5-4DBB-8919-B352B877F2A4}"/>
                </a:ext>
              </a:extLst>
            </p:cNvPr>
            <p:cNvGrpSpPr/>
            <p:nvPr/>
          </p:nvGrpSpPr>
          <p:grpSpPr>
            <a:xfrm>
              <a:off x="544768" y="209933"/>
              <a:ext cx="232065" cy="214166"/>
              <a:chOff x="752762" y="601945"/>
              <a:chExt cx="329913" cy="285555"/>
            </a:xfrm>
            <a:solidFill>
              <a:srgbClr val="FE615C"/>
            </a:solidFill>
          </p:grpSpPr>
          <p:sp>
            <p:nvSpPr>
              <p:cNvPr id="8" name="모서리가 둥근 직사각형 68">
                <a:extLst>
                  <a:ext uri="{FF2B5EF4-FFF2-40B4-BE49-F238E27FC236}">
                    <a16:creationId xmlns:a16="http://schemas.microsoft.com/office/drawing/2014/main" id="{7CB30C76-34EF-459D-BD53-3B2846C95808}"/>
                  </a:ext>
                </a:extLst>
              </p:cNvPr>
              <p:cNvSpPr/>
              <p:nvPr/>
            </p:nvSpPr>
            <p:spPr>
              <a:xfrm>
                <a:off x="752762" y="601945"/>
                <a:ext cx="32991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69">
                <a:extLst>
                  <a:ext uri="{FF2B5EF4-FFF2-40B4-BE49-F238E27FC236}">
                    <a16:creationId xmlns:a16="http://schemas.microsoft.com/office/drawing/2014/main" id="{9465D109-DFB5-4F6A-AD53-3AB8DBFC23F2}"/>
                  </a:ext>
                </a:extLst>
              </p:cNvPr>
              <p:cNvSpPr/>
              <p:nvPr/>
            </p:nvSpPr>
            <p:spPr>
              <a:xfrm>
                <a:off x="752762" y="688730"/>
                <a:ext cx="257176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모서리가 둥근 직사각형 70">
                <a:extLst>
                  <a:ext uri="{FF2B5EF4-FFF2-40B4-BE49-F238E27FC236}">
                    <a16:creationId xmlns:a16="http://schemas.microsoft.com/office/drawing/2014/main" id="{2C1A108E-9FB5-42AE-8611-B57760371706}"/>
                  </a:ext>
                </a:extLst>
              </p:cNvPr>
              <p:cNvSpPr/>
              <p:nvPr/>
            </p:nvSpPr>
            <p:spPr>
              <a:xfrm>
                <a:off x="752762" y="775515"/>
                <a:ext cx="18002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모서리가 둥근 직사각형 71">
                <a:extLst>
                  <a:ext uri="{FF2B5EF4-FFF2-40B4-BE49-F238E27FC236}">
                    <a16:creationId xmlns:a16="http://schemas.microsoft.com/office/drawing/2014/main" id="{BADA2E95-4445-4B51-B05C-36F7AC86458A}"/>
                  </a:ext>
                </a:extLst>
              </p:cNvPr>
              <p:cNvSpPr/>
              <p:nvPr/>
            </p:nvSpPr>
            <p:spPr>
              <a:xfrm>
                <a:off x="752762" y="862300"/>
                <a:ext cx="28289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F593C4-6647-4713-BA28-C860D5DE4301}"/>
                </a:ext>
              </a:extLst>
            </p:cNvPr>
            <p:cNvSpPr txBox="1"/>
            <p:nvPr/>
          </p:nvSpPr>
          <p:spPr>
            <a:xfrm>
              <a:off x="853064" y="119413"/>
              <a:ext cx="394457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3. </a:t>
              </a:r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기능 구현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4542021-3956-464D-8403-313174C68E15}"/>
              </a:ext>
            </a:extLst>
          </p:cNvPr>
          <p:cNvSpPr txBox="1"/>
          <p:nvPr/>
        </p:nvSpPr>
        <p:spPr>
          <a:xfrm>
            <a:off x="416096" y="623347"/>
            <a:ext cx="361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로드밸런싱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321558-4741-4BBD-A428-65ABDDD066AF}"/>
              </a:ext>
            </a:extLst>
          </p:cNvPr>
          <p:cNvSpPr txBox="1"/>
          <p:nvPr/>
        </p:nvSpPr>
        <p:spPr>
          <a:xfrm>
            <a:off x="628694" y="975931"/>
            <a:ext cx="7886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4" name="Google Shape;259;p42">
            <a:extLst>
              <a:ext uri="{FF2B5EF4-FFF2-40B4-BE49-F238E27FC236}">
                <a16:creationId xmlns:a16="http://schemas.microsoft.com/office/drawing/2014/main" id="{38C0FED8-A21D-4951-9A68-6B6C0353F80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5182" y="1823575"/>
            <a:ext cx="7757549" cy="28929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0109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983184" y="1518418"/>
            <a:ext cx="7177631" cy="3293209"/>
            <a:chOff x="780710" y="1400852"/>
            <a:chExt cx="7177631" cy="3293209"/>
          </a:xfrm>
        </p:grpSpPr>
        <p:sp>
          <p:nvSpPr>
            <p:cNvPr id="6" name="TextBox 5"/>
            <p:cNvSpPr txBox="1"/>
            <p:nvPr/>
          </p:nvSpPr>
          <p:spPr>
            <a:xfrm>
              <a:off x="780710" y="1400852"/>
              <a:ext cx="3386341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ko-KR" altLang="en-US" sz="1600" dirty="0">
                  <a:latin typeface="+mn-ea"/>
                  <a:ea typeface="+mn-ea"/>
                </a:rPr>
                <a:t>개요</a:t>
              </a:r>
              <a:endParaRPr lang="en-US" altLang="ko-KR" sz="1600" dirty="0">
                <a:latin typeface="+mn-ea"/>
                <a:ea typeface="+mn-ea"/>
              </a:endParaRPr>
            </a:p>
            <a:p>
              <a:r>
                <a:rPr lang="ko-KR" altLang="ko-KR" dirty="0">
                  <a:latin typeface="+mn-ea"/>
                  <a:ea typeface="+mn-ea"/>
                </a:rPr>
                <a:t>프로젝트 배경 및 목표</a:t>
              </a:r>
              <a:endParaRPr lang="en-US" altLang="ko-KR" dirty="0">
                <a:latin typeface="+mn-ea"/>
                <a:ea typeface="+mn-ea"/>
              </a:endParaRPr>
            </a:p>
            <a:p>
              <a:r>
                <a:rPr lang="ko-KR" altLang="en-US" dirty="0">
                  <a:latin typeface="+mn-ea"/>
                  <a:ea typeface="+mn-ea"/>
                </a:rPr>
                <a:t>구성원 및 역할</a:t>
              </a:r>
              <a:endParaRPr lang="en-US" altLang="ko-KR" dirty="0">
                <a:latin typeface="+mn-ea"/>
                <a:ea typeface="+mn-ea"/>
              </a:endParaRPr>
            </a:p>
            <a:p>
              <a:r>
                <a:rPr lang="ko-KR" altLang="en-US" dirty="0">
                  <a:latin typeface="+mn-ea"/>
                  <a:ea typeface="+mn-ea"/>
                </a:rPr>
                <a:t>진행 일정</a:t>
              </a:r>
              <a:endParaRPr lang="en-US" altLang="ko-KR" dirty="0">
                <a:latin typeface="+mn-ea"/>
                <a:ea typeface="+mn-ea"/>
              </a:endParaRPr>
            </a:p>
            <a:p>
              <a:endParaRPr lang="en-US" altLang="ko-KR" sz="1600" dirty="0">
                <a:latin typeface="+mn-ea"/>
                <a:ea typeface="+mn-ea"/>
              </a:endParaRPr>
            </a:p>
            <a:p>
              <a:r>
                <a:rPr lang="en-US" altLang="ko-KR" sz="1600" dirty="0">
                  <a:latin typeface="+mn-ea"/>
                  <a:ea typeface="+mn-ea"/>
                </a:rPr>
                <a:t>2. </a:t>
              </a:r>
              <a:r>
                <a:rPr lang="ko-KR" altLang="en-US" sz="1600" dirty="0">
                  <a:latin typeface="+mn-ea"/>
                  <a:ea typeface="+mn-ea"/>
                </a:rPr>
                <a:t>요구사항</a:t>
              </a:r>
            </a:p>
            <a:p>
              <a:r>
                <a:rPr lang="ko-KR" altLang="en-US" dirty="0">
                  <a:latin typeface="+mn-ea"/>
                  <a:ea typeface="+mn-ea"/>
                </a:rPr>
                <a:t>프로젝트 요구사항 </a:t>
              </a:r>
            </a:p>
            <a:p>
              <a:r>
                <a:rPr lang="ko-KR" altLang="en-US" dirty="0">
                  <a:latin typeface="+mn-ea"/>
                  <a:ea typeface="+mn-ea"/>
                </a:rPr>
                <a:t>기능 요구사항</a:t>
              </a:r>
              <a:endParaRPr lang="en-US" altLang="ko-KR" dirty="0">
                <a:latin typeface="+mn-ea"/>
                <a:ea typeface="+mn-ea"/>
              </a:endParaRPr>
            </a:p>
            <a:p>
              <a:endParaRPr lang="ko-KR" altLang="en-US" dirty="0">
                <a:latin typeface="+mn-ea"/>
                <a:ea typeface="+mn-ea"/>
              </a:endParaRPr>
            </a:p>
            <a:p>
              <a:r>
                <a:rPr lang="en-US" altLang="ko-KR" sz="1600" dirty="0">
                  <a:latin typeface="+mn-ea"/>
                  <a:ea typeface="+mn-ea"/>
                </a:rPr>
                <a:t>3. </a:t>
              </a:r>
              <a:r>
                <a:rPr lang="ko-KR" altLang="en-US" sz="1600" dirty="0">
                  <a:latin typeface="+mn-ea"/>
                  <a:ea typeface="+mn-ea"/>
                </a:rPr>
                <a:t>시스템 설계</a:t>
              </a:r>
            </a:p>
            <a:p>
              <a:r>
                <a:rPr lang="ko-KR" altLang="en-US" dirty="0">
                  <a:latin typeface="+mn-ea"/>
                  <a:ea typeface="+mn-ea"/>
                </a:rPr>
                <a:t>개발 환경 및 도구</a:t>
              </a:r>
            </a:p>
            <a:p>
              <a:r>
                <a:rPr lang="ko-KR" altLang="en-US" dirty="0">
                  <a:latin typeface="+mn-ea"/>
                  <a:ea typeface="+mn-ea"/>
                </a:rPr>
                <a:t>구성도</a:t>
              </a:r>
              <a:endParaRPr lang="en-US" altLang="ko-KR" dirty="0">
                <a:latin typeface="+mn-ea"/>
                <a:ea typeface="+mn-ea"/>
              </a:endParaRPr>
            </a:p>
            <a:p>
              <a:endParaRPr lang="en-US" altLang="ko-KR" dirty="0">
                <a:latin typeface="+mn-ea"/>
                <a:ea typeface="+mn-ea"/>
              </a:endParaRPr>
            </a:p>
            <a:p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72000" y="1400852"/>
              <a:ext cx="3386341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 Bold" pitchFamily="50" charset="-127"/>
                  <a:ea typeface="나눔스퀘어 Bold" pitchFamily="50" charset="-127"/>
                </a:rPr>
                <a:t>4. </a:t>
              </a:r>
              <a:r>
                <a:rPr lang="ko-KR" altLang="en-US" sz="1600" dirty="0" err="1">
                  <a:latin typeface="나눔스퀘어 Bold" pitchFamily="50" charset="-127"/>
                  <a:ea typeface="나눔스퀘어 Bold" pitchFamily="50" charset="-127"/>
                </a:rPr>
                <a:t>기능구현</a:t>
              </a:r>
              <a:endParaRPr lang="ko-KR" altLang="en-US" sz="1600" dirty="0">
                <a:latin typeface="나눔스퀘어 Bold" pitchFamily="50" charset="-127"/>
                <a:ea typeface="나눔스퀘어 Bold" pitchFamily="50" charset="-127"/>
              </a:endParaRPr>
            </a:p>
            <a:p>
              <a:r>
                <a:rPr lang="ko-KR" altLang="en-US" dirty="0">
                  <a:latin typeface="나눔스퀘어 Bold" pitchFamily="50" charset="-127"/>
                  <a:ea typeface="나눔스퀘어 Bold" pitchFamily="50" charset="-127"/>
                </a:rPr>
                <a:t>내부 네트워크 구현 </a:t>
              </a:r>
            </a:p>
            <a:p>
              <a:r>
                <a:rPr lang="ko-KR" altLang="en-US" dirty="0">
                  <a:latin typeface="나눔스퀘어 Bold" pitchFamily="50" charset="-127"/>
                  <a:ea typeface="나눔스퀘어 Bold" pitchFamily="50" charset="-127"/>
                </a:rPr>
                <a:t>로드 </a:t>
              </a:r>
              <a:r>
                <a:rPr lang="ko-KR" altLang="en-US" dirty="0" err="1">
                  <a:latin typeface="나눔스퀘어 Bold" pitchFamily="50" charset="-127"/>
                  <a:ea typeface="나눔스퀘어 Bold" pitchFamily="50" charset="-127"/>
                </a:rPr>
                <a:t>밸런싱</a:t>
              </a:r>
              <a:r>
                <a:rPr lang="ko-KR" altLang="en-US" dirty="0">
                  <a:latin typeface="나눔스퀘어 Bold" pitchFamily="50" charset="-127"/>
                  <a:ea typeface="나눔스퀘어 Bold" pitchFamily="50" charset="-127"/>
                </a:rPr>
                <a:t> </a:t>
              </a:r>
            </a:p>
            <a:p>
              <a:r>
                <a:rPr lang="en-US" altLang="ko-KR" dirty="0">
                  <a:latin typeface="나눔스퀘어 Bold" pitchFamily="50" charset="-127"/>
                  <a:ea typeface="나눔스퀘어 Bold" pitchFamily="50" charset="-127"/>
                </a:rPr>
                <a:t>- 3. </a:t>
              </a:r>
              <a:r>
                <a:rPr lang="en-US" altLang="ko-KR" dirty="0" err="1">
                  <a:latin typeface="나눔스퀘어 Bold" pitchFamily="50" charset="-127"/>
                  <a:ea typeface="나눔스퀘어 Bold" pitchFamily="50" charset="-127"/>
                </a:rPr>
                <a:t>DataBase</a:t>
              </a:r>
              <a:r>
                <a:rPr lang="en-US" altLang="ko-KR" dirty="0">
                  <a:latin typeface="나눔스퀘어 Bold" pitchFamily="50" charset="-127"/>
                  <a:ea typeface="나눔스퀘어 Bold" pitchFamily="50" charset="-127"/>
                </a:rPr>
                <a:t> </a:t>
              </a:r>
              <a:r>
                <a:rPr lang="ko-KR" altLang="en-US" dirty="0">
                  <a:latin typeface="나눔스퀘어 Bold" pitchFamily="50" charset="-127"/>
                  <a:ea typeface="나눔스퀘어 Bold" pitchFamily="50" charset="-127"/>
                </a:rPr>
                <a:t>구축	</a:t>
              </a:r>
            </a:p>
            <a:p>
              <a:r>
                <a:rPr lang="en-US" altLang="ko-KR" dirty="0">
                  <a:latin typeface="나눔스퀘어 Bold" pitchFamily="50" charset="-127"/>
                  <a:ea typeface="나눔스퀘어 Bold" pitchFamily="50" charset="-127"/>
                </a:rPr>
                <a:t>- 4. </a:t>
              </a:r>
              <a:r>
                <a:rPr lang="ko-KR" altLang="en-US" dirty="0">
                  <a:latin typeface="나눔스퀘어 Bold" pitchFamily="50" charset="-127"/>
                  <a:ea typeface="나눔스퀘어 Bold" pitchFamily="50" charset="-127"/>
                </a:rPr>
                <a:t>파일 시스템</a:t>
              </a:r>
            </a:p>
            <a:p>
              <a:r>
                <a:rPr lang="en-US" altLang="ko-KR" dirty="0">
                  <a:latin typeface="나눔스퀘어 Bold" pitchFamily="50" charset="-127"/>
                  <a:ea typeface="나눔스퀘어 Bold" pitchFamily="50" charset="-127"/>
                </a:rPr>
                <a:t>- 5. </a:t>
              </a:r>
              <a:r>
                <a:rPr lang="ko-KR" altLang="en-US" dirty="0">
                  <a:latin typeface="나눔스퀘어 Bold" pitchFamily="50" charset="-127"/>
                  <a:ea typeface="나눔스퀘어 Bold" pitchFamily="50" charset="-127"/>
                </a:rPr>
                <a:t>웹 서버 구축</a:t>
              </a:r>
            </a:p>
            <a:p>
              <a:endParaRPr lang="en-US" altLang="ko-KR" sz="1600" dirty="0">
                <a:latin typeface="나눔스퀘어 Bold" pitchFamily="50" charset="-127"/>
                <a:ea typeface="나눔스퀘어 Bold" pitchFamily="50" charset="-127"/>
              </a:endParaRPr>
            </a:p>
            <a:p>
              <a:r>
                <a:rPr lang="en-US" altLang="ko-KR" sz="1600" dirty="0">
                  <a:latin typeface="나눔스퀘어 Bold" pitchFamily="50" charset="-127"/>
                  <a:ea typeface="나눔스퀘어 Bold" pitchFamily="50" charset="-127"/>
                </a:rPr>
                <a:t>5. </a:t>
              </a:r>
              <a:r>
                <a:rPr lang="ko-KR" altLang="en-US" sz="1600" dirty="0">
                  <a:latin typeface="나눔스퀘어 Bold" pitchFamily="50" charset="-127"/>
                  <a:ea typeface="나눔스퀘어 Bold" pitchFamily="50" charset="-127"/>
                </a:rPr>
                <a:t>결과</a:t>
              </a:r>
            </a:p>
            <a:p>
              <a:r>
                <a:rPr lang="en-US" altLang="ko-KR" dirty="0">
                  <a:latin typeface="나눔스퀘어 Bold" pitchFamily="50" charset="-127"/>
                  <a:ea typeface="나눔스퀘어 Bold" pitchFamily="50" charset="-127"/>
                </a:rPr>
                <a:t>- </a:t>
              </a:r>
              <a:r>
                <a:rPr lang="ko-KR" altLang="en-US" dirty="0" err="1">
                  <a:latin typeface="나눔스퀘어 Bold" pitchFamily="50" charset="-127"/>
                  <a:ea typeface="나눔스퀘어 Bold" pitchFamily="50" charset="-127"/>
                </a:rPr>
                <a:t>시연영상</a:t>
              </a:r>
              <a:endParaRPr lang="en-US" altLang="ko-KR" dirty="0">
                <a:latin typeface="나눔스퀘어 Bold" pitchFamily="50" charset="-127"/>
                <a:ea typeface="나눔스퀘어 Bold" pitchFamily="50" charset="-127"/>
              </a:endParaRPr>
            </a:p>
            <a:p>
              <a:endParaRPr lang="ko-KR" altLang="en-US" dirty="0">
                <a:latin typeface="나눔스퀘어 Bold" pitchFamily="50" charset="-127"/>
                <a:ea typeface="나눔스퀘어 Bold" pitchFamily="50" charset="-127"/>
              </a:endParaRPr>
            </a:p>
            <a:p>
              <a:r>
                <a:rPr lang="en-US" altLang="ko-KR" sz="1600" dirty="0">
                  <a:latin typeface="나눔스퀘어 Bold" pitchFamily="50" charset="-127"/>
                  <a:ea typeface="나눔스퀘어 Bold" pitchFamily="50" charset="-127"/>
                </a:rPr>
                <a:t>6. </a:t>
              </a:r>
              <a:r>
                <a:rPr lang="ko-KR" altLang="en-US" sz="1600" dirty="0">
                  <a:latin typeface="나눔스퀘어 Bold" pitchFamily="50" charset="-127"/>
                  <a:ea typeface="나눔스퀘어 Bold" pitchFamily="50" charset="-127"/>
                </a:rPr>
                <a:t>부록</a:t>
              </a:r>
            </a:p>
            <a:p>
              <a:r>
                <a:rPr lang="en-US" altLang="ko-KR" dirty="0">
                  <a:latin typeface="나눔스퀘어 Bold" pitchFamily="50" charset="-127"/>
                  <a:ea typeface="나눔스퀘어 Bold" pitchFamily="50" charset="-127"/>
                </a:rPr>
                <a:t>-. </a:t>
              </a:r>
              <a:r>
                <a:rPr lang="ko-KR" altLang="en-US" dirty="0">
                  <a:latin typeface="나눔스퀘어 Bold" pitchFamily="50" charset="-127"/>
                  <a:ea typeface="나눔스퀘어 Bold" pitchFamily="50" charset="-127"/>
                </a:rPr>
                <a:t>참고문헌</a:t>
              </a:r>
              <a:endParaRPr lang="ko-KR" altLang="en-US" dirty="0"/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FBDFD4-C875-430B-91B3-2598044D2C06}"/>
              </a:ext>
            </a:extLst>
          </p:cNvPr>
          <p:cNvSpPr/>
          <p:nvPr/>
        </p:nvSpPr>
        <p:spPr>
          <a:xfrm>
            <a:off x="9939" y="-2104"/>
            <a:ext cx="9144000" cy="5770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200000"/>
              </a:lnSpc>
              <a:defRPr/>
            </a:pPr>
            <a:endParaRPr lang="en-US" altLang="ko-KR" sz="7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E0776E1-2E04-4E77-BDDE-94828E0C121A}"/>
              </a:ext>
            </a:extLst>
          </p:cNvPr>
          <p:cNvGrpSpPr/>
          <p:nvPr/>
        </p:nvGrpSpPr>
        <p:grpSpPr>
          <a:xfrm>
            <a:off x="117739" y="92379"/>
            <a:ext cx="4252869" cy="415498"/>
            <a:chOff x="544768" y="119413"/>
            <a:chExt cx="4252869" cy="415498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D48DFD98-18C5-4DBB-8919-B352B877F2A4}"/>
                </a:ext>
              </a:extLst>
            </p:cNvPr>
            <p:cNvGrpSpPr/>
            <p:nvPr/>
          </p:nvGrpSpPr>
          <p:grpSpPr>
            <a:xfrm>
              <a:off x="544768" y="209933"/>
              <a:ext cx="232065" cy="214166"/>
              <a:chOff x="752762" y="601945"/>
              <a:chExt cx="329913" cy="285555"/>
            </a:xfrm>
            <a:solidFill>
              <a:srgbClr val="FE615C"/>
            </a:solidFill>
          </p:grpSpPr>
          <p:sp>
            <p:nvSpPr>
              <p:cNvPr id="13" name="모서리가 둥근 직사각형 68">
                <a:extLst>
                  <a:ext uri="{FF2B5EF4-FFF2-40B4-BE49-F238E27FC236}">
                    <a16:creationId xmlns:a16="http://schemas.microsoft.com/office/drawing/2014/main" id="{7CB30C76-34EF-459D-BD53-3B2846C95808}"/>
                  </a:ext>
                </a:extLst>
              </p:cNvPr>
              <p:cNvSpPr/>
              <p:nvPr/>
            </p:nvSpPr>
            <p:spPr>
              <a:xfrm>
                <a:off x="752762" y="601945"/>
                <a:ext cx="32991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모서리가 둥근 직사각형 69">
                <a:extLst>
                  <a:ext uri="{FF2B5EF4-FFF2-40B4-BE49-F238E27FC236}">
                    <a16:creationId xmlns:a16="http://schemas.microsoft.com/office/drawing/2014/main" id="{9465D109-DFB5-4F6A-AD53-3AB8DBFC23F2}"/>
                  </a:ext>
                </a:extLst>
              </p:cNvPr>
              <p:cNvSpPr/>
              <p:nvPr/>
            </p:nvSpPr>
            <p:spPr>
              <a:xfrm>
                <a:off x="752762" y="688730"/>
                <a:ext cx="257176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모서리가 둥근 직사각형 70">
                <a:extLst>
                  <a:ext uri="{FF2B5EF4-FFF2-40B4-BE49-F238E27FC236}">
                    <a16:creationId xmlns:a16="http://schemas.microsoft.com/office/drawing/2014/main" id="{2C1A108E-9FB5-42AE-8611-B57760371706}"/>
                  </a:ext>
                </a:extLst>
              </p:cNvPr>
              <p:cNvSpPr/>
              <p:nvPr/>
            </p:nvSpPr>
            <p:spPr>
              <a:xfrm>
                <a:off x="752762" y="775515"/>
                <a:ext cx="18002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모서리가 둥근 직사각형 71">
                <a:extLst>
                  <a:ext uri="{FF2B5EF4-FFF2-40B4-BE49-F238E27FC236}">
                    <a16:creationId xmlns:a16="http://schemas.microsoft.com/office/drawing/2014/main" id="{BADA2E95-4445-4B51-B05C-36F7AC86458A}"/>
                  </a:ext>
                </a:extLst>
              </p:cNvPr>
              <p:cNvSpPr/>
              <p:nvPr/>
            </p:nvSpPr>
            <p:spPr>
              <a:xfrm>
                <a:off x="752762" y="862300"/>
                <a:ext cx="28289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CF593C4-6647-4713-BA28-C860D5DE4301}"/>
                </a:ext>
              </a:extLst>
            </p:cNvPr>
            <p:cNvSpPr txBox="1"/>
            <p:nvPr/>
          </p:nvSpPr>
          <p:spPr>
            <a:xfrm>
              <a:off x="853064" y="119413"/>
              <a:ext cx="394457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목차</a:t>
              </a: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3697" t="-1373" r="14899" b="1373"/>
          <a:stretch/>
        </p:blipFill>
        <p:spPr>
          <a:xfrm>
            <a:off x="8378363" y="32437"/>
            <a:ext cx="656306" cy="48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802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266;p43">
            <a:extLst>
              <a:ext uri="{FF2B5EF4-FFF2-40B4-BE49-F238E27FC236}">
                <a16:creationId xmlns:a16="http://schemas.microsoft.com/office/drawing/2014/main" id="{E9F50061-653E-4F19-8970-6D608E772D3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580" b="1629"/>
          <a:stretch/>
        </p:blipFill>
        <p:spPr>
          <a:xfrm>
            <a:off x="234431" y="1823575"/>
            <a:ext cx="8647336" cy="3041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5F7C0BB-C48E-4CA4-94C8-364C138A820B}"/>
              </a:ext>
            </a:extLst>
          </p:cNvPr>
          <p:cNvSpPr txBox="1"/>
          <p:nvPr/>
        </p:nvSpPr>
        <p:spPr>
          <a:xfrm>
            <a:off x="695182" y="1431002"/>
            <a:ext cx="363600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s-E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 systemctl enable --now haproxy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0FBDFD4-C875-430B-91B3-2598044D2C06}"/>
              </a:ext>
            </a:extLst>
          </p:cNvPr>
          <p:cNvSpPr/>
          <p:nvPr/>
        </p:nvSpPr>
        <p:spPr>
          <a:xfrm>
            <a:off x="0" y="654"/>
            <a:ext cx="9144000" cy="5770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200000"/>
              </a:lnSpc>
              <a:defRPr/>
            </a:pPr>
            <a:endParaRPr lang="en-US" altLang="ko-KR" sz="7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E0776E1-2E04-4E77-BDDE-94828E0C121A}"/>
              </a:ext>
            </a:extLst>
          </p:cNvPr>
          <p:cNvGrpSpPr/>
          <p:nvPr/>
        </p:nvGrpSpPr>
        <p:grpSpPr>
          <a:xfrm>
            <a:off x="107800" y="95137"/>
            <a:ext cx="4252869" cy="415498"/>
            <a:chOff x="544768" y="119413"/>
            <a:chExt cx="4252869" cy="41549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48DFD98-18C5-4DBB-8919-B352B877F2A4}"/>
                </a:ext>
              </a:extLst>
            </p:cNvPr>
            <p:cNvGrpSpPr/>
            <p:nvPr/>
          </p:nvGrpSpPr>
          <p:grpSpPr>
            <a:xfrm>
              <a:off x="544768" y="209933"/>
              <a:ext cx="232065" cy="214166"/>
              <a:chOff x="752762" y="601945"/>
              <a:chExt cx="329913" cy="285555"/>
            </a:xfrm>
            <a:solidFill>
              <a:srgbClr val="FE615C"/>
            </a:solidFill>
          </p:grpSpPr>
          <p:sp>
            <p:nvSpPr>
              <p:cNvPr id="8" name="모서리가 둥근 직사각형 68">
                <a:extLst>
                  <a:ext uri="{FF2B5EF4-FFF2-40B4-BE49-F238E27FC236}">
                    <a16:creationId xmlns:a16="http://schemas.microsoft.com/office/drawing/2014/main" id="{7CB30C76-34EF-459D-BD53-3B2846C95808}"/>
                  </a:ext>
                </a:extLst>
              </p:cNvPr>
              <p:cNvSpPr/>
              <p:nvPr/>
            </p:nvSpPr>
            <p:spPr>
              <a:xfrm>
                <a:off x="752762" y="601945"/>
                <a:ext cx="32991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69">
                <a:extLst>
                  <a:ext uri="{FF2B5EF4-FFF2-40B4-BE49-F238E27FC236}">
                    <a16:creationId xmlns:a16="http://schemas.microsoft.com/office/drawing/2014/main" id="{9465D109-DFB5-4F6A-AD53-3AB8DBFC23F2}"/>
                  </a:ext>
                </a:extLst>
              </p:cNvPr>
              <p:cNvSpPr/>
              <p:nvPr/>
            </p:nvSpPr>
            <p:spPr>
              <a:xfrm>
                <a:off x="752762" y="688730"/>
                <a:ext cx="257176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모서리가 둥근 직사각형 70">
                <a:extLst>
                  <a:ext uri="{FF2B5EF4-FFF2-40B4-BE49-F238E27FC236}">
                    <a16:creationId xmlns:a16="http://schemas.microsoft.com/office/drawing/2014/main" id="{2C1A108E-9FB5-42AE-8611-B57760371706}"/>
                  </a:ext>
                </a:extLst>
              </p:cNvPr>
              <p:cNvSpPr/>
              <p:nvPr/>
            </p:nvSpPr>
            <p:spPr>
              <a:xfrm>
                <a:off x="752762" y="775515"/>
                <a:ext cx="18002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모서리가 둥근 직사각형 71">
                <a:extLst>
                  <a:ext uri="{FF2B5EF4-FFF2-40B4-BE49-F238E27FC236}">
                    <a16:creationId xmlns:a16="http://schemas.microsoft.com/office/drawing/2014/main" id="{BADA2E95-4445-4B51-B05C-36F7AC86458A}"/>
                  </a:ext>
                </a:extLst>
              </p:cNvPr>
              <p:cNvSpPr/>
              <p:nvPr/>
            </p:nvSpPr>
            <p:spPr>
              <a:xfrm>
                <a:off x="752762" y="862300"/>
                <a:ext cx="28289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F593C4-6647-4713-BA28-C860D5DE4301}"/>
                </a:ext>
              </a:extLst>
            </p:cNvPr>
            <p:cNvSpPr txBox="1"/>
            <p:nvPr/>
          </p:nvSpPr>
          <p:spPr>
            <a:xfrm>
              <a:off x="853064" y="119413"/>
              <a:ext cx="394457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3. </a:t>
              </a:r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기능 구현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4542021-3956-464D-8403-313174C68E15}"/>
              </a:ext>
            </a:extLst>
          </p:cNvPr>
          <p:cNvSpPr txBox="1"/>
          <p:nvPr/>
        </p:nvSpPr>
        <p:spPr>
          <a:xfrm>
            <a:off x="416096" y="623347"/>
            <a:ext cx="361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로드밸런싱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321558-4741-4BBD-A428-65ABDDD066AF}"/>
              </a:ext>
            </a:extLst>
          </p:cNvPr>
          <p:cNvSpPr txBox="1"/>
          <p:nvPr/>
        </p:nvSpPr>
        <p:spPr>
          <a:xfrm>
            <a:off x="628694" y="975931"/>
            <a:ext cx="7886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379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0FBDFD4-C875-430B-91B3-2598044D2C06}"/>
              </a:ext>
            </a:extLst>
          </p:cNvPr>
          <p:cNvSpPr/>
          <p:nvPr/>
        </p:nvSpPr>
        <p:spPr>
          <a:xfrm>
            <a:off x="0" y="654"/>
            <a:ext cx="9144000" cy="5770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200000"/>
              </a:lnSpc>
              <a:defRPr/>
            </a:pPr>
            <a:endParaRPr lang="en-US" altLang="ko-KR" sz="7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E0776E1-2E04-4E77-BDDE-94828E0C121A}"/>
              </a:ext>
            </a:extLst>
          </p:cNvPr>
          <p:cNvGrpSpPr/>
          <p:nvPr/>
        </p:nvGrpSpPr>
        <p:grpSpPr>
          <a:xfrm>
            <a:off x="107800" y="95137"/>
            <a:ext cx="4252869" cy="415498"/>
            <a:chOff x="544768" y="119413"/>
            <a:chExt cx="4252869" cy="41549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48DFD98-18C5-4DBB-8919-B352B877F2A4}"/>
                </a:ext>
              </a:extLst>
            </p:cNvPr>
            <p:cNvGrpSpPr/>
            <p:nvPr/>
          </p:nvGrpSpPr>
          <p:grpSpPr>
            <a:xfrm>
              <a:off x="544768" y="209933"/>
              <a:ext cx="232065" cy="214166"/>
              <a:chOff x="752762" y="601945"/>
              <a:chExt cx="329913" cy="285555"/>
            </a:xfrm>
            <a:solidFill>
              <a:srgbClr val="FE615C"/>
            </a:solidFill>
          </p:grpSpPr>
          <p:sp>
            <p:nvSpPr>
              <p:cNvPr id="8" name="모서리가 둥근 직사각형 68">
                <a:extLst>
                  <a:ext uri="{FF2B5EF4-FFF2-40B4-BE49-F238E27FC236}">
                    <a16:creationId xmlns:a16="http://schemas.microsoft.com/office/drawing/2014/main" id="{7CB30C76-34EF-459D-BD53-3B2846C95808}"/>
                  </a:ext>
                </a:extLst>
              </p:cNvPr>
              <p:cNvSpPr/>
              <p:nvPr/>
            </p:nvSpPr>
            <p:spPr>
              <a:xfrm>
                <a:off x="752762" y="601945"/>
                <a:ext cx="32991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69">
                <a:extLst>
                  <a:ext uri="{FF2B5EF4-FFF2-40B4-BE49-F238E27FC236}">
                    <a16:creationId xmlns:a16="http://schemas.microsoft.com/office/drawing/2014/main" id="{9465D109-DFB5-4F6A-AD53-3AB8DBFC23F2}"/>
                  </a:ext>
                </a:extLst>
              </p:cNvPr>
              <p:cNvSpPr/>
              <p:nvPr/>
            </p:nvSpPr>
            <p:spPr>
              <a:xfrm>
                <a:off x="752762" y="688730"/>
                <a:ext cx="257176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모서리가 둥근 직사각형 70">
                <a:extLst>
                  <a:ext uri="{FF2B5EF4-FFF2-40B4-BE49-F238E27FC236}">
                    <a16:creationId xmlns:a16="http://schemas.microsoft.com/office/drawing/2014/main" id="{2C1A108E-9FB5-42AE-8611-B57760371706}"/>
                  </a:ext>
                </a:extLst>
              </p:cNvPr>
              <p:cNvSpPr/>
              <p:nvPr/>
            </p:nvSpPr>
            <p:spPr>
              <a:xfrm>
                <a:off x="752762" y="775515"/>
                <a:ext cx="18002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모서리가 둥근 직사각형 71">
                <a:extLst>
                  <a:ext uri="{FF2B5EF4-FFF2-40B4-BE49-F238E27FC236}">
                    <a16:creationId xmlns:a16="http://schemas.microsoft.com/office/drawing/2014/main" id="{BADA2E95-4445-4B51-B05C-36F7AC86458A}"/>
                  </a:ext>
                </a:extLst>
              </p:cNvPr>
              <p:cNvSpPr/>
              <p:nvPr/>
            </p:nvSpPr>
            <p:spPr>
              <a:xfrm>
                <a:off x="752762" y="862300"/>
                <a:ext cx="28289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F593C4-6647-4713-BA28-C860D5DE4301}"/>
                </a:ext>
              </a:extLst>
            </p:cNvPr>
            <p:cNvSpPr txBox="1"/>
            <p:nvPr/>
          </p:nvSpPr>
          <p:spPr>
            <a:xfrm>
              <a:off x="853064" y="119413"/>
              <a:ext cx="394457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3. </a:t>
              </a:r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기능 구현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4542021-3956-464D-8403-313174C68E15}"/>
              </a:ext>
            </a:extLst>
          </p:cNvPr>
          <p:cNvSpPr txBox="1"/>
          <p:nvPr/>
        </p:nvSpPr>
        <p:spPr>
          <a:xfrm>
            <a:off x="416096" y="623347"/>
            <a:ext cx="361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DataBase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321558-4741-4BBD-A428-65ABDDD066AF}"/>
              </a:ext>
            </a:extLst>
          </p:cNvPr>
          <p:cNvSpPr txBox="1"/>
          <p:nvPr/>
        </p:nvSpPr>
        <p:spPr>
          <a:xfrm>
            <a:off x="628694" y="975931"/>
            <a:ext cx="7886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ko-KR" altLang="en-US" sz="1600" dirty="0">
                <a:latin typeface="+mn-ea"/>
                <a:ea typeface="+mn-ea"/>
              </a:rPr>
              <a:t>상용 </a:t>
            </a:r>
            <a:r>
              <a:rPr lang="en-US" altLang="ko-KR" sz="1600" dirty="0">
                <a:latin typeface="+mn-ea"/>
                <a:ea typeface="+mn-ea"/>
              </a:rPr>
              <a:t>DB</a:t>
            </a:r>
            <a:r>
              <a:rPr lang="ko-KR" altLang="en-US" sz="1600" dirty="0">
                <a:latin typeface="+mn-ea"/>
                <a:ea typeface="+mn-ea"/>
              </a:rPr>
              <a:t>서버 구축 </a:t>
            </a:r>
          </a:p>
        </p:txBody>
      </p:sp>
      <p:pic>
        <p:nvPicPr>
          <p:cNvPr id="14" name="Google Shape;414;p6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5984" y="1514210"/>
            <a:ext cx="4838439" cy="25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415;p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5984" y="1872674"/>
            <a:ext cx="5593250" cy="1272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416;p6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5984" y="3245869"/>
            <a:ext cx="3803941" cy="24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417;p6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35984" y="3589151"/>
            <a:ext cx="4678715" cy="272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418;p6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35984" y="3962724"/>
            <a:ext cx="4082278" cy="302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419;p63"/>
          <p:cNvPicPr preferRelativeResize="0"/>
          <p:nvPr/>
        </p:nvPicPr>
        <p:blipFill rotWithShape="1">
          <a:blip r:embed="rId8">
            <a:alphaModFix/>
          </a:blip>
          <a:srcRect t="10122" b="14880"/>
          <a:stretch/>
        </p:blipFill>
        <p:spPr>
          <a:xfrm>
            <a:off x="835984" y="4366591"/>
            <a:ext cx="3154487" cy="2385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5646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0FBDFD4-C875-430B-91B3-2598044D2C06}"/>
              </a:ext>
            </a:extLst>
          </p:cNvPr>
          <p:cNvSpPr/>
          <p:nvPr/>
        </p:nvSpPr>
        <p:spPr>
          <a:xfrm>
            <a:off x="0" y="654"/>
            <a:ext cx="9144000" cy="5770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200000"/>
              </a:lnSpc>
              <a:defRPr/>
            </a:pPr>
            <a:endParaRPr lang="en-US" altLang="ko-KR" sz="7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E0776E1-2E04-4E77-BDDE-94828E0C121A}"/>
              </a:ext>
            </a:extLst>
          </p:cNvPr>
          <p:cNvGrpSpPr/>
          <p:nvPr/>
        </p:nvGrpSpPr>
        <p:grpSpPr>
          <a:xfrm>
            <a:off x="107800" y="95137"/>
            <a:ext cx="4252869" cy="415498"/>
            <a:chOff x="544768" y="119413"/>
            <a:chExt cx="4252869" cy="41549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48DFD98-18C5-4DBB-8919-B352B877F2A4}"/>
                </a:ext>
              </a:extLst>
            </p:cNvPr>
            <p:cNvGrpSpPr/>
            <p:nvPr/>
          </p:nvGrpSpPr>
          <p:grpSpPr>
            <a:xfrm>
              <a:off x="544768" y="209933"/>
              <a:ext cx="232065" cy="214166"/>
              <a:chOff x="752762" y="601945"/>
              <a:chExt cx="329913" cy="285555"/>
            </a:xfrm>
            <a:solidFill>
              <a:srgbClr val="FE615C"/>
            </a:solidFill>
          </p:grpSpPr>
          <p:sp>
            <p:nvSpPr>
              <p:cNvPr id="8" name="모서리가 둥근 직사각형 68">
                <a:extLst>
                  <a:ext uri="{FF2B5EF4-FFF2-40B4-BE49-F238E27FC236}">
                    <a16:creationId xmlns:a16="http://schemas.microsoft.com/office/drawing/2014/main" id="{7CB30C76-34EF-459D-BD53-3B2846C95808}"/>
                  </a:ext>
                </a:extLst>
              </p:cNvPr>
              <p:cNvSpPr/>
              <p:nvPr/>
            </p:nvSpPr>
            <p:spPr>
              <a:xfrm>
                <a:off x="752762" y="601945"/>
                <a:ext cx="32991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69">
                <a:extLst>
                  <a:ext uri="{FF2B5EF4-FFF2-40B4-BE49-F238E27FC236}">
                    <a16:creationId xmlns:a16="http://schemas.microsoft.com/office/drawing/2014/main" id="{9465D109-DFB5-4F6A-AD53-3AB8DBFC23F2}"/>
                  </a:ext>
                </a:extLst>
              </p:cNvPr>
              <p:cNvSpPr/>
              <p:nvPr/>
            </p:nvSpPr>
            <p:spPr>
              <a:xfrm>
                <a:off x="752762" y="688730"/>
                <a:ext cx="257176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모서리가 둥근 직사각형 70">
                <a:extLst>
                  <a:ext uri="{FF2B5EF4-FFF2-40B4-BE49-F238E27FC236}">
                    <a16:creationId xmlns:a16="http://schemas.microsoft.com/office/drawing/2014/main" id="{2C1A108E-9FB5-42AE-8611-B57760371706}"/>
                  </a:ext>
                </a:extLst>
              </p:cNvPr>
              <p:cNvSpPr/>
              <p:nvPr/>
            </p:nvSpPr>
            <p:spPr>
              <a:xfrm>
                <a:off x="752762" y="775515"/>
                <a:ext cx="18002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모서리가 둥근 직사각형 71">
                <a:extLst>
                  <a:ext uri="{FF2B5EF4-FFF2-40B4-BE49-F238E27FC236}">
                    <a16:creationId xmlns:a16="http://schemas.microsoft.com/office/drawing/2014/main" id="{BADA2E95-4445-4B51-B05C-36F7AC86458A}"/>
                  </a:ext>
                </a:extLst>
              </p:cNvPr>
              <p:cNvSpPr/>
              <p:nvPr/>
            </p:nvSpPr>
            <p:spPr>
              <a:xfrm>
                <a:off x="752762" y="862300"/>
                <a:ext cx="28289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F593C4-6647-4713-BA28-C860D5DE4301}"/>
                </a:ext>
              </a:extLst>
            </p:cNvPr>
            <p:cNvSpPr txBox="1"/>
            <p:nvPr/>
          </p:nvSpPr>
          <p:spPr>
            <a:xfrm>
              <a:off x="853064" y="119413"/>
              <a:ext cx="394457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3. </a:t>
              </a:r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기능 구현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4542021-3956-464D-8403-313174C68E15}"/>
              </a:ext>
            </a:extLst>
          </p:cNvPr>
          <p:cNvSpPr txBox="1"/>
          <p:nvPr/>
        </p:nvSpPr>
        <p:spPr>
          <a:xfrm>
            <a:off x="416096" y="623347"/>
            <a:ext cx="361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DataBase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321558-4741-4BBD-A428-65ABDDD066AF}"/>
              </a:ext>
            </a:extLst>
          </p:cNvPr>
          <p:cNvSpPr txBox="1"/>
          <p:nvPr/>
        </p:nvSpPr>
        <p:spPr>
          <a:xfrm>
            <a:off x="628694" y="975931"/>
            <a:ext cx="7886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ko-KR" altLang="en-US" sz="1600" dirty="0">
                <a:latin typeface="+mn-ea"/>
                <a:ea typeface="+mn-ea"/>
              </a:rPr>
              <a:t>상용 </a:t>
            </a:r>
            <a:r>
              <a:rPr lang="en-US" altLang="ko-KR" sz="1600" dirty="0">
                <a:latin typeface="+mn-ea"/>
                <a:ea typeface="+mn-ea"/>
              </a:rPr>
              <a:t>DB</a:t>
            </a:r>
            <a:r>
              <a:rPr lang="ko-KR" altLang="en-US" sz="1600" dirty="0">
                <a:latin typeface="+mn-ea"/>
                <a:ea typeface="+mn-ea"/>
              </a:rPr>
              <a:t>서버 구축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702625-02FA-4844-8D45-73633A576723}"/>
              </a:ext>
            </a:extLst>
          </p:cNvPr>
          <p:cNvSpPr txBox="1"/>
          <p:nvPr/>
        </p:nvSpPr>
        <p:spPr>
          <a:xfrm>
            <a:off x="715869" y="1359292"/>
            <a:ext cx="36448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 </a:t>
            </a:r>
            <a:r>
              <a:rPr lang="en-US" altLang="ko-KR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MariaDB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[(none)]&gt;Create user ‘</a:t>
            </a:r>
            <a:r>
              <a:rPr lang="en-US" altLang="ko-KR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kosa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’@’%’ identified by ‘kosa0401’;</a:t>
            </a: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 </a:t>
            </a:r>
            <a:r>
              <a:rPr lang="en-US" altLang="ko-KR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MariaDB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[(none)]&gt;CREATE DATABASE IF NOT EXISTS </a:t>
            </a:r>
            <a:r>
              <a:rPr lang="en-US" altLang="ko-KR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kosadb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; </a:t>
            </a:r>
          </a:p>
        </p:txBody>
      </p:sp>
      <p:pic>
        <p:nvPicPr>
          <p:cNvPr id="24" name="Google Shape;361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869" y="1932732"/>
            <a:ext cx="4929895" cy="29500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1022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0FBDFD4-C875-430B-91B3-2598044D2C06}"/>
              </a:ext>
            </a:extLst>
          </p:cNvPr>
          <p:cNvSpPr/>
          <p:nvPr/>
        </p:nvSpPr>
        <p:spPr>
          <a:xfrm>
            <a:off x="0" y="654"/>
            <a:ext cx="9144000" cy="5770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200000"/>
              </a:lnSpc>
              <a:defRPr/>
            </a:pPr>
            <a:endParaRPr lang="en-US" altLang="ko-KR" sz="7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E0776E1-2E04-4E77-BDDE-94828E0C121A}"/>
              </a:ext>
            </a:extLst>
          </p:cNvPr>
          <p:cNvGrpSpPr/>
          <p:nvPr/>
        </p:nvGrpSpPr>
        <p:grpSpPr>
          <a:xfrm>
            <a:off x="107800" y="95137"/>
            <a:ext cx="4252869" cy="415498"/>
            <a:chOff x="544768" y="119413"/>
            <a:chExt cx="4252869" cy="41549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48DFD98-18C5-4DBB-8919-B352B877F2A4}"/>
                </a:ext>
              </a:extLst>
            </p:cNvPr>
            <p:cNvGrpSpPr/>
            <p:nvPr/>
          </p:nvGrpSpPr>
          <p:grpSpPr>
            <a:xfrm>
              <a:off x="544768" y="209933"/>
              <a:ext cx="232065" cy="214166"/>
              <a:chOff x="752762" y="601945"/>
              <a:chExt cx="329913" cy="285555"/>
            </a:xfrm>
            <a:solidFill>
              <a:srgbClr val="FE615C"/>
            </a:solidFill>
          </p:grpSpPr>
          <p:sp>
            <p:nvSpPr>
              <p:cNvPr id="8" name="모서리가 둥근 직사각형 68">
                <a:extLst>
                  <a:ext uri="{FF2B5EF4-FFF2-40B4-BE49-F238E27FC236}">
                    <a16:creationId xmlns:a16="http://schemas.microsoft.com/office/drawing/2014/main" id="{7CB30C76-34EF-459D-BD53-3B2846C95808}"/>
                  </a:ext>
                </a:extLst>
              </p:cNvPr>
              <p:cNvSpPr/>
              <p:nvPr/>
            </p:nvSpPr>
            <p:spPr>
              <a:xfrm>
                <a:off x="752762" y="601945"/>
                <a:ext cx="32991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69">
                <a:extLst>
                  <a:ext uri="{FF2B5EF4-FFF2-40B4-BE49-F238E27FC236}">
                    <a16:creationId xmlns:a16="http://schemas.microsoft.com/office/drawing/2014/main" id="{9465D109-DFB5-4F6A-AD53-3AB8DBFC23F2}"/>
                  </a:ext>
                </a:extLst>
              </p:cNvPr>
              <p:cNvSpPr/>
              <p:nvPr/>
            </p:nvSpPr>
            <p:spPr>
              <a:xfrm>
                <a:off x="752762" y="688730"/>
                <a:ext cx="257176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모서리가 둥근 직사각형 70">
                <a:extLst>
                  <a:ext uri="{FF2B5EF4-FFF2-40B4-BE49-F238E27FC236}">
                    <a16:creationId xmlns:a16="http://schemas.microsoft.com/office/drawing/2014/main" id="{2C1A108E-9FB5-42AE-8611-B57760371706}"/>
                  </a:ext>
                </a:extLst>
              </p:cNvPr>
              <p:cNvSpPr/>
              <p:nvPr/>
            </p:nvSpPr>
            <p:spPr>
              <a:xfrm>
                <a:off x="752762" y="775515"/>
                <a:ext cx="18002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모서리가 둥근 직사각형 71">
                <a:extLst>
                  <a:ext uri="{FF2B5EF4-FFF2-40B4-BE49-F238E27FC236}">
                    <a16:creationId xmlns:a16="http://schemas.microsoft.com/office/drawing/2014/main" id="{BADA2E95-4445-4B51-B05C-36F7AC86458A}"/>
                  </a:ext>
                </a:extLst>
              </p:cNvPr>
              <p:cNvSpPr/>
              <p:nvPr/>
            </p:nvSpPr>
            <p:spPr>
              <a:xfrm>
                <a:off x="752762" y="862300"/>
                <a:ext cx="28289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F593C4-6647-4713-BA28-C860D5DE4301}"/>
                </a:ext>
              </a:extLst>
            </p:cNvPr>
            <p:cNvSpPr txBox="1"/>
            <p:nvPr/>
          </p:nvSpPr>
          <p:spPr>
            <a:xfrm>
              <a:off x="853064" y="119413"/>
              <a:ext cx="394457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3. </a:t>
              </a:r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기능 구현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4542021-3956-464D-8403-313174C68E15}"/>
              </a:ext>
            </a:extLst>
          </p:cNvPr>
          <p:cNvSpPr txBox="1"/>
          <p:nvPr/>
        </p:nvSpPr>
        <p:spPr>
          <a:xfrm>
            <a:off x="416096" y="623347"/>
            <a:ext cx="361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DataBase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321558-4741-4BBD-A428-65ABDDD066AF}"/>
              </a:ext>
            </a:extLst>
          </p:cNvPr>
          <p:cNvSpPr txBox="1"/>
          <p:nvPr/>
        </p:nvSpPr>
        <p:spPr>
          <a:xfrm>
            <a:off x="628694" y="975931"/>
            <a:ext cx="7886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ko-KR" altLang="en-US" sz="1600" dirty="0">
                <a:latin typeface="+mn-ea"/>
                <a:ea typeface="+mn-ea"/>
              </a:rPr>
              <a:t>상용 </a:t>
            </a:r>
            <a:r>
              <a:rPr lang="en-US" altLang="ko-KR" sz="1600" dirty="0">
                <a:latin typeface="+mn-ea"/>
                <a:ea typeface="+mn-ea"/>
              </a:rPr>
              <a:t>DB</a:t>
            </a:r>
            <a:r>
              <a:rPr lang="ko-KR" altLang="en-US" sz="1600" dirty="0">
                <a:latin typeface="+mn-ea"/>
                <a:ea typeface="+mn-ea"/>
              </a:rPr>
              <a:t>서버 구축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702625-02FA-4844-8D45-73633A576723}"/>
              </a:ext>
            </a:extLst>
          </p:cNvPr>
          <p:cNvSpPr txBox="1"/>
          <p:nvPr/>
        </p:nvSpPr>
        <p:spPr>
          <a:xfrm>
            <a:off x="715869" y="1451625"/>
            <a:ext cx="364480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 </a:t>
            </a:r>
            <a:r>
              <a:rPr lang="en-US" altLang="ko-KR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MariaDB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[(none)]&gt;GRANT ALL PRIVILEGES ON kosadb.* to ‘</a:t>
            </a:r>
            <a:r>
              <a:rPr lang="en-US" altLang="ko-KR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kosa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’@’%;</a:t>
            </a:r>
          </a:p>
        </p:txBody>
      </p:sp>
      <p:pic>
        <p:nvPicPr>
          <p:cNvPr id="14" name="Google Shape;377;p32"/>
          <p:cNvPicPr preferRelativeResize="0"/>
          <p:nvPr/>
        </p:nvPicPr>
        <p:blipFill rotWithShape="1">
          <a:blip r:embed="rId3">
            <a:alphaModFix/>
          </a:blip>
          <a:srcRect t="10288"/>
          <a:stretch/>
        </p:blipFill>
        <p:spPr>
          <a:xfrm>
            <a:off x="741079" y="2146852"/>
            <a:ext cx="7161949" cy="335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37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1079" y="2583145"/>
            <a:ext cx="4321251" cy="3455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85505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3"/>
          <p:cNvSpPr/>
          <p:nvPr/>
        </p:nvSpPr>
        <p:spPr>
          <a:xfrm>
            <a:off x="0" y="654"/>
            <a:ext cx="9144000" cy="576900"/>
          </a:xfrm>
          <a:prstGeom prst="rect">
            <a:avLst/>
          </a:prstGeom>
          <a:solidFill>
            <a:srgbClr val="262626"/>
          </a:solidFill>
          <a:ln>
            <a:noFill/>
          </a:ln>
          <a:effectLst>
            <a:outerShdw blurRad="381000" dist="38100" dir="16200000" rotWithShape="0">
              <a:srgbClr val="000000">
                <a:alpha val="1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2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5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6" name="Google Shape;386;p33"/>
          <p:cNvGrpSpPr/>
          <p:nvPr/>
        </p:nvGrpSpPr>
        <p:grpSpPr>
          <a:xfrm>
            <a:off x="107790" y="95137"/>
            <a:ext cx="4253006" cy="400200"/>
            <a:chOff x="544758" y="119413"/>
            <a:chExt cx="4253006" cy="400200"/>
          </a:xfrm>
        </p:grpSpPr>
        <p:grpSp>
          <p:nvGrpSpPr>
            <p:cNvPr id="387" name="Google Shape;387;p33"/>
            <p:cNvGrpSpPr/>
            <p:nvPr/>
          </p:nvGrpSpPr>
          <p:grpSpPr>
            <a:xfrm>
              <a:off x="544758" y="209934"/>
              <a:ext cx="232122" cy="214166"/>
              <a:chOff x="752762" y="601945"/>
              <a:chExt cx="330000" cy="285555"/>
            </a:xfrm>
          </p:grpSpPr>
          <p:sp>
            <p:nvSpPr>
              <p:cNvPr id="388" name="Google Shape;388;p33"/>
              <p:cNvSpPr/>
              <p:nvPr/>
            </p:nvSpPr>
            <p:spPr>
              <a:xfrm>
                <a:off x="752762" y="601945"/>
                <a:ext cx="330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E615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FFFFFF"/>
                  </a:solidFill>
                  <a:latin typeface="+mn-ea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33"/>
              <p:cNvSpPr/>
              <p:nvPr/>
            </p:nvSpPr>
            <p:spPr>
              <a:xfrm>
                <a:off x="752762" y="688730"/>
                <a:ext cx="2571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E615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FFFFFF"/>
                  </a:solidFill>
                  <a:latin typeface="+mn-ea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33"/>
              <p:cNvSpPr/>
              <p:nvPr/>
            </p:nvSpPr>
            <p:spPr>
              <a:xfrm>
                <a:off x="752762" y="775515"/>
                <a:ext cx="180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E615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FFFFFF"/>
                  </a:solidFill>
                  <a:latin typeface="+mn-ea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33"/>
              <p:cNvSpPr/>
              <p:nvPr/>
            </p:nvSpPr>
            <p:spPr>
              <a:xfrm>
                <a:off x="752762" y="862300"/>
                <a:ext cx="2829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E615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FFFFFF"/>
                  </a:solidFill>
                  <a:latin typeface="+mn-ea"/>
                  <a:ea typeface="+mn-ea"/>
                  <a:cs typeface="Arial"/>
                  <a:sym typeface="Arial"/>
                </a:endParaRPr>
              </a:p>
            </p:txBody>
          </p:sp>
        </p:grpSp>
        <p:sp>
          <p:nvSpPr>
            <p:cNvPr id="392" name="Google Shape;392;p33"/>
            <p:cNvSpPr txBox="1"/>
            <p:nvPr/>
          </p:nvSpPr>
          <p:spPr>
            <a:xfrm>
              <a:off x="853064" y="119413"/>
              <a:ext cx="3944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+mn-ea"/>
                  <a:ea typeface="+mn-ea"/>
                  <a:sym typeface="Arial"/>
                </a:rPr>
                <a:t>3. 기능 구현</a:t>
              </a:r>
              <a:endParaRPr>
                <a:latin typeface="+mn-ea"/>
                <a:ea typeface="+mn-ea"/>
              </a:endParaRPr>
            </a:p>
          </p:txBody>
        </p:sp>
      </p:grpSp>
      <p:sp>
        <p:nvSpPr>
          <p:cNvPr id="393" name="Google Shape;393;p33"/>
          <p:cNvSpPr txBox="1"/>
          <p:nvPr/>
        </p:nvSpPr>
        <p:spPr>
          <a:xfrm>
            <a:off x="416096" y="623347"/>
            <a:ext cx="632760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4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3.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+mj-ea"/>
                <a:ea typeface="+mj-ea"/>
                <a:sym typeface="Arial"/>
              </a:rPr>
              <a:t>DataBase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 </a:t>
            </a:r>
            <a:r>
              <a:rPr lang="ko-KR" altLang="en-US" sz="14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구축</a:t>
            </a:r>
            <a:endParaRPr sz="1400" b="0" i="0" u="none" strike="noStrike" cap="none" dirty="0">
              <a:solidFill>
                <a:srgbClr val="000000"/>
              </a:solidFill>
              <a:latin typeface="+mj-ea"/>
              <a:ea typeface="+mj-ea"/>
              <a:sym typeface="Arial"/>
            </a:endParaRPr>
          </a:p>
        </p:txBody>
      </p:sp>
      <p:sp>
        <p:nvSpPr>
          <p:cNvPr id="395" name="Google Shape;395;p33"/>
          <p:cNvSpPr txBox="1"/>
          <p:nvPr/>
        </p:nvSpPr>
        <p:spPr>
          <a:xfrm>
            <a:off x="628694" y="975931"/>
            <a:ext cx="78867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dirty="0" err="1">
                <a:latin typeface="+mn-ea"/>
                <a:ea typeface="+mn-ea"/>
              </a:rPr>
              <a:t>백업</a:t>
            </a:r>
            <a:r>
              <a:rPr lang="en-US" sz="1600" dirty="0">
                <a:latin typeface="+mn-ea"/>
                <a:ea typeface="+mn-ea"/>
              </a:rPr>
              <a:t> </a:t>
            </a:r>
            <a:r>
              <a:rPr lang="en-US" sz="1600" dirty="0" err="1">
                <a:latin typeface="+mn-ea"/>
                <a:ea typeface="+mn-ea"/>
              </a:rPr>
              <a:t>DB서버</a:t>
            </a:r>
            <a:r>
              <a:rPr lang="en-US" sz="1600" dirty="0">
                <a:latin typeface="+mn-ea"/>
                <a:ea typeface="+mn-ea"/>
              </a:rPr>
              <a:t> </a:t>
            </a:r>
            <a:r>
              <a:rPr lang="en-US" sz="1600" dirty="0" err="1">
                <a:latin typeface="+mn-ea"/>
                <a:ea typeface="+mn-ea"/>
              </a:rPr>
              <a:t>구축</a:t>
            </a:r>
            <a:r>
              <a:rPr lang="en-US" sz="1600" dirty="0">
                <a:latin typeface="+mn-ea"/>
                <a:ea typeface="+mn-ea"/>
              </a:rPr>
              <a:t> (Slave) / </a:t>
            </a:r>
            <a:r>
              <a:rPr lang="en-US" sz="1600" dirty="0" err="1">
                <a:latin typeface="+mn-ea"/>
                <a:ea typeface="+mn-ea"/>
              </a:rPr>
              <a:t>상용</a:t>
            </a:r>
            <a:r>
              <a:rPr lang="en-US" sz="1600" dirty="0">
                <a:latin typeface="+mn-ea"/>
                <a:ea typeface="+mn-ea"/>
              </a:rPr>
              <a:t> </a:t>
            </a:r>
            <a:r>
              <a:rPr lang="en-US" sz="1600" dirty="0" err="1">
                <a:latin typeface="+mn-ea"/>
                <a:ea typeface="+mn-ea"/>
              </a:rPr>
              <a:t>DB서버</a:t>
            </a:r>
            <a:r>
              <a:rPr lang="en-US" sz="1600" dirty="0">
                <a:latin typeface="+mn-ea"/>
                <a:ea typeface="+mn-ea"/>
              </a:rPr>
              <a:t> </a:t>
            </a:r>
            <a:r>
              <a:rPr lang="en-US" sz="1600" dirty="0" err="1">
                <a:latin typeface="+mn-ea"/>
                <a:ea typeface="+mn-ea"/>
              </a:rPr>
              <a:t>설정</a:t>
            </a:r>
            <a:r>
              <a:rPr lang="en-US" sz="1600" dirty="0">
                <a:latin typeface="+mn-ea"/>
                <a:ea typeface="+mn-ea"/>
              </a:rPr>
              <a:t> (Master)</a:t>
            </a:r>
            <a:endParaRPr sz="1600" dirty="0">
              <a:latin typeface="+mn-ea"/>
              <a:ea typeface="+mn-ea"/>
            </a:endParaRPr>
          </a:p>
        </p:txBody>
      </p:sp>
      <p:pic>
        <p:nvPicPr>
          <p:cNvPr id="396" name="Google Shape;39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037" y="1959308"/>
            <a:ext cx="3792632" cy="289209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D702625-02FA-4844-8D45-73633A576723}"/>
              </a:ext>
            </a:extLst>
          </p:cNvPr>
          <p:cNvSpPr txBox="1"/>
          <p:nvPr/>
        </p:nvSpPr>
        <p:spPr>
          <a:xfrm>
            <a:off x="715869" y="1350025"/>
            <a:ext cx="364480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 vi /</a:t>
            </a:r>
            <a:r>
              <a:rPr lang="en-US" altLang="ko-KR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etc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en-US" altLang="ko-KR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my.cnf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4572000" y="1959309"/>
            <a:ext cx="4229100" cy="2892092"/>
            <a:chOff x="695182" y="2428253"/>
            <a:chExt cx="4229100" cy="2314575"/>
          </a:xfrm>
        </p:grpSpPr>
        <p:pic>
          <p:nvPicPr>
            <p:cNvPr id="16" name="image16.png"/>
            <p:cNvPicPr/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695182" y="2428253"/>
              <a:ext cx="4229100" cy="2314575"/>
            </a:xfrm>
            <a:prstGeom prst="rect">
              <a:avLst/>
            </a:prstGeom>
            <a:ln/>
          </p:spPr>
        </p:pic>
        <p:pic>
          <p:nvPicPr>
            <p:cNvPr id="17" name="image16.png"/>
            <p:cNvPicPr/>
            <p:nvPr/>
          </p:nvPicPr>
          <p:blipFill rotWithShape="1">
            <a:blip r:embed="rId4"/>
            <a:srcRect l="31653" t="91355" r="66345" b="925"/>
            <a:stretch/>
          </p:blipFill>
          <p:spPr>
            <a:xfrm>
              <a:off x="1512094" y="4260575"/>
              <a:ext cx="84793" cy="178904"/>
            </a:xfrm>
            <a:prstGeom prst="rect">
              <a:avLst/>
            </a:prstGeom>
            <a:ln/>
          </p:spPr>
        </p:pic>
      </p:grpSp>
      <p:sp>
        <p:nvSpPr>
          <p:cNvPr id="18" name="TextBox 17"/>
          <p:cNvSpPr txBox="1"/>
          <p:nvPr/>
        </p:nvSpPr>
        <p:spPr>
          <a:xfrm>
            <a:off x="1998663" y="1642492"/>
            <a:ext cx="952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master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21450" y="1635548"/>
            <a:ext cx="952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slave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207273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3"/>
          <p:cNvSpPr/>
          <p:nvPr/>
        </p:nvSpPr>
        <p:spPr>
          <a:xfrm>
            <a:off x="0" y="654"/>
            <a:ext cx="9144000" cy="576900"/>
          </a:xfrm>
          <a:prstGeom prst="rect">
            <a:avLst/>
          </a:prstGeom>
          <a:solidFill>
            <a:srgbClr val="262626"/>
          </a:solidFill>
          <a:ln>
            <a:noFill/>
          </a:ln>
          <a:effectLst>
            <a:outerShdw blurRad="381000" dist="38100" dir="16200000" rotWithShape="0">
              <a:srgbClr val="000000">
                <a:alpha val="1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2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5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6" name="Google Shape;386;p33"/>
          <p:cNvGrpSpPr/>
          <p:nvPr/>
        </p:nvGrpSpPr>
        <p:grpSpPr>
          <a:xfrm>
            <a:off x="107790" y="95137"/>
            <a:ext cx="4253006" cy="400200"/>
            <a:chOff x="544758" y="119413"/>
            <a:chExt cx="4253006" cy="400200"/>
          </a:xfrm>
        </p:grpSpPr>
        <p:grpSp>
          <p:nvGrpSpPr>
            <p:cNvPr id="387" name="Google Shape;387;p33"/>
            <p:cNvGrpSpPr/>
            <p:nvPr/>
          </p:nvGrpSpPr>
          <p:grpSpPr>
            <a:xfrm>
              <a:off x="544758" y="209934"/>
              <a:ext cx="232122" cy="214166"/>
              <a:chOff x="752762" y="601945"/>
              <a:chExt cx="330000" cy="285555"/>
            </a:xfrm>
          </p:grpSpPr>
          <p:sp>
            <p:nvSpPr>
              <p:cNvPr id="388" name="Google Shape;388;p33"/>
              <p:cNvSpPr/>
              <p:nvPr/>
            </p:nvSpPr>
            <p:spPr>
              <a:xfrm>
                <a:off x="752762" y="601945"/>
                <a:ext cx="330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E615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FFFFFF"/>
                  </a:solidFill>
                  <a:latin typeface="+mn-ea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33"/>
              <p:cNvSpPr/>
              <p:nvPr/>
            </p:nvSpPr>
            <p:spPr>
              <a:xfrm>
                <a:off x="752762" y="688730"/>
                <a:ext cx="2571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E615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FFFFFF"/>
                  </a:solidFill>
                  <a:latin typeface="+mn-ea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33"/>
              <p:cNvSpPr/>
              <p:nvPr/>
            </p:nvSpPr>
            <p:spPr>
              <a:xfrm>
                <a:off x="752762" y="775515"/>
                <a:ext cx="180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E615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FFFFFF"/>
                  </a:solidFill>
                  <a:latin typeface="+mn-ea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33"/>
              <p:cNvSpPr/>
              <p:nvPr/>
            </p:nvSpPr>
            <p:spPr>
              <a:xfrm>
                <a:off x="752762" y="862300"/>
                <a:ext cx="2829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E615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FFFFFF"/>
                  </a:solidFill>
                  <a:latin typeface="+mn-ea"/>
                  <a:ea typeface="+mn-ea"/>
                  <a:cs typeface="Arial"/>
                  <a:sym typeface="Arial"/>
                </a:endParaRPr>
              </a:p>
            </p:txBody>
          </p:sp>
        </p:grpSp>
        <p:sp>
          <p:nvSpPr>
            <p:cNvPr id="392" name="Google Shape;392;p33"/>
            <p:cNvSpPr txBox="1"/>
            <p:nvPr/>
          </p:nvSpPr>
          <p:spPr>
            <a:xfrm>
              <a:off x="853064" y="119413"/>
              <a:ext cx="3944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+mn-ea"/>
                  <a:ea typeface="+mn-ea"/>
                  <a:sym typeface="Arial"/>
                </a:rPr>
                <a:t>3. 기능 구현</a:t>
              </a:r>
              <a:endParaRPr>
                <a:latin typeface="+mn-ea"/>
                <a:ea typeface="+mn-ea"/>
              </a:endParaRPr>
            </a:p>
          </p:txBody>
        </p:sp>
      </p:grpSp>
      <p:sp>
        <p:nvSpPr>
          <p:cNvPr id="393" name="Google Shape;393;p33"/>
          <p:cNvSpPr txBox="1"/>
          <p:nvPr/>
        </p:nvSpPr>
        <p:spPr>
          <a:xfrm>
            <a:off x="416096" y="623347"/>
            <a:ext cx="3614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3. DataBase 구축</a:t>
            </a:r>
            <a:endParaRPr sz="1400" b="0" i="0" u="none" strike="noStrike" cap="none">
              <a:solidFill>
                <a:srgbClr val="000000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395" name="Google Shape;395;p33"/>
          <p:cNvSpPr txBox="1"/>
          <p:nvPr/>
        </p:nvSpPr>
        <p:spPr>
          <a:xfrm>
            <a:off x="628694" y="975931"/>
            <a:ext cx="78867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dirty="0" err="1">
                <a:latin typeface="+mn-ea"/>
                <a:ea typeface="+mn-ea"/>
              </a:rPr>
              <a:t>백업</a:t>
            </a:r>
            <a:r>
              <a:rPr lang="en-US" sz="1600" dirty="0">
                <a:latin typeface="+mn-ea"/>
                <a:ea typeface="+mn-ea"/>
              </a:rPr>
              <a:t> </a:t>
            </a:r>
            <a:r>
              <a:rPr lang="en-US" sz="1600" dirty="0" err="1">
                <a:latin typeface="+mn-ea"/>
                <a:ea typeface="+mn-ea"/>
              </a:rPr>
              <a:t>DB서버</a:t>
            </a:r>
            <a:r>
              <a:rPr lang="en-US" sz="1600" dirty="0">
                <a:latin typeface="+mn-ea"/>
                <a:ea typeface="+mn-ea"/>
              </a:rPr>
              <a:t> </a:t>
            </a:r>
            <a:r>
              <a:rPr lang="en-US" sz="1600" dirty="0" err="1">
                <a:latin typeface="+mn-ea"/>
                <a:ea typeface="+mn-ea"/>
              </a:rPr>
              <a:t>구축</a:t>
            </a:r>
            <a:r>
              <a:rPr lang="en-US" sz="1600" dirty="0">
                <a:latin typeface="+mn-ea"/>
                <a:ea typeface="+mn-ea"/>
              </a:rPr>
              <a:t> (Slave) / </a:t>
            </a:r>
            <a:r>
              <a:rPr lang="en-US" sz="1600" dirty="0" err="1">
                <a:latin typeface="+mn-ea"/>
                <a:ea typeface="+mn-ea"/>
              </a:rPr>
              <a:t>상용</a:t>
            </a:r>
            <a:r>
              <a:rPr lang="en-US" sz="1600" dirty="0">
                <a:latin typeface="+mn-ea"/>
                <a:ea typeface="+mn-ea"/>
              </a:rPr>
              <a:t> </a:t>
            </a:r>
            <a:r>
              <a:rPr lang="en-US" sz="1600" dirty="0" err="1">
                <a:latin typeface="+mn-ea"/>
                <a:ea typeface="+mn-ea"/>
              </a:rPr>
              <a:t>DB서버</a:t>
            </a:r>
            <a:r>
              <a:rPr lang="en-US" sz="1600" dirty="0">
                <a:latin typeface="+mn-ea"/>
                <a:ea typeface="+mn-ea"/>
              </a:rPr>
              <a:t> </a:t>
            </a:r>
            <a:r>
              <a:rPr lang="en-US" sz="1600" dirty="0" err="1">
                <a:latin typeface="+mn-ea"/>
                <a:ea typeface="+mn-ea"/>
              </a:rPr>
              <a:t>설정</a:t>
            </a:r>
            <a:r>
              <a:rPr lang="en-US" sz="1600" dirty="0">
                <a:latin typeface="+mn-ea"/>
                <a:ea typeface="+mn-ea"/>
              </a:rPr>
              <a:t> (Master)</a:t>
            </a:r>
            <a:endParaRPr sz="1600" dirty="0">
              <a:latin typeface="+mn-ea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702625-02FA-4844-8D45-73633A576723}"/>
              </a:ext>
            </a:extLst>
          </p:cNvPr>
          <p:cNvSpPr txBox="1"/>
          <p:nvPr/>
        </p:nvSpPr>
        <p:spPr>
          <a:xfrm>
            <a:off x="715868" y="1778392"/>
            <a:ext cx="5049931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 </a:t>
            </a:r>
            <a:r>
              <a:rPr lang="en-US" altLang="ko-KR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MariaDB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 grant replication slave on *.* to '</a:t>
            </a:r>
            <a:r>
              <a:rPr lang="en-US" altLang="ko-KR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kosa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'@'%';</a:t>
            </a: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 </a:t>
            </a:r>
            <a:r>
              <a:rPr lang="en-US" altLang="ko-KR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MariaDB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 show master status;</a:t>
            </a:r>
          </a:p>
        </p:txBody>
      </p:sp>
      <p:pic>
        <p:nvPicPr>
          <p:cNvPr id="15" name="Google Shape;41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869" y="2432118"/>
            <a:ext cx="7955975" cy="1801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44635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0FBDFD4-C875-430B-91B3-2598044D2C06}"/>
              </a:ext>
            </a:extLst>
          </p:cNvPr>
          <p:cNvSpPr/>
          <p:nvPr/>
        </p:nvSpPr>
        <p:spPr>
          <a:xfrm>
            <a:off x="0" y="654"/>
            <a:ext cx="9144000" cy="5770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200000"/>
              </a:lnSpc>
              <a:defRPr/>
            </a:pPr>
            <a:endParaRPr lang="en-US" altLang="ko-KR" sz="7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E0776E1-2E04-4E77-BDDE-94828E0C121A}"/>
              </a:ext>
            </a:extLst>
          </p:cNvPr>
          <p:cNvGrpSpPr/>
          <p:nvPr/>
        </p:nvGrpSpPr>
        <p:grpSpPr>
          <a:xfrm>
            <a:off x="107800" y="95137"/>
            <a:ext cx="4252869" cy="415498"/>
            <a:chOff x="544768" y="119413"/>
            <a:chExt cx="4252869" cy="41549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48DFD98-18C5-4DBB-8919-B352B877F2A4}"/>
                </a:ext>
              </a:extLst>
            </p:cNvPr>
            <p:cNvGrpSpPr/>
            <p:nvPr/>
          </p:nvGrpSpPr>
          <p:grpSpPr>
            <a:xfrm>
              <a:off x="544768" y="209933"/>
              <a:ext cx="232065" cy="214166"/>
              <a:chOff x="752762" y="601945"/>
              <a:chExt cx="329913" cy="285555"/>
            </a:xfrm>
            <a:solidFill>
              <a:srgbClr val="FE615C"/>
            </a:solidFill>
          </p:grpSpPr>
          <p:sp>
            <p:nvSpPr>
              <p:cNvPr id="8" name="모서리가 둥근 직사각형 68">
                <a:extLst>
                  <a:ext uri="{FF2B5EF4-FFF2-40B4-BE49-F238E27FC236}">
                    <a16:creationId xmlns:a16="http://schemas.microsoft.com/office/drawing/2014/main" id="{7CB30C76-34EF-459D-BD53-3B2846C95808}"/>
                  </a:ext>
                </a:extLst>
              </p:cNvPr>
              <p:cNvSpPr/>
              <p:nvPr/>
            </p:nvSpPr>
            <p:spPr>
              <a:xfrm>
                <a:off x="752762" y="601945"/>
                <a:ext cx="32991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69">
                <a:extLst>
                  <a:ext uri="{FF2B5EF4-FFF2-40B4-BE49-F238E27FC236}">
                    <a16:creationId xmlns:a16="http://schemas.microsoft.com/office/drawing/2014/main" id="{9465D109-DFB5-4F6A-AD53-3AB8DBFC23F2}"/>
                  </a:ext>
                </a:extLst>
              </p:cNvPr>
              <p:cNvSpPr/>
              <p:nvPr/>
            </p:nvSpPr>
            <p:spPr>
              <a:xfrm>
                <a:off x="752762" y="688730"/>
                <a:ext cx="257176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모서리가 둥근 직사각형 70">
                <a:extLst>
                  <a:ext uri="{FF2B5EF4-FFF2-40B4-BE49-F238E27FC236}">
                    <a16:creationId xmlns:a16="http://schemas.microsoft.com/office/drawing/2014/main" id="{2C1A108E-9FB5-42AE-8611-B57760371706}"/>
                  </a:ext>
                </a:extLst>
              </p:cNvPr>
              <p:cNvSpPr/>
              <p:nvPr/>
            </p:nvSpPr>
            <p:spPr>
              <a:xfrm>
                <a:off x="752762" y="775515"/>
                <a:ext cx="18002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모서리가 둥근 직사각형 71">
                <a:extLst>
                  <a:ext uri="{FF2B5EF4-FFF2-40B4-BE49-F238E27FC236}">
                    <a16:creationId xmlns:a16="http://schemas.microsoft.com/office/drawing/2014/main" id="{BADA2E95-4445-4B51-B05C-36F7AC86458A}"/>
                  </a:ext>
                </a:extLst>
              </p:cNvPr>
              <p:cNvSpPr/>
              <p:nvPr/>
            </p:nvSpPr>
            <p:spPr>
              <a:xfrm>
                <a:off x="752762" y="862300"/>
                <a:ext cx="28289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F593C4-6647-4713-BA28-C860D5DE4301}"/>
                </a:ext>
              </a:extLst>
            </p:cNvPr>
            <p:cNvSpPr txBox="1"/>
            <p:nvPr/>
          </p:nvSpPr>
          <p:spPr>
            <a:xfrm>
              <a:off x="853064" y="119413"/>
              <a:ext cx="394457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3. </a:t>
              </a:r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기능 구현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4542021-3956-464D-8403-313174C68E15}"/>
              </a:ext>
            </a:extLst>
          </p:cNvPr>
          <p:cNvSpPr txBox="1"/>
          <p:nvPr/>
        </p:nvSpPr>
        <p:spPr>
          <a:xfrm>
            <a:off x="416096" y="623347"/>
            <a:ext cx="361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DataBase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321558-4741-4BBD-A428-65ABDDD066AF}"/>
              </a:ext>
            </a:extLst>
          </p:cNvPr>
          <p:cNvSpPr txBox="1"/>
          <p:nvPr/>
        </p:nvSpPr>
        <p:spPr>
          <a:xfrm>
            <a:off x="628694" y="975931"/>
            <a:ext cx="7886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master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연동 설정</a:t>
            </a:r>
          </a:p>
        </p:txBody>
      </p:sp>
      <p:pic>
        <p:nvPicPr>
          <p:cNvPr id="13" name="image8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74519" y="1675362"/>
            <a:ext cx="3486150" cy="1476375"/>
          </a:xfrm>
          <a:prstGeom prst="rect">
            <a:avLst/>
          </a:prstGeom>
          <a:ln/>
        </p:spPr>
      </p:pic>
      <p:pic>
        <p:nvPicPr>
          <p:cNvPr id="14" name="image22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874519" y="3386137"/>
            <a:ext cx="3000375" cy="42862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1894394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0FBDFD4-C875-430B-91B3-2598044D2C06}"/>
              </a:ext>
            </a:extLst>
          </p:cNvPr>
          <p:cNvSpPr/>
          <p:nvPr/>
        </p:nvSpPr>
        <p:spPr>
          <a:xfrm>
            <a:off x="0" y="654"/>
            <a:ext cx="9144000" cy="5770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200000"/>
              </a:lnSpc>
              <a:defRPr/>
            </a:pPr>
            <a:endParaRPr lang="en-US" altLang="ko-KR" sz="7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E0776E1-2E04-4E77-BDDE-94828E0C121A}"/>
              </a:ext>
            </a:extLst>
          </p:cNvPr>
          <p:cNvGrpSpPr/>
          <p:nvPr/>
        </p:nvGrpSpPr>
        <p:grpSpPr>
          <a:xfrm>
            <a:off x="107800" y="95137"/>
            <a:ext cx="4252869" cy="415498"/>
            <a:chOff x="544768" y="119413"/>
            <a:chExt cx="4252869" cy="41549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48DFD98-18C5-4DBB-8919-B352B877F2A4}"/>
                </a:ext>
              </a:extLst>
            </p:cNvPr>
            <p:cNvGrpSpPr/>
            <p:nvPr/>
          </p:nvGrpSpPr>
          <p:grpSpPr>
            <a:xfrm>
              <a:off x="544768" y="209933"/>
              <a:ext cx="232065" cy="214166"/>
              <a:chOff x="752762" y="601945"/>
              <a:chExt cx="329913" cy="285555"/>
            </a:xfrm>
            <a:solidFill>
              <a:srgbClr val="FE615C"/>
            </a:solidFill>
          </p:grpSpPr>
          <p:sp>
            <p:nvSpPr>
              <p:cNvPr id="8" name="모서리가 둥근 직사각형 68">
                <a:extLst>
                  <a:ext uri="{FF2B5EF4-FFF2-40B4-BE49-F238E27FC236}">
                    <a16:creationId xmlns:a16="http://schemas.microsoft.com/office/drawing/2014/main" id="{7CB30C76-34EF-459D-BD53-3B2846C95808}"/>
                  </a:ext>
                </a:extLst>
              </p:cNvPr>
              <p:cNvSpPr/>
              <p:nvPr/>
            </p:nvSpPr>
            <p:spPr>
              <a:xfrm>
                <a:off x="752762" y="601945"/>
                <a:ext cx="32991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69">
                <a:extLst>
                  <a:ext uri="{FF2B5EF4-FFF2-40B4-BE49-F238E27FC236}">
                    <a16:creationId xmlns:a16="http://schemas.microsoft.com/office/drawing/2014/main" id="{9465D109-DFB5-4F6A-AD53-3AB8DBFC23F2}"/>
                  </a:ext>
                </a:extLst>
              </p:cNvPr>
              <p:cNvSpPr/>
              <p:nvPr/>
            </p:nvSpPr>
            <p:spPr>
              <a:xfrm>
                <a:off x="752762" y="688730"/>
                <a:ext cx="257176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모서리가 둥근 직사각형 70">
                <a:extLst>
                  <a:ext uri="{FF2B5EF4-FFF2-40B4-BE49-F238E27FC236}">
                    <a16:creationId xmlns:a16="http://schemas.microsoft.com/office/drawing/2014/main" id="{2C1A108E-9FB5-42AE-8611-B57760371706}"/>
                  </a:ext>
                </a:extLst>
              </p:cNvPr>
              <p:cNvSpPr/>
              <p:nvPr/>
            </p:nvSpPr>
            <p:spPr>
              <a:xfrm>
                <a:off x="752762" y="775515"/>
                <a:ext cx="18002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모서리가 둥근 직사각형 71">
                <a:extLst>
                  <a:ext uri="{FF2B5EF4-FFF2-40B4-BE49-F238E27FC236}">
                    <a16:creationId xmlns:a16="http://schemas.microsoft.com/office/drawing/2014/main" id="{BADA2E95-4445-4B51-B05C-36F7AC86458A}"/>
                  </a:ext>
                </a:extLst>
              </p:cNvPr>
              <p:cNvSpPr/>
              <p:nvPr/>
            </p:nvSpPr>
            <p:spPr>
              <a:xfrm>
                <a:off x="752762" y="862300"/>
                <a:ext cx="28289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F593C4-6647-4713-BA28-C860D5DE4301}"/>
                </a:ext>
              </a:extLst>
            </p:cNvPr>
            <p:cNvSpPr txBox="1"/>
            <p:nvPr/>
          </p:nvSpPr>
          <p:spPr>
            <a:xfrm>
              <a:off x="853064" y="119413"/>
              <a:ext cx="394457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3. </a:t>
              </a:r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기능 구현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4542021-3956-464D-8403-313174C68E15}"/>
              </a:ext>
            </a:extLst>
          </p:cNvPr>
          <p:cNvSpPr txBox="1"/>
          <p:nvPr/>
        </p:nvSpPr>
        <p:spPr>
          <a:xfrm>
            <a:off x="416096" y="623347"/>
            <a:ext cx="361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DataBase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321558-4741-4BBD-A428-65ABDDD066AF}"/>
              </a:ext>
            </a:extLst>
          </p:cNvPr>
          <p:cNvSpPr txBox="1"/>
          <p:nvPr/>
        </p:nvSpPr>
        <p:spPr>
          <a:xfrm>
            <a:off x="628694" y="975931"/>
            <a:ext cx="7886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생성 확인</a:t>
            </a:r>
          </a:p>
        </p:txBody>
      </p:sp>
      <p:pic>
        <p:nvPicPr>
          <p:cNvPr id="16" name="image18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16096" y="2364677"/>
            <a:ext cx="2947670" cy="2303780"/>
          </a:xfrm>
          <a:prstGeom prst="rect">
            <a:avLst/>
          </a:prstGeom>
          <a:ln/>
        </p:spPr>
      </p:pic>
      <p:sp>
        <p:nvSpPr>
          <p:cNvPr id="2" name="TextBox 1"/>
          <p:cNvSpPr txBox="1"/>
          <p:nvPr/>
        </p:nvSpPr>
        <p:spPr>
          <a:xfrm>
            <a:off x="1477963" y="1934592"/>
            <a:ext cx="952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master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00750" y="2016548"/>
            <a:ext cx="952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slave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18" name="image6.png"/>
          <p:cNvPicPr>
            <a:picLocks noChangeAspect="1"/>
          </p:cNvPicPr>
          <p:nvPr/>
        </p:nvPicPr>
        <p:blipFill rotWithShape="1">
          <a:blip r:embed="rId4"/>
          <a:srcRect t="48211"/>
          <a:stretch/>
        </p:blipFill>
        <p:spPr>
          <a:xfrm>
            <a:off x="6381748" y="2616255"/>
            <a:ext cx="2482604" cy="1800000"/>
          </a:xfrm>
          <a:prstGeom prst="rect">
            <a:avLst/>
          </a:prstGeom>
          <a:ln/>
        </p:spPr>
      </p:pic>
      <p:pic>
        <p:nvPicPr>
          <p:cNvPr id="19" name="image6.png"/>
          <p:cNvPicPr>
            <a:picLocks noChangeAspect="1"/>
          </p:cNvPicPr>
          <p:nvPr/>
        </p:nvPicPr>
        <p:blipFill rotWithShape="1">
          <a:blip r:embed="rId4"/>
          <a:srcRect b="52662"/>
          <a:stretch/>
        </p:blipFill>
        <p:spPr>
          <a:xfrm>
            <a:off x="3732033" y="2724148"/>
            <a:ext cx="2553092" cy="1692000"/>
          </a:xfrm>
          <a:prstGeom prst="rect">
            <a:avLst/>
          </a:prstGeom>
          <a:ln/>
        </p:spPr>
      </p:pic>
      <p:sp>
        <p:nvSpPr>
          <p:cNvPr id="3" name="직사각형 2"/>
          <p:cNvSpPr/>
          <p:nvPr/>
        </p:nvSpPr>
        <p:spPr>
          <a:xfrm>
            <a:off x="6477000" y="3962400"/>
            <a:ext cx="609600" cy="1619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1440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0FBDFD4-C875-430B-91B3-2598044D2C06}"/>
              </a:ext>
            </a:extLst>
          </p:cNvPr>
          <p:cNvSpPr/>
          <p:nvPr/>
        </p:nvSpPr>
        <p:spPr>
          <a:xfrm>
            <a:off x="0" y="654"/>
            <a:ext cx="9144000" cy="5770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200000"/>
              </a:lnSpc>
              <a:defRPr/>
            </a:pPr>
            <a:endParaRPr lang="en-US" altLang="ko-KR" sz="7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E0776E1-2E04-4E77-BDDE-94828E0C121A}"/>
              </a:ext>
            </a:extLst>
          </p:cNvPr>
          <p:cNvGrpSpPr/>
          <p:nvPr/>
        </p:nvGrpSpPr>
        <p:grpSpPr>
          <a:xfrm>
            <a:off x="107800" y="95137"/>
            <a:ext cx="4252869" cy="415498"/>
            <a:chOff x="544768" y="119413"/>
            <a:chExt cx="4252869" cy="41549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48DFD98-18C5-4DBB-8919-B352B877F2A4}"/>
                </a:ext>
              </a:extLst>
            </p:cNvPr>
            <p:cNvGrpSpPr/>
            <p:nvPr/>
          </p:nvGrpSpPr>
          <p:grpSpPr>
            <a:xfrm>
              <a:off x="544768" y="209933"/>
              <a:ext cx="232065" cy="214166"/>
              <a:chOff x="752762" y="601945"/>
              <a:chExt cx="329913" cy="285555"/>
            </a:xfrm>
            <a:solidFill>
              <a:srgbClr val="FE615C"/>
            </a:solidFill>
          </p:grpSpPr>
          <p:sp>
            <p:nvSpPr>
              <p:cNvPr id="8" name="모서리가 둥근 직사각형 68">
                <a:extLst>
                  <a:ext uri="{FF2B5EF4-FFF2-40B4-BE49-F238E27FC236}">
                    <a16:creationId xmlns:a16="http://schemas.microsoft.com/office/drawing/2014/main" id="{7CB30C76-34EF-459D-BD53-3B2846C95808}"/>
                  </a:ext>
                </a:extLst>
              </p:cNvPr>
              <p:cNvSpPr/>
              <p:nvPr/>
            </p:nvSpPr>
            <p:spPr>
              <a:xfrm>
                <a:off x="752762" y="601945"/>
                <a:ext cx="32991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69">
                <a:extLst>
                  <a:ext uri="{FF2B5EF4-FFF2-40B4-BE49-F238E27FC236}">
                    <a16:creationId xmlns:a16="http://schemas.microsoft.com/office/drawing/2014/main" id="{9465D109-DFB5-4F6A-AD53-3AB8DBFC23F2}"/>
                  </a:ext>
                </a:extLst>
              </p:cNvPr>
              <p:cNvSpPr/>
              <p:nvPr/>
            </p:nvSpPr>
            <p:spPr>
              <a:xfrm>
                <a:off x="752762" y="688730"/>
                <a:ext cx="257176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모서리가 둥근 직사각형 70">
                <a:extLst>
                  <a:ext uri="{FF2B5EF4-FFF2-40B4-BE49-F238E27FC236}">
                    <a16:creationId xmlns:a16="http://schemas.microsoft.com/office/drawing/2014/main" id="{2C1A108E-9FB5-42AE-8611-B57760371706}"/>
                  </a:ext>
                </a:extLst>
              </p:cNvPr>
              <p:cNvSpPr/>
              <p:nvPr/>
            </p:nvSpPr>
            <p:spPr>
              <a:xfrm>
                <a:off x="752762" y="775515"/>
                <a:ext cx="18002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모서리가 둥근 직사각형 71">
                <a:extLst>
                  <a:ext uri="{FF2B5EF4-FFF2-40B4-BE49-F238E27FC236}">
                    <a16:creationId xmlns:a16="http://schemas.microsoft.com/office/drawing/2014/main" id="{BADA2E95-4445-4B51-B05C-36F7AC86458A}"/>
                  </a:ext>
                </a:extLst>
              </p:cNvPr>
              <p:cNvSpPr/>
              <p:nvPr/>
            </p:nvSpPr>
            <p:spPr>
              <a:xfrm>
                <a:off x="752762" y="862300"/>
                <a:ext cx="28289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F593C4-6647-4713-BA28-C860D5DE4301}"/>
                </a:ext>
              </a:extLst>
            </p:cNvPr>
            <p:cNvSpPr txBox="1"/>
            <p:nvPr/>
          </p:nvSpPr>
          <p:spPr>
            <a:xfrm>
              <a:off x="853064" y="119413"/>
              <a:ext cx="394457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3. </a:t>
              </a:r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기능 구현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4542021-3956-464D-8403-313174C68E15}"/>
              </a:ext>
            </a:extLst>
          </p:cNvPr>
          <p:cNvSpPr txBox="1"/>
          <p:nvPr/>
        </p:nvSpPr>
        <p:spPr>
          <a:xfrm>
            <a:off x="416096" y="623347"/>
            <a:ext cx="361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DataBase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321558-4741-4BBD-A428-65ABDDD066AF}"/>
              </a:ext>
            </a:extLst>
          </p:cNvPr>
          <p:cNvSpPr txBox="1"/>
          <p:nvPr/>
        </p:nvSpPr>
        <p:spPr>
          <a:xfrm>
            <a:off x="628694" y="975931"/>
            <a:ext cx="7886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table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생성 확인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77963" y="1934592"/>
            <a:ext cx="952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master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00750" y="2016548"/>
            <a:ext cx="952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slave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23" name="image9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16096" y="2890837"/>
            <a:ext cx="4276725" cy="809625"/>
          </a:xfrm>
          <a:prstGeom prst="rect">
            <a:avLst/>
          </a:prstGeom>
          <a:ln/>
        </p:spPr>
      </p:pic>
      <p:pic>
        <p:nvPicPr>
          <p:cNvPr id="24" name="image12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391150" y="2608460"/>
            <a:ext cx="2400300" cy="112395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8153215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0FBDFD4-C875-430B-91B3-2598044D2C06}"/>
              </a:ext>
            </a:extLst>
          </p:cNvPr>
          <p:cNvSpPr/>
          <p:nvPr/>
        </p:nvSpPr>
        <p:spPr>
          <a:xfrm>
            <a:off x="0" y="654"/>
            <a:ext cx="9144000" cy="5770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200000"/>
              </a:lnSpc>
              <a:defRPr/>
            </a:pPr>
            <a:endParaRPr lang="en-US" altLang="ko-KR" sz="7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E0776E1-2E04-4E77-BDDE-94828E0C121A}"/>
              </a:ext>
            </a:extLst>
          </p:cNvPr>
          <p:cNvGrpSpPr/>
          <p:nvPr/>
        </p:nvGrpSpPr>
        <p:grpSpPr>
          <a:xfrm>
            <a:off x="107800" y="95137"/>
            <a:ext cx="4252869" cy="415498"/>
            <a:chOff x="544768" y="119413"/>
            <a:chExt cx="4252869" cy="41549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48DFD98-18C5-4DBB-8919-B352B877F2A4}"/>
                </a:ext>
              </a:extLst>
            </p:cNvPr>
            <p:cNvGrpSpPr/>
            <p:nvPr/>
          </p:nvGrpSpPr>
          <p:grpSpPr>
            <a:xfrm>
              <a:off x="544768" y="209933"/>
              <a:ext cx="232065" cy="214166"/>
              <a:chOff x="752762" y="601945"/>
              <a:chExt cx="329913" cy="285555"/>
            </a:xfrm>
            <a:solidFill>
              <a:srgbClr val="FE615C"/>
            </a:solidFill>
          </p:grpSpPr>
          <p:sp>
            <p:nvSpPr>
              <p:cNvPr id="8" name="모서리가 둥근 직사각형 68">
                <a:extLst>
                  <a:ext uri="{FF2B5EF4-FFF2-40B4-BE49-F238E27FC236}">
                    <a16:creationId xmlns:a16="http://schemas.microsoft.com/office/drawing/2014/main" id="{7CB30C76-34EF-459D-BD53-3B2846C95808}"/>
                  </a:ext>
                </a:extLst>
              </p:cNvPr>
              <p:cNvSpPr/>
              <p:nvPr/>
            </p:nvSpPr>
            <p:spPr>
              <a:xfrm>
                <a:off x="752762" y="601945"/>
                <a:ext cx="32991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69">
                <a:extLst>
                  <a:ext uri="{FF2B5EF4-FFF2-40B4-BE49-F238E27FC236}">
                    <a16:creationId xmlns:a16="http://schemas.microsoft.com/office/drawing/2014/main" id="{9465D109-DFB5-4F6A-AD53-3AB8DBFC23F2}"/>
                  </a:ext>
                </a:extLst>
              </p:cNvPr>
              <p:cNvSpPr/>
              <p:nvPr/>
            </p:nvSpPr>
            <p:spPr>
              <a:xfrm>
                <a:off x="752762" y="688730"/>
                <a:ext cx="257176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모서리가 둥근 직사각형 70">
                <a:extLst>
                  <a:ext uri="{FF2B5EF4-FFF2-40B4-BE49-F238E27FC236}">
                    <a16:creationId xmlns:a16="http://schemas.microsoft.com/office/drawing/2014/main" id="{2C1A108E-9FB5-42AE-8611-B57760371706}"/>
                  </a:ext>
                </a:extLst>
              </p:cNvPr>
              <p:cNvSpPr/>
              <p:nvPr/>
            </p:nvSpPr>
            <p:spPr>
              <a:xfrm>
                <a:off x="752762" y="775515"/>
                <a:ext cx="18002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모서리가 둥근 직사각형 71">
                <a:extLst>
                  <a:ext uri="{FF2B5EF4-FFF2-40B4-BE49-F238E27FC236}">
                    <a16:creationId xmlns:a16="http://schemas.microsoft.com/office/drawing/2014/main" id="{BADA2E95-4445-4B51-B05C-36F7AC86458A}"/>
                  </a:ext>
                </a:extLst>
              </p:cNvPr>
              <p:cNvSpPr/>
              <p:nvPr/>
            </p:nvSpPr>
            <p:spPr>
              <a:xfrm>
                <a:off x="752762" y="862300"/>
                <a:ext cx="28289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F593C4-6647-4713-BA28-C860D5DE4301}"/>
                </a:ext>
              </a:extLst>
            </p:cNvPr>
            <p:cNvSpPr txBox="1"/>
            <p:nvPr/>
          </p:nvSpPr>
          <p:spPr>
            <a:xfrm>
              <a:off x="853064" y="119413"/>
              <a:ext cx="394457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3. </a:t>
              </a:r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기능 구현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4542021-3956-464D-8403-313174C68E15}"/>
              </a:ext>
            </a:extLst>
          </p:cNvPr>
          <p:cNvSpPr txBox="1"/>
          <p:nvPr/>
        </p:nvSpPr>
        <p:spPr>
          <a:xfrm>
            <a:off x="416096" y="623347"/>
            <a:ext cx="361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DataBase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321558-4741-4BBD-A428-65ABDDD066AF}"/>
              </a:ext>
            </a:extLst>
          </p:cNvPr>
          <p:cNvSpPr txBox="1"/>
          <p:nvPr/>
        </p:nvSpPr>
        <p:spPr>
          <a:xfrm>
            <a:off x="628694" y="975931"/>
            <a:ext cx="7886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추가 확인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35882" y="1634738"/>
            <a:ext cx="952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master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35750" y="1708770"/>
            <a:ext cx="952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slave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16" name="image24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39865" y="2016547"/>
            <a:ext cx="4772025" cy="2886075"/>
          </a:xfrm>
          <a:prstGeom prst="rect">
            <a:avLst/>
          </a:prstGeom>
          <a:ln/>
        </p:spPr>
      </p:pic>
      <p:pic>
        <p:nvPicPr>
          <p:cNvPr id="17" name="image19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267325" y="2324325"/>
            <a:ext cx="3371850" cy="253365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920132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blog.kakaocdn.net/dn/PTJG0/btqJ1MEaCJI/K3m17H2e6vhUerdTZzulo0/im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00" y="2601103"/>
            <a:ext cx="3116897" cy="1939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0FBDFD4-C875-430B-91B3-2598044D2C06}"/>
              </a:ext>
            </a:extLst>
          </p:cNvPr>
          <p:cNvSpPr/>
          <p:nvPr/>
        </p:nvSpPr>
        <p:spPr>
          <a:xfrm>
            <a:off x="0" y="654"/>
            <a:ext cx="9144000" cy="5770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200000"/>
              </a:lnSpc>
              <a:defRPr/>
            </a:pPr>
            <a:endParaRPr lang="en-US" altLang="ko-KR" sz="7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E0776E1-2E04-4E77-BDDE-94828E0C121A}"/>
              </a:ext>
            </a:extLst>
          </p:cNvPr>
          <p:cNvGrpSpPr/>
          <p:nvPr/>
        </p:nvGrpSpPr>
        <p:grpSpPr>
          <a:xfrm>
            <a:off x="107800" y="95137"/>
            <a:ext cx="4252869" cy="415498"/>
            <a:chOff x="544768" y="119413"/>
            <a:chExt cx="4252869" cy="41549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48DFD98-18C5-4DBB-8919-B352B877F2A4}"/>
                </a:ext>
              </a:extLst>
            </p:cNvPr>
            <p:cNvGrpSpPr/>
            <p:nvPr/>
          </p:nvGrpSpPr>
          <p:grpSpPr>
            <a:xfrm>
              <a:off x="544768" y="209933"/>
              <a:ext cx="232065" cy="214166"/>
              <a:chOff x="752762" y="601945"/>
              <a:chExt cx="329913" cy="285555"/>
            </a:xfrm>
            <a:solidFill>
              <a:srgbClr val="FE615C"/>
            </a:solidFill>
          </p:grpSpPr>
          <p:sp>
            <p:nvSpPr>
              <p:cNvPr id="8" name="모서리가 둥근 직사각형 68">
                <a:extLst>
                  <a:ext uri="{FF2B5EF4-FFF2-40B4-BE49-F238E27FC236}">
                    <a16:creationId xmlns:a16="http://schemas.microsoft.com/office/drawing/2014/main" id="{7CB30C76-34EF-459D-BD53-3B2846C95808}"/>
                  </a:ext>
                </a:extLst>
              </p:cNvPr>
              <p:cNvSpPr/>
              <p:nvPr/>
            </p:nvSpPr>
            <p:spPr>
              <a:xfrm>
                <a:off x="752762" y="601945"/>
                <a:ext cx="32991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69">
                <a:extLst>
                  <a:ext uri="{FF2B5EF4-FFF2-40B4-BE49-F238E27FC236}">
                    <a16:creationId xmlns:a16="http://schemas.microsoft.com/office/drawing/2014/main" id="{9465D109-DFB5-4F6A-AD53-3AB8DBFC23F2}"/>
                  </a:ext>
                </a:extLst>
              </p:cNvPr>
              <p:cNvSpPr/>
              <p:nvPr/>
            </p:nvSpPr>
            <p:spPr>
              <a:xfrm>
                <a:off x="752762" y="688730"/>
                <a:ext cx="257176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모서리가 둥근 직사각형 70">
                <a:extLst>
                  <a:ext uri="{FF2B5EF4-FFF2-40B4-BE49-F238E27FC236}">
                    <a16:creationId xmlns:a16="http://schemas.microsoft.com/office/drawing/2014/main" id="{2C1A108E-9FB5-42AE-8611-B57760371706}"/>
                  </a:ext>
                </a:extLst>
              </p:cNvPr>
              <p:cNvSpPr/>
              <p:nvPr/>
            </p:nvSpPr>
            <p:spPr>
              <a:xfrm>
                <a:off x="752762" y="775515"/>
                <a:ext cx="18002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모서리가 둥근 직사각형 71">
                <a:extLst>
                  <a:ext uri="{FF2B5EF4-FFF2-40B4-BE49-F238E27FC236}">
                    <a16:creationId xmlns:a16="http://schemas.microsoft.com/office/drawing/2014/main" id="{BADA2E95-4445-4B51-B05C-36F7AC86458A}"/>
                  </a:ext>
                </a:extLst>
              </p:cNvPr>
              <p:cNvSpPr/>
              <p:nvPr/>
            </p:nvSpPr>
            <p:spPr>
              <a:xfrm>
                <a:off x="752762" y="862300"/>
                <a:ext cx="28289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F593C4-6647-4713-BA28-C860D5DE4301}"/>
                </a:ext>
              </a:extLst>
            </p:cNvPr>
            <p:cNvSpPr txBox="1"/>
            <p:nvPr/>
          </p:nvSpPr>
          <p:spPr>
            <a:xfrm>
              <a:off x="853064" y="119413"/>
              <a:ext cx="394457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1. </a:t>
              </a:r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개요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D019978-0F47-4D5B-B80F-A5C01E12CA94}"/>
              </a:ext>
            </a:extLst>
          </p:cNvPr>
          <p:cNvGrpSpPr/>
          <p:nvPr/>
        </p:nvGrpSpPr>
        <p:grpSpPr>
          <a:xfrm>
            <a:off x="513230" y="1183503"/>
            <a:ext cx="8117540" cy="1200329"/>
            <a:chOff x="544768" y="1267843"/>
            <a:chExt cx="8117540" cy="1200329"/>
          </a:xfrm>
        </p:grpSpPr>
        <p:sp>
          <p:nvSpPr>
            <p:cNvPr id="19" name="Google Shape;67;p15">
              <a:extLst>
                <a:ext uri="{FF2B5EF4-FFF2-40B4-BE49-F238E27FC236}">
                  <a16:creationId xmlns:a16="http://schemas.microsoft.com/office/drawing/2014/main" id="{E1E974DD-3339-46B7-8023-454080B6DE1D}"/>
                </a:ext>
              </a:extLst>
            </p:cNvPr>
            <p:cNvSpPr txBox="1">
              <a:spLocks/>
            </p:cNvSpPr>
            <p:nvPr/>
          </p:nvSpPr>
          <p:spPr>
            <a:xfrm>
              <a:off x="544768" y="1418694"/>
              <a:ext cx="8117540" cy="788374"/>
            </a:xfrm>
            <a:prstGeom prst="rect">
              <a:avLst/>
            </a:prstGeom>
          </p:spPr>
          <p:txBody>
            <a:bodyPr spcFirstLastPara="1" vert="horz" wrap="square" lIns="91425" tIns="91425" rIns="91425" bIns="91425" rtlCol="0" anchor="t" anchorCtr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20000"/>
                </a:lnSpc>
                <a:spcAft>
                  <a:spcPts val="1200"/>
                </a:spcAft>
                <a:buNone/>
              </a:pPr>
              <a:r>
                <a:rPr lang="ko-KR" altLang="en-US" sz="20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온프레미스</a:t>
              </a:r>
              <a:r>
                <a:rPr lang="ko-KR" altLang="en-US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네트워크와 서버 환경 설계 및 구축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275CE6-6B06-4196-81B5-DA54EA49532F}"/>
                </a:ext>
              </a:extLst>
            </p:cNvPr>
            <p:cNvSpPr txBox="1"/>
            <p:nvPr/>
          </p:nvSpPr>
          <p:spPr>
            <a:xfrm>
              <a:off x="1600200" y="1267843"/>
              <a:ext cx="52387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200" dirty="0">
                  <a:latin typeface="Baskerville Old Face" panose="02020602080505020303" pitchFamily="18" charset="0"/>
                </a:rPr>
                <a:t>“</a:t>
              </a:r>
              <a:endParaRPr lang="ko-KR" altLang="en-US" sz="7200" dirty="0">
                <a:latin typeface="Baskerville Old Face" panose="02020602080505020303" pitchFamily="18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F8A1503-ECBC-423C-915D-CC8C1CB1714E}"/>
                </a:ext>
              </a:extLst>
            </p:cNvPr>
            <p:cNvSpPr txBox="1"/>
            <p:nvPr/>
          </p:nvSpPr>
          <p:spPr>
            <a:xfrm>
              <a:off x="7070573" y="1267843"/>
              <a:ext cx="74295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200" dirty="0">
                  <a:latin typeface="Baskerville Old Face" panose="02020602080505020303" pitchFamily="18" charset="0"/>
                </a:rPr>
                <a:t>”</a:t>
              </a:r>
              <a:endParaRPr lang="ko-KR" altLang="en-US" sz="7200" dirty="0">
                <a:latin typeface="Baskerville Old Face" panose="02020602080505020303" pitchFamily="18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4542021-3956-464D-8403-313174C68E15}"/>
              </a:ext>
            </a:extLst>
          </p:cNvPr>
          <p:cNvSpPr txBox="1"/>
          <p:nvPr/>
        </p:nvSpPr>
        <p:spPr>
          <a:xfrm>
            <a:off x="416096" y="623347"/>
            <a:ext cx="361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배경 및 목표</a:t>
            </a:r>
          </a:p>
        </p:txBody>
      </p:sp>
      <p:sp>
        <p:nvSpPr>
          <p:cNvPr id="26" name="Google Shape;67;p15">
            <a:extLst>
              <a:ext uri="{FF2B5EF4-FFF2-40B4-BE49-F238E27FC236}">
                <a16:creationId xmlns:a16="http://schemas.microsoft.com/office/drawing/2014/main" id="{EDF214D7-107F-4658-B16F-07E219B53435}"/>
              </a:ext>
            </a:extLst>
          </p:cNvPr>
          <p:cNvSpPr txBox="1">
            <a:spLocks/>
          </p:cNvSpPr>
          <p:nvPr/>
        </p:nvSpPr>
        <p:spPr>
          <a:xfrm>
            <a:off x="3224697" y="2894264"/>
            <a:ext cx="5583168" cy="167099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온프레미스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네트워크란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00000"/>
              </a:lnSpc>
              <a:spcAft>
                <a:spcPts val="1200"/>
              </a:spcAft>
              <a:buFont typeface="Wingdings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클라우드 같이 원격환경이 아닌 자체적인 내부 네트워크에 직접 설치해 운영하는 방식</a:t>
            </a:r>
          </a:p>
          <a:p>
            <a:pPr>
              <a:lnSpc>
                <a:spcPct val="100000"/>
              </a:lnSpc>
              <a:spcAft>
                <a:spcPts val="1200"/>
              </a:spcAft>
              <a:buFont typeface="Wingdings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정보의 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보안성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↑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0FBDFD4-C875-430B-91B3-2598044D2C06}"/>
              </a:ext>
            </a:extLst>
          </p:cNvPr>
          <p:cNvSpPr/>
          <p:nvPr/>
        </p:nvSpPr>
        <p:spPr>
          <a:xfrm>
            <a:off x="0" y="654"/>
            <a:ext cx="9144000" cy="5770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200000"/>
              </a:lnSpc>
              <a:defRPr/>
            </a:pPr>
            <a:endParaRPr lang="en-US" altLang="ko-KR" sz="7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E0776E1-2E04-4E77-BDDE-94828E0C121A}"/>
              </a:ext>
            </a:extLst>
          </p:cNvPr>
          <p:cNvGrpSpPr/>
          <p:nvPr/>
        </p:nvGrpSpPr>
        <p:grpSpPr>
          <a:xfrm>
            <a:off x="107800" y="95137"/>
            <a:ext cx="4252869" cy="415498"/>
            <a:chOff x="544768" y="119413"/>
            <a:chExt cx="4252869" cy="41549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48DFD98-18C5-4DBB-8919-B352B877F2A4}"/>
                </a:ext>
              </a:extLst>
            </p:cNvPr>
            <p:cNvGrpSpPr/>
            <p:nvPr/>
          </p:nvGrpSpPr>
          <p:grpSpPr>
            <a:xfrm>
              <a:off x="544768" y="209933"/>
              <a:ext cx="232065" cy="214166"/>
              <a:chOff x="752762" y="601945"/>
              <a:chExt cx="329913" cy="285555"/>
            </a:xfrm>
            <a:solidFill>
              <a:srgbClr val="FE615C"/>
            </a:solidFill>
          </p:grpSpPr>
          <p:sp>
            <p:nvSpPr>
              <p:cNvPr id="8" name="모서리가 둥근 직사각형 68">
                <a:extLst>
                  <a:ext uri="{FF2B5EF4-FFF2-40B4-BE49-F238E27FC236}">
                    <a16:creationId xmlns:a16="http://schemas.microsoft.com/office/drawing/2014/main" id="{7CB30C76-34EF-459D-BD53-3B2846C95808}"/>
                  </a:ext>
                </a:extLst>
              </p:cNvPr>
              <p:cNvSpPr/>
              <p:nvPr/>
            </p:nvSpPr>
            <p:spPr>
              <a:xfrm>
                <a:off x="752762" y="601945"/>
                <a:ext cx="32991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69">
                <a:extLst>
                  <a:ext uri="{FF2B5EF4-FFF2-40B4-BE49-F238E27FC236}">
                    <a16:creationId xmlns:a16="http://schemas.microsoft.com/office/drawing/2014/main" id="{9465D109-DFB5-4F6A-AD53-3AB8DBFC23F2}"/>
                  </a:ext>
                </a:extLst>
              </p:cNvPr>
              <p:cNvSpPr/>
              <p:nvPr/>
            </p:nvSpPr>
            <p:spPr>
              <a:xfrm>
                <a:off x="752762" y="688730"/>
                <a:ext cx="257176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모서리가 둥근 직사각형 70">
                <a:extLst>
                  <a:ext uri="{FF2B5EF4-FFF2-40B4-BE49-F238E27FC236}">
                    <a16:creationId xmlns:a16="http://schemas.microsoft.com/office/drawing/2014/main" id="{2C1A108E-9FB5-42AE-8611-B57760371706}"/>
                  </a:ext>
                </a:extLst>
              </p:cNvPr>
              <p:cNvSpPr/>
              <p:nvPr/>
            </p:nvSpPr>
            <p:spPr>
              <a:xfrm>
                <a:off x="752762" y="775515"/>
                <a:ext cx="18002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모서리가 둥근 직사각형 71">
                <a:extLst>
                  <a:ext uri="{FF2B5EF4-FFF2-40B4-BE49-F238E27FC236}">
                    <a16:creationId xmlns:a16="http://schemas.microsoft.com/office/drawing/2014/main" id="{BADA2E95-4445-4B51-B05C-36F7AC86458A}"/>
                  </a:ext>
                </a:extLst>
              </p:cNvPr>
              <p:cNvSpPr/>
              <p:nvPr/>
            </p:nvSpPr>
            <p:spPr>
              <a:xfrm>
                <a:off x="752762" y="862300"/>
                <a:ext cx="28289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F593C4-6647-4713-BA28-C860D5DE4301}"/>
                </a:ext>
              </a:extLst>
            </p:cNvPr>
            <p:cNvSpPr txBox="1"/>
            <p:nvPr/>
          </p:nvSpPr>
          <p:spPr>
            <a:xfrm>
              <a:off x="853064" y="119413"/>
              <a:ext cx="394457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3. </a:t>
              </a:r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기능 구현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4542021-3956-464D-8403-313174C68E15}"/>
              </a:ext>
            </a:extLst>
          </p:cNvPr>
          <p:cNvSpPr txBox="1"/>
          <p:nvPr/>
        </p:nvSpPr>
        <p:spPr>
          <a:xfrm>
            <a:off x="416096" y="623347"/>
            <a:ext cx="361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시스템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Samba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/NFS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321558-4741-4BBD-A428-65ABDDD066AF}"/>
              </a:ext>
            </a:extLst>
          </p:cNvPr>
          <p:cNvSpPr txBox="1"/>
          <p:nvPr/>
        </p:nvSpPr>
        <p:spPr>
          <a:xfrm>
            <a:off x="628694" y="975931"/>
            <a:ext cx="7886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  <a:ea typeface="+mn-ea"/>
              </a:rPr>
              <a:t>공유 폴더 생성 및 권한 설정</a:t>
            </a:r>
            <a:endParaRPr lang="en-US" altLang="ko-KR" sz="160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  <a:ea typeface="+mn-ea"/>
              </a:rPr>
              <a:t>리눅스 및 </a:t>
            </a:r>
            <a:r>
              <a:rPr lang="en-US" altLang="ko-KR" sz="1600" dirty="0">
                <a:latin typeface="+mn-ea"/>
                <a:ea typeface="+mn-ea"/>
              </a:rPr>
              <a:t>Samba </a:t>
            </a:r>
            <a:r>
              <a:rPr lang="ko-KR" altLang="en-US" sz="1600" dirty="0">
                <a:latin typeface="+mn-ea"/>
                <a:ea typeface="+mn-ea"/>
              </a:rPr>
              <a:t>사용자 생성</a:t>
            </a:r>
          </a:p>
        </p:txBody>
      </p:sp>
      <p:pic>
        <p:nvPicPr>
          <p:cNvPr id="14" name="Google Shape;273;p44" descr="C:\Users\r2com\Desktop\세미 스크린샷_ 유서준\samba 설정1.png">
            <a:extLst>
              <a:ext uri="{FF2B5EF4-FFF2-40B4-BE49-F238E27FC236}">
                <a16:creationId xmlns:a16="http://schemas.microsoft.com/office/drawing/2014/main" id="{8F7671ED-8028-4473-9F99-0518165F59E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5853" y="1758103"/>
            <a:ext cx="6844514" cy="1009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274;p44" descr="C:\Users\r2com\Desktop\세미 스크린샷_ 유서준\samba 설정2.png">
            <a:extLst>
              <a:ext uri="{FF2B5EF4-FFF2-40B4-BE49-F238E27FC236}">
                <a16:creationId xmlns:a16="http://schemas.microsoft.com/office/drawing/2014/main" id="{586B31C6-582C-4697-8754-A7B60E4C43A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5853" y="2868465"/>
            <a:ext cx="6844514" cy="19561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29633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0FBDFD4-C875-430B-91B3-2598044D2C06}"/>
              </a:ext>
            </a:extLst>
          </p:cNvPr>
          <p:cNvSpPr/>
          <p:nvPr/>
        </p:nvSpPr>
        <p:spPr>
          <a:xfrm>
            <a:off x="0" y="654"/>
            <a:ext cx="9144000" cy="5770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200000"/>
              </a:lnSpc>
              <a:defRPr/>
            </a:pPr>
            <a:endParaRPr lang="en-US" altLang="ko-KR" sz="7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E0776E1-2E04-4E77-BDDE-94828E0C121A}"/>
              </a:ext>
            </a:extLst>
          </p:cNvPr>
          <p:cNvGrpSpPr/>
          <p:nvPr/>
        </p:nvGrpSpPr>
        <p:grpSpPr>
          <a:xfrm>
            <a:off x="107800" y="95137"/>
            <a:ext cx="4252869" cy="415498"/>
            <a:chOff x="544768" y="119413"/>
            <a:chExt cx="4252869" cy="41549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48DFD98-18C5-4DBB-8919-B352B877F2A4}"/>
                </a:ext>
              </a:extLst>
            </p:cNvPr>
            <p:cNvGrpSpPr/>
            <p:nvPr/>
          </p:nvGrpSpPr>
          <p:grpSpPr>
            <a:xfrm>
              <a:off x="544768" y="209933"/>
              <a:ext cx="232065" cy="214166"/>
              <a:chOff x="752762" y="601945"/>
              <a:chExt cx="329913" cy="285555"/>
            </a:xfrm>
            <a:solidFill>
              <a:srgbClr val="FE615C"/>
            </a:solidFill>
          </p:grpSpPr>
          <p:sp>
            <p:nvSpPr>
              <p:cNvPr id="8" name="모서리가 둥근 직사각형 68">
                <a:extLst>
                  <a:ext uri="{FF2B5EF4-FFF2-40B4-BE49-F238E27FC236}">
                    <a16:creationId xmlns:a16="http://schemas.microsoft.com/office/drawing/2014/main" id="{7CB30C76-34EF-459D-BD53-3B2846C95808}"/>
                  </a:ext>
                </a:extLst>
              </p:cNvPr>
              <p:cNvSpPr/>
              <p:nvPr/>
            </p:nvSpPr>
            <p:spPr>
              <a:xfrm>
                <a:off x="752762" y="601945"/>
                <a:ext cx="32991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69">
                <a:extLst>
                  <a:ext uri="{FF2B5EF4-FFF2-40B4-BE49-F238E27FC236}">
                    <a16:creationId xmlns:a16="http://schemas.microsoft.com/office/drawing/2014/main" id="{9465D109-DFB5-4F6A-AD53-3AB8DBFC23F2}"/>
                  </a:ext>
                </a:extLst>
              </p:cNvPr>
              <p:cNvSpPr/>
              <p:nvPr/>
            </p:nvSpPr>
            <p:spPr>
              <a:xfrm>
                <a:off x="752762" y="688730"/>
                <a:ext cx="257176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모서리가 둥근 직사각형 70">
                <a:extLst>
                  <a:ext uri="{FF2B5EF4-FFF2-40B4-BE49-F238E27FC236}">
                    <a16:creationId xmlns:a16="http://schemas.microsoft.com/office/drawing/2014/main" id="{2C1A108E-9FB5-42AE-8611-B57760371706}"/>
                  </a:ext>
                </a:extLst>
              </p:cNvPr>
              <p:cNvSpPr/>
              <p:nvPr/>
            </p:nvSpPr>
            <p:spPr>
              <a:xfrm>
                <a:off x="752762" y="775515"/>
                <a:ext cx="18002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모서리가 둥근 직사각형 71">
                <a:extLst>
                  <a:ext uri="{FF2B5EF4-FFF2-40B4-BE49-F238E27FC236}">
                    <a16:creationId xmlns:a16="http://schemas.microsoft.com/office/drawing/2014/main" id="{BADA2E95-4445-4B51-B05C-36F7AC86458A}"/>
                  </a:ext>
                </a:extLst>
              </p:cNvPr>
              <p:cNvSpPr/>
              <p:nvPr/>
            </p:nvSpPr>
            <p:spPr>
              <a:xfrm>
                <a:off x="752762" y="862300"/>
                <a:ext cx="28289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F593C4-6647-4713-BA28-C860D5DE4301}"/>
                </a:ext>
              </a:extLst>
            </p:cNvPr>
            <p:cNvSpPr txBox="1"/>
            <p:nvPr/>
          </p:nvSpPr>
          <p:spPr>
            <a:xfrm>
              <a:off x="853064" y="119413"/>
              <a:ext cx="394457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3. </a:t>
              </a:r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기능 구현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4542021-3956-464D-8403-313174C68E15}"/>
              </a:ext>
            </a:extLst>
          </p:cNvPr>
          <p:cNvSpPr txBox="1"/>
          <p:nvPr/>
        </p:nvSpPr>
        <p:spPr>
          <a:xfrm>
            <a:off x="416096" y="623347"/>
            <a:ext cx="361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시스템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Samba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/NFS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321558-4741-4BBD-A428-65ABDDD066AF}"/>
              </a:ext>
            </a:extLst>
          </p:cNvPr>
          <p:cNvSpPr txBox="1"/>
          <p:nvPr/>
        </p:nvSpPr>
        <p:spPr>
          <a:xfrm>
            <a:off x="628694" y="975931"/>
            <a:ext cx="7886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Samba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설정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9" name="Google Shape;281;p45" descr="C:\Users\r2com\Desktop\세미 스크린샷_ 유서준\samba 설정3.png">
            <a:extLst>
              <a:ext uri="{FF2B5EF4-FFF2-40B4-BE49-F238E27FC236}">
                <a16:creationId xmlns:a16="http://schemas.microsoft.com/office/drawing/2014/main" id="{BA77EC17-3D6E-4342-AFEF-7826535A8DD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73814"/>
          <a:stretch/>
        </p:blipFill>
        <p:spPr>
          <a:xfrm>
            <a:off x="628649" y="1949116"/>
            <a:ext cx="4027571" cy="2683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82;p45" descr="C:\Users\r2com\Desktop\세미 스크린샷_ 유서준\samba 설정3.png">
            <a:extLst>
              <a:ext uri="{FF2B5EF4-FFF2-40B4-BE49-F238E27FC236}">
                <a16:creationId xmlns:a16="http://schemas.microsoft.com/office/drawing/2014/main" id="{058366C2-6B54-42DC-A343-B28C0097E48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78877"/>
          <a:stretch/>
        </p:blipFill>
        <p:spPr>
          <a:xfrm>
            <a:off x="4795161" y="1949116"/>
            <a:ext cx="4084145" cy="268360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5F7C0BB-C48E-4CA4-94C8-364C138A820B}"/>
              </a:ext>
            </a:extLst>
          </p:cNvPr>
          <p:cNvSpPr txBox="1"/>
          <p:nvPr/>
        </p:nvSpPr>
        <p:spPr>
          <a:xfrm>
            <a:off x="695182" y="1431002"/>
            <a:ext cx="363600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s-E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vi /</a:t>
            </a:r>
            <a:r>
              <a:rPr lang="en-US" altLang="ko-KR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etc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en-US" altLang="ko-KR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sambs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en-US" altLang="ko-KR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smb.conf</a:t>
            </a:r>
            <a:r>
              <a:rPr lang="es-E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74228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0FBDFD4-C875-430B-91B3-2598044D2C06}"/>
              </a:ext>
            </a:extLst>
          </p:cNvPr>
          <p:cNvSpPr/>
          <p:nvPr/>
        </p:nvSpPr>
        <p:spPr>
          <a:xfrm>
            <a:off x="0" y="654"/>
            <a:ext cx="9144000" cy="5770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200000"/>
              </a:lnSpc>
              <a:defRPr/>
            </a:pPr>
            <a:endParaRPr lang="en-US" altLang="ko-KR" sz="7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E0776E1-2E04-4E77-BDDE-94828E0C121A}"/>
              </a:ext>
            </a:extLst>
          </p:cNvPr>
          <p:cNvGrpSpPr/>
          <p:nvPr/>
        </p:nvGrpSpPr>
        <p:grpSpPr>
          <a:xfrm>
            <a:off x="107800" y="95137"/>
            <a:ext cx="4252869" cy="415498"/>
            <a:chOff x="544768" y="119413"/>
            <a:chExt cx="4252869" cy="41549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48DFD98-18C5-4DBB-8919-B352B877F2A4}"/>
                </a:ext>
              </a:extLst>
            </p:cNvPr>
            <p:cNvGrpSpPr/>
            <p:nvPr/>
          </p:nvGrpSpPr>
          <p:grpSpPr>
            <a:xfrm>
              <a:off x="544768" y="209933"/>
              <a:ext cx="232065" cy="214166"/>
              <a:chOff x="752762" y="601945"/>
              <a:chExt cx="329913" cy="285555"/>
            </a:xfrm>
            <a:solidFill>
              <a:srgbClr val="FE615C"/>
            </a:solidFill>
          </p:grpSpPr>
          <p:sp>
            <p:nvSpPr>
              <p:cNvPr id="8" name="모서리가 둥근 직사각형 68">
                <a:extLst>
                  <a:ext uri="{FF2B5EF4-FFF2-40B4-BE49-F238E27FC236}">
                    <a16:creationId xmlns:a16="http://schemas.microsoft.com/office/drawing/2014/main" id="{7CB30C76-34EF-459D-BD53-3B2846C95808}"/>
                  </a:ext>
                </a:extLst>
              </p:cNvPr>
              <p:cNvSpPr/>
              <p:nvPr/>
            </p:nvSpPr>
            <p:spPr>
              <a:xfrm>
                <a:off x="752762" y="601945"/>
                <a:ext cx="32991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69">
                <a:extLst>
                  <a:ext uri="{FF2B5EF4-FFF2-40B4-BE49-F238E27FC236}">
                    <a16:creationId xmlns:a16="http://schemas.microsoft.com/office/drawing/2014/main" id="{9465D109-DFB5-4F6A-AD53-3AB8DBFC23F2}"/>
                  </a:ext>
                </a:extLst>
              </p:cNvPr>
              <p:cNvSpPr/>
              <p:nvPr/>
            </p:nvSpPr>
            <p:spPr>
              <a:xfrm>
                <a:off x="752762" y="688730"/>
                <a:ext cx="257176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모서리가 둥근 직사각형 70">
                <a:extLst>
                  <a:ext uri="{FF2B5EF4-FFF2-40B4-BE49-F238E27FC236}">
                    <a16:creationId xmlns:a16="http://schemas.microsoft.com/office/drawing/2014/main" id="{2C1A108E-9FB5-42AE-8611-B57760371706}"/>
                  </a:ext>
                </a:extLst>
              </p:cNvPr>
              <p:cNvSpPr/>
              <p:nvPr/>
            </p:nvSpPr>
            <p:spPr>
              <a:xfrm>
                <a:off x="752762" y="775515"/>
                <a:ext cx="18002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모서리가 둥근 직사각형 71">
                <a:extLst>
                  <a:ext uri="{FF2B5EF4-FFF2-40B4-BE49-F238E27FC236}">
                    <a16:creationId xmlns:a16="http://schemas.microsoft.com/office/drawing/2014/main" id="{BADA2E95-4445-4B51-B05C-36F7AC86458A}"/>
                  </a:ext>
                </a:extLst>
              </p:cNvPr>
              <p:cNvSpPr/>
              <p:nvPr/>
            </p:nvSpPr>
            <p:spPr>
              <a:xfrm>
                <a:off x="752762" y="862300"/>
                <a:ext cx="28289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F593C4-6647-4713-BA28-C860D5DE4301}"/>
                </a:ext>
              </a:extLst>
            </p:cNvPr>
            <p:cNvSpPr txBox="1"/>
            <p:nvPr/>
          </p:nvSpPr>
          <p:spPr>
            <a:xfrm>
              <a:off x="853064" y="119413"/>
              <a:ext cx="394457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3. </a:t>
              </a:r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기능 구현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4542021-3956-464D-8403-313174C68E15}"/>
              </a:ext>
            </a:extLst>
          </p:cNvPr>
          <p:cNvSpPr txBox="1"/>
          <p:nvPr/>
        </p:nvSpPr>
        <p:spPr>
          <a:xfrm>
            <a:off x="416096" y="623347"/>
            <a:ext cx="361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시스템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Samba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/NFS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321558-4741-4BBD-A428-65ABDDD066AF}"/>
              </a:ext>
            </a:extLst>
          </p:cNvPr>
          <p:cNvSpPr txBox="1"/>
          <p:nvPr/>
        </p:nvSpPr>
        <p:spPr>
          <a:xfrm>
            <a:off x="628694" y="975931"/>
            <a:ext cx="7886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Samba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설정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5" name="Google Shape;289;p46" descr="C:\Users\r2com\Desktop\세미 스크린샷_ 유서준\samba 설정 4.png">
            <a:extLst>
              <a:ext uri="{FF2B5EF4-FFF2-40B4-BE49-F238E27FC236}">
                <a16:creationId xmlns:a16="http://schemas.microsoft.com/office/drawing/2014/main" id="{B3B32AC0-D83A-42EB-BC02-4CA16E3A36C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650" y="1698506"/>
            <a:ext cx="7886700" cy="24652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70640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0FBDFD4-C875-430B-91B3-2598044D2C06}"/>
              </a:ext>
            </a:extLst>
          </p:cNvPr>
          <p:cNvSpPr/>
          <p:nvPr/>
        </p:nvSpPr>
        <p:spPr>
          <a:xfrm>
            <a:off x="0" y="654"/>
            <a:ext cx="9144000" cy="5770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200000"/>
              </a:lnSpc>
              <a:defRPr/>
            </a:pPr>
            <a:endParaRPr lang="en-US" altLang="ko-KR" sz="7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E0776E1-2E04-4E77-BDDE-94828E0C121A}"/>
              </a:ext>
            </a:extLst>
          </p:cNvPr>
          <p:cNvGrpSpPr/>
          <p:nvPr/>
        </p:nvGrpSpPr>
        <p:grpSpPr>
          <a:xfrm>
            <a:off x="107800" y="95137"/>
            <a:ext cx="4252869" cy="415498"/>
            <a:chOff x="544768" y="119413"/>
            <a:chExt cx="4252869" cy="41549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48DFD98-18C5-4DBB-8919-B352B877F2A4}"/>
                </a:ext>
              </a:extLst>
            </p:cNvPr>
            <p:cNvGrpSpPr/>
            <p:nvPr/>
          </p:nvGrpSpPr>
          <p:grpSpPr>
            <a:xfrm>
              <a:off x="544768" y="209933"/>
              <a:ext cx="232065" cy="214166"/>
              <a:chOff x="752762" y="601945"/>
              <a:chExt cx="329913" cy="285555"/>
            </a:xfrm>
            <a:solidFill>
              <a:srgbClr val="FE615C"/>
            </a:solidFill>
          </p:grpSpPr>
          <p:sp>
            <p:nvSpPr>
              <p:cNvPr id="8" name="모서리가 둥근 직사각형 68">
                <a:extLst>
                  <a:ext uri="{FF2B5EF4-FFF2-40B4-BE49-F238E27FC236}">
                    <a16:creationId xmlns:a16="http://schemas.microsoft.com/office/drawing/2014/main" id="{7CB30C76-34EF-459D-BD53-3B2846C95808}"/>
                  </a:ext>
                </a:extLst>
              </p:cNvPr>
              <p:cNvSpPr/>
              <p:nvPr/>
            </p:nvSpPr>
            <p:spPr>
              <a:xfrm>
                <a:off x="752762" y="601945"/>
                <a:ext cx="32991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69">
                <a:extLst>
                  <a:ext uri="{FF2B5EF4-FFF2-40B4-BE49-F238E27FC236}">
                    <a16:creationId xmlns:a16="http://schemas.microsoft.com/office/drawing/2014/main" id="{9465D109-DFB5-4F6A-AD53-3AB8DBFC23F2}"/>
                  </a:ext>
                </a:extLst>
              </p:cNvPr>
              <p:cNvSpPr/>
              <p:nvPr/>
            </p:nvSpPr>
            <p:spPr>
              <a:xfrm>
                <a:off x="752762" y="688730"/>
                <a:ext cx="257176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모서리가 둥근 직사각형 70">
                <a:extLst>
                  <a:ext uri="{FF2B5EF4-FFF2-40B4-BE49-F238E27FC236}">
                    <a16:creationId xmlns:a16="http://schemas.microsoft.com/office/drawing/2014/main" id="{2C1A108E-9FB5-42AE-8611-B57760371706}"/>
                  </a:ext>
                </a:extLst>
              </p:cNvPr>
              <p:cNvSpPr/>
              <p:nvPr/>
            </p:nvSpPr>
            <p:spPr>
              <a:xfrm>
                <a:off x="752762" y="775515"/>
                <a:ext cx="18002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모서리가 둥근 직사각형 71">
                <a:extLst>
                  <a:ext uri="{FF2B5EF4-FFF2-40B4-BE49-F238E27FC236}">
                    <a16:creationId xmlns:a16="http://schemas.microsoft.com/office/drawing/2014/main" id="{BADA2E95-4445-4B51-B05C-36F7AC86458A}"/>
                  </a:ext>
                </a:extLst>
              </p:cNvPr>
              <p:cNvSpPr/>
              <p:nvPr/>
            </p:nvSpPr>
            <p:spPr>
              <a:xfrm>
                <a:off x="752762" y="862300"/>
                <a:ext cx="28289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F593C4-6647-4713-BA28-C860D5DE4301}"/>
                </a:ext>
              </a:extLst>
            </p:cNvPr>
            <p:cNvSpPr txBox="1"/>
            <p:nvPr/>
          </p:nvSpPr>
          <p:spPr>
            <a:xfrm>
              <a:off x="853064" y="119413"/>
              <a:ext cx="394457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3. </a:t>
              </a:r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기능 구현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4542021-3956-464D-8403-313174C68E15}"/>
              </a:ext>
            </a:extLst>
          </p:cNvPr>
          <p:cNvSpPr txBox="1"/>
          <p:nvPr/>
        </p:nvSpPr>
        <p:spPr>
          <a:xfrm>
            <a:off x="416096" y="623347"/>
            <a:ext cx="361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시스템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Samba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/NFS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321558-4741-4BBD-A428-65ABDDD066AF}"/>
              </a:ext>
            </a:extLst>
          </p:cNvPr>
          <p:cNvSpPr txBox="1"/>
          <p:nvPr/>
        </p:nvSpPr>
        <p:spPr>
          <a:xfrm>
            <a:off x="628694" y="975931"/>
            <a:ext cx="7886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Samba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포트확인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15625" t="35001" r="50347" b="39941"/>
          <a:stretch/>
        </p:blipFill>
        <p:spPr>
          <a:xfrm>
            <a:off x="1460500" y="1712729"/>
            <a:ext cx="6223000" cy="257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9008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0FBDFD4-C875-430B-91B3-2598044D2C06}"/>
              </a:ext>
            </a:extLst>
          </p:cNvPr>
          <p:cNvSpPr/>
          <p:nvPr/>
        </p:nvSpPr>
        <p:spPr>
          <a:xfrm>
            <a:off x="0" y="654"/>
            <a:ext cx="9144000" cy="5770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200000"/>
              </a:lnSpc>
              <a:defRPr/>
            </a:pPr>
            <a:endParaRPr lang="en-US" altLang="ko-KR" sz="7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E0776E1-2E04-4E77-BDDE-94828E0C121A}"/>
              </a:ext>
            </a:extLst>
          </p:cNvPr>
          <p:cNvGrpSpPr/>
          <p:nvPr/>
        </p:nvGrpSpPr>
        <p:grpSpPr>
          <a:xfrm>
            <a:off x="107800" y="95137"/>
            <a:ext cx="4252869" cy="415498"/>
            <a:chOff x="544768" y="119413"/>
            <a:chExt cx="4252869" cy="41549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48DFD98-18C5-4DBB-8919-B352B877F2A4}"/>
                </a:ext>
              </a:extLst>
            </p:cNvPr>
            <p:cNvGrpSpPr/>
            <p:nvPr/>
          </p:nvGrpSpPr>
          <p:grpSpPr>
            <a:xfrm>
              <a:off x="544768" y="209933"/>
              <a:ext cx="232065" cy="214166"/>
              <a:chOff x="752762" y="601945"/>
              <a:chExt cx="329913" cy="285555"/>
            </a:xfrm>
            <a:solidFill>
              <a:srgbClr val="FE615C"/>
            </a:solidFill>
          </p:grpSpPr>
          <p:sp>
            <p:nvSpPr>
              <p:cNvPr id="8" name="모서리가 둥근 직사각형 68">
                <a:extLst>
                  <a:ext uri="{FF2B5EF4-FFF2-40B4-BE49-F238E27FC236}">
                    <a16:creationId xmlns:a16="http://schemas.microsoft.com/office/drawing/2014/main" id="{7CB30C76-34EF-459D-BD53-3B2846C95808}"/>
                  </a:ext>
                </a:extLst>
              </p:cNvPr>
              <p:cNvSpPr/>
              <p:nvPr/>
            </p:nvSpPr>
            <p:spPr>
              <a:xfrm>
                <a:off x="752762" y="601945"/>
                <a:ext cx="32991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69">
                <a:extLst>
                  <a:ext uri="{FF2B5EF4-FFF2-40B4-BE49-F238E27FC236}">
                    <a16:creationId xmlns:a16="http://schemas.microsoft.com/office/drawing/2014/main" id="{9465D109-DFB5-4F6A-AD53-3AB8DBFC23F2}"/>
                  </a:ext>
                </a:extLst>
              </p:cNvPr>
              <p:cNvSpPr/>
              <p:nvPr/>
            </p:nvSpPr>
            <p:spPr>
              <a:xfrm>
                <a:off x="752762" y="688730"/>
                <a:ext cx="257176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모서리가 둥근 직사각형 70">
                <a:extLst>
                  <a:ext uri="{FF2B5EF4-FFF2-40B4-BE49-F238E27FC236}">
                    <a16:creationId xmlns:a16="http://schemas.microsoft.com/office/drawing/2014/main" id="{2C1A108E-9FB5-42AE-8611-B57760371706}"/>
                  </a:ext>
                </a:extLst>
              </p:cNvPr>
              <p:cNvSpPr/>
              <p:nvPr/>
            </p:nvSpPr>
            <p:spPr>
              <a:xfrm>
                <a:off x="752762" y="775515"/>
                <a:ext cx="18002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모서리가 둥근 직사각형 71">
                <a:extLst>
                  <a:ext uri="{FF2B5EF4-FFF2-40B4-BE49-F238E27FC236}">
                    <a16:creationId xmlns:a16="http://schemas.microsoft.com/office/drawing/2014/main" id="{BADA2E95-4445-4B51-B05C-36F7AC86458A}"/>
                  </a:ext>
                </a:extLst>
              </p:cNvPr>
              <p:cNvSpPr/>
              <p:nvPr/>
            </p:nvSpPr>
            <p:spPr>
              <a:xfrm>
                <a:off x="752762" y="862300"/>
                <a:ext cx="28289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F593C4-6647-4713-BA28-C860D5DE4301}"/>
                </a:ext>
              </a:extLst>
            </p:cNvPr>
            <p:cNvSpPr txBox="1"/>
            <p:nvPr/>
          </p:nvSpPr>
          <p:spPr>
            <a:xfrm>
              <a:off x="853064" y="119413"/>
              <a:ext cx="394457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3. </a:t>
              </a:r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기능 구현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4542021-3956-464D-8403-313174C68E15}"/>
              </a:ext>
            </a:extLst>
          </p:cNvPr>
          <p:cNvSpPr txBox="1"/>
          <p:nvPr/>
        </p:nvSpPr>
        <p:spPr>
          <a:xfrm>
            <a:off x="416096" y="623347"/>
            <a:ext cx="361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시스템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Samba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/NFS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321558-4741-4BBD-A428-65ABDDD066AF}"/>
              </a:ext>
            </a:extLst>
          </p:cNvPr>
          <p:cNvSpPr txBox="1"/>
          <p:nvPr/>
        </p:nvSpPr>
        <p:spPr>
          <a:xfrm>
            <a:off x="628694" y="975931"/>
            <a:ext cx="7886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Samba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</a:t>
            </a:r>
          </a:p>
        </p:txBody>
      </p:sp>
      <p:pic>
        <p:nvPicPr>
          <p:cNvPr id="16" name="Google Shape;297;p47" descr="C:\Users\r2com\Desktop\세미 스크린샷_ 유서준\samba 결과2.png">
            <a:extLst>
              <a:ext uri="{FF2B5EF4-FFF2-40B4-BE49-F238E27FC236}">
                <a16:creationId xmlns:a16="http://schemas.microsoft.com/office/drawing/2014/main" id="{F95199CB-4CBF-48A9-83AD-9702A735380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5112" y="1871014"/>
            <a:ext cx="4718188" cy="26604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그룹 2"/>
          <p:cNvGrpSpPr/>
          <p:nvPr/>
        </p:nvGrpSpPr>
        <p:grpSpPr>
          <a:xfrm>
            <a:off x="533676" y="1984964"/>
            <a:ext cx="3268027" cy="2546509"/>
            <a:chOff x="533676" y="1984964"/>
            <a:chExt cx="3268027" cy="2546509"/>
          </a:xfrm>
        </p:grpSpPr>
        <p:pic>
          <p:nvPicPr>
            <p:cNvPr id="14" name="Google Shape;296;p47" descr="C:\Users\r2com\Desktop\세미 스크린샷_ 유서준\samba 결과.png">
              <a:extLst>
                <a:ext uri="{FF2B5EF4-FFF2-40B4-BE49-F238E27FC236}">
                  <a16:creationId xmlns:a16="http://schemas.microsoft.com/office/drawing/2014/main" id="{B09507E2-9B94-43DD-AE2F-699A71A9A9A2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33676" y="1984964"/>
              <a:ext cx="3268027" cy="25465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직사각형 1"/>
            <p:cNvSpPr/>
            <p:nvPr/>
          </p:nvSpPr>
          <p:spPr>
            <a:xfrm>
              <a:off x="675861" y="3810000"/>
              <a:ext cx="2007704" cy="212035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12315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0FBDFD4-C875-430B-91B3-2598044D2C06}"/>
              </a:ext>
            </a:extLst>
          </p:cNvPr>
          <p:cNvSpPr/>
          <p:nvPr/>
        </p:nvSpPr>
        <p:spPr>
          <a:xfrm>
            <a:off x="0" y="654"/>
            <a:ext cx="9144000" cy="5770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200000"/>
              </a:lnSpc>
              <a:defRPr/>
            </a:pPr>
            <a:endParaRPr lang="en-US" altLang="ko-KR" sz="7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E0776E1-2E04-4E77-BDDE-94828E0C121A}"/>
              </a:ext>
            </a:extLst>
          </p:cNvPr>
          <p:cNvGrpSpPr/>
          <p:nvPr/>
        </p:nvGrpSpPr>
        <p:grpSpPr>
          <a:xfrm>
            <a:off x="107800" y="95137"/>
            <a:ext cx="4252869" cy="415498"/>
            <a:chOff x="544768" y="119413"/>
            <a:chExt cx="4252869" cy="41549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48DFD98-18C5-4DBB-8919-B352B877F2A4}"/>
                </a:ext>
              </a:extLst>
            </p:cNvPr>
            <p:cNvGrpSpPr/>
            <p:nvPr/>
          </p:nvGrpSpPr>
          <p:grpSpPr>
            <a:xfrm>
              <a:off x="544768" y="209933"/>
              <a:ext cx="232065" cy="214166"/>
              <a:chOff x="752762" y="601945"/>
              <a:chExt cx="329913" cy="285555"/>
            </a:xfrm>
            <a:solidFill>
              <a:srgbClr val="FE615C"/>
            </a:solidFill>
          </p:grpSpPr>
          <p:sp>
            <p:nvSpPr>
              <p:cNvPr id="8" name="모서리가 둥근 직사각형 68">
                <a:extLst>
                  <a:ext uri="{FF2B5EF4-FFF2-40B4-BE49-F238E27FC236}">
                    <a16:creationId xmlns:a16="http://schemas.microsoft.com/office/drawing/2014/main" id="{7CB30C76-34EF-459D-BD53-3B2846C95808}"/>
                  </a:ext>
                </a:extLst>
              </p:cNvPr>
              <p:cNvSpPr/>
              <p:nvPr/>
            </p:nvSpPr>
            <p:spPr>
              <a:xfrm>
                <a:off x="752762" y="601945"/>
                <a:ext cx="32991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69">
                <a:extLst>
                  <a:ext uri="{FF2B5EF4-FFF2-40B4-BE49-F238E27FC236}">
                    <a16:creationId xmlns:a16="http://schemas.microsoft.com/office/drawing/2014/main" id="{9465D109-DFB5-4F6A-AD53-3AB8DBFC23F2}"/>
                  </a:ext>
                </a:extLst>
              </p:cNvPr>
              <p:cNvSpPr/>
              <p:nvPr/>
            </p:nvSpPr>
            <p:spPr>
              <a:xfrm>
                <a:off x="752762" y="688730"/>
                <a:ext cx="257176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모서리가 둥근 직사각형 70">
                <a:extLst>
                  <a:ext uri="{FF2B5EF4-FFF2-40B4-BE49-F238E27FC236}">
                    <a16:creationId xmlns:a16="http://schemas.microsoft.com/office/drawing/2014/main" id="{2C1A108E-9FB5-42AE-8611-B57760371706}"/>
                  </a:ext>
                </a:extLst>
              </p:cNvPr>
              <p:cNvSpPr/>
              <p:nvPr/>
            </p:nvSpPr>
            <p:spPr>
              <a:xfrm>
                <a:off x="752762" y="775515"/>
                <a:ext cx="18002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모서리가 둥근 직사각형 71">
                <a:extLst>
                  <a:ext uri="{FF2B5EF4-FFF2-40B4-BE49-F238E27FC236}">
                    <a16:creationId xmlns:a16="http://schemas.microsoft.com/office/drawing/2014/main" id="{BADA2E95-4445-4B51-B05C-36F7AC86458A}"/>
                  </a:ext>
                </a:extLst>
              </p:cNvPr>
              <p:cNvSpPr/>
              <p:nvPr/>
            </p:nvSpPr>
            <p:spPr>
              <a:xfrm>
                <a:off x="752762" y="862300"/>
                <a:ext cx="28289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F593C4-6647-4713-BA28-C860D5DE4301}"/>
                </a:ext>
              </a:extLst>
            </p:cNvPr>
            <p:cNvSpPr txBox="1"/>
            <p:nvPr/>
          </p:nvSpPr>
          <p:spPr>
            <a:xfrm>
              <a:off x="853064" y="119413"/>
              <a:ext cx="394457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3. </a:t>
              </a:r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기능 구현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4542021-3956-464D-8403-313174C68E15}"/>
              </a:ext>
            </a:extLst>
          </p:cNvPr>
          <p:cNvSpPr txBox="1"/>
          <p:nvPr/>
        </p:nvSpPr>
        <p:spPr>
          <a:xfrm>
            <a:off x="416096" y="623347"/>
            <a:ext cx="361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시스템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Samba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/NFS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321558-4741-4BBD-A428-65ABDDD066AF}"/>
              </a:ext>
            </a:extLst>
          </p:cNvPr>
          <p:cNvSpPr txBox="1"/>
          <p:nvPr/>
        </p:nvSpPr>
        <p:spPr>
          <a:xfrm>
            <a:off x="628694" y="975931"/>
            <a:ext cx="7886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공유 폴더 생성 및 권한 설정</a:t>
            </a:r>
          </a:p>
        </p:txBody>
      </p:sp>
      <p:pic>
        <p:nvPicPr>
          <p:cNvPr id="15" name="Google Shape;304;p48" descr="C:\Users\r2com\Desktop\세미 스크린샷_ 유서준\nfs 설정3.png">
            <a:extLst>
              <a:ext uri="{FF2B5EF4-FFF2-40B4-BE49-F238E27FC236}">
                <a16:creationId xmlns:a16="http://schemas.microsoft.com/office/drawing/2014/main" id="{BDC29F2D-5547-4584-A0C1-CB42A1EA980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650" y="1813874"/>
            <a:ext cx="7886700" cy="29200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97589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1"/>
          <p:cNvSpPr/>
          <p:nvPr/>
        </p:nvSpPr>
        <p:spPr>
          <a:xfrm>
            <a:off x="0" y="654"/>
            <a:ext cx="9144000" cy="576900"/>
          </a:xfrm>
          <a:prstGeom prst="rect">
            <a:avLst/>
          </a:prstGeom>
          <a:solidFill>
            <a:srgbClr val="262626"/>
          </a:solidFill>
          <a:ln>
            <a:noFill/>
          </a:ln>
          <a:effectLst>
            <a:outerShdw blurRad="381000" dist="38100" dir="16200000" rotWithShape="0">
              <a:srgbClr val="000000">
                <a:alpha val="1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2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5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4" name="Google Shape;514;p41"/>
          <p:cNvGrpSpPr/>
          <p:nvPr/>
        </p:nvGrpSpPr>
        <p:grpSpPr>
          <a:xfrm>
            <a:off x="107790" y="95137"/>
            <a:ext cx="4253006" cy="400200"/>
            <a:chOff x="544758" y="119413"/>
            <a:chExt cx="4253006" cy="400200"/>
          </a:xfrm>
        </p:grpSpPr>
        <p:grpSp>
          <p:nvGrpSpPr>
            <p:cNvPr id="515" name="Google Shape;515;p41"/>
            <p:cNvGrpSpPr/>
            <p:nvPr/>
          </p:nvGrpSpPr>
          <p:grpSpPr>
            <a:xfrm>
              <a:off x="544758" y="209934"/>
              <a:ext cx="232122" cy="214166"/>
              <a:chOff x="752762" y="601945"/>
              <a:chExt cx="330000" cy="285555"/>
            </a:xfrm>
          </p:grpSpPr>
          <p:sp>
            <p:nvSpPr>
              <p:cNvPr id="516" name="Google Shape;516;p41"/>
              <p:cNvSpPr/>
              <p:nvPr/>
            </p:nvSpPr>
            <p:spPr>
              <a:xfrm>
                <a:off x="752762" y="601945"/>
                <a:ext cx="330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E615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41"/>
              <p:cNvSpPr/>
              <p:nvPr/>
            </p:nvSpPr>
            <p:spPr>
              <a:xfrm>
                <a:off x="752762" y="688730"/>
                <a:ext cx="2571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E615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41"/>
              <p:cNvSpPr/>
              <p:nvPr/>
            </p:nvSpPr>
            <p:spPr>
              <a:xfrm>
                <a:off x="752762" y="775515"/>
                <a:ext cx="180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E615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41"/>
              <p:cNvSpPr/>
              <p:nvPr/>
            </p:nvSpPr>
            <p:spPr>
              <a:xfrm>
                <a:off x="752762" y="862300"/>
                <a:ext cx="2829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E615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20" name="Google Shape;520;p41"/>
            <p:cNvSpPr txBox="1"/>
            <p:nvPr/>
          </p:nvSpPr>
          <p:spPr>
            <a:xfrm>
              <a:off x="853064" y="119413"/>
              <a:ext cx="3944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3. 기능 구현</a:t>
              </a:r>
              <a:endParaRPr/>
            </a:p>
          </p:txBody>
        </p:sp>
      </p:grpSp>
      <p:sp>
        <p:nvSpPr>
          <p:cNvPr id="521" name="Google Shape;521;p41"/>
          <p:cNvSpPr txBox="1"/>
          <p:nvPr/>
        </p:nvSpPr>
        <p:spPr>
          <a:xfrm>
            <a:off x="416096" y="623347"/>
            <a:ext cx="3614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파일 시스템 – Samba/NFS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41"/>
          <p:cNvSpPr txBox="1"/>
          <p:nvPr/>
        </p:nvSpPr>
        <p:spPr>
          <a:xfrm>
            <a:off x="628694" y="975931"/>
            <a:ext cx="7886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dirty="0"/>
              <a:t>WEB01,WEB02 의 </a:t>
            </a:r>
            <a:r>
              <a:rPr lang="en-US" sz="1600" dirty="0" err="1"/>
              <a:t>데이터</a:t>
            </a:r>
            <a:r>
              <a:rPr lang="en-US" sz="1600" dirty="0"/>
              <a:t> </a:t>
            </a:r>
            <a:r>
              <a:rPr lang="en-US" sz="1600" dirty="0" err="1"/>
              <a:t>보존을</a:t>
            </a:r>
            <a:r>
              <a:rPr lang="en-US" sz="1600" dirty="0"/>
              <a:t> </a:t>
            </a:r>
            <a:r>
              <a:rPr lang="en-US" sz="1600" dirty="0" err="1"/>
              <a:t>위해</a:t>
            </a:r>
            <a:r>
              <a:rPr lang="en-US" sz="1600" dirty="0"/>
              <a:t> NFS </a:t>
            </a:r>
            <a:r>
              <a:rPr lang="en-US" sz="1600" dirty="0" err="1"/>
              <a:t>서버</a:t>
            </a:r>
            <a:r>
              <a:rPr lang="en-US" sz="1600" dirty="0"/>
              <a:t> </a:t>
            </a:r>
            <a:r>
              <a:rPr lang="en-US" sz="1600" dirty="0" err="1"/>
              <a:t>새로</a:t>
            </a:r>
            <a:r>
              <a:rPr lang="en-US" sz="1600" dirty="0"/>
              <a:t> </a:t>
            </a:r>
            <a:r>
              <a:rPr lang="en-US" sz="1600" dirty="0" err="1"/>
              <a:t>구축</a:t>
            </a:r>
            <a:endParaRPr sz="1600" dirty="0"/>
          </a:p>
          <a:p>
            <a:pPr marL="2857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 dirty="0"/>
              <a:t>두 </a:t>
            </a:r>
            <a:r>
              <a:rPr lang="en-US" sz="1600" dirty="0" err="1"/>
              <a:t>개의</a:t>
            </a:r>
            <a:r>
              <a:rPr lang="en-US" sz="1600" dirty="0"/>
              <a:t> </a:t>
            </a:r>
            <a:r>
              <a:rPr lang="en-US" sz="1600" dirty="0" err="1"/>
              <a:t>웹서버가</a:t>
            </a:r>
            <a:r>
              <a:rPr lang="en-US" sz="1600" dirty="0"/>
              <a:t> NFS </a:t>
            </a:r>
            <a:r>
              <a:rPr lang="en-US" sz="1600" dirty="0" err="1"/>
              <a:t>서버에</a:t>
            </a:r>
            <a:r>
              <a:rPr lang="en-US" sz="1600" dirty="0"/>
              <a:t> Mount </a:t>
            </a:r>
            <a:r>
              <a:rPr lang="en-US" sz="1600" dirty="0" err="1"/>
              <a:t>하여</a:t>
            </a:r>
            <a:r>
              <a:rPr lang="en-US" sz="1600" dirty="0"/>
              <a:t> </a:t>
            </a:r>
            <a:r>
              <a:rPr lang="en-US" sz="1600" dirty="0" err="1"/>
              <a:t>서버</a:t>
            </a:r>
            <a:r>
              <a:rPr lang="en-US" sz="1600" dirty="0"/>
              <a:t> </a:t>
            </a:r>
            <a:r>
              <a:rPr lang="en-US" sz="1600" dirty="0" err="1"/>
              <a:t>파일</a:t>
            </a:r>
            <a:r>
              <a:rPr lang="en-US" sz="1600" dirty="0"/>
              <a:t> </a:t>
            </a:r>
            <a:r>
              <a:rPr lang="en-US" sz="1600" dirty="0" err="1"/>
              <a:t>공유</a:t>
            </a:r>
            <a:endParaRPr sz="1600" dirty="0"/>
          </a:p>
        </p:txBody>
      </p:sp>
      <p:pic>
        <p:nvPicPr>
          <p:cNvPr id="523" name="Google Shape;52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9625" y="1727756"/>
            <a:ext cx="3144758" cy="32777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68113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2"/>
          <p:cNvSpPr/>
          <p:nvPr/>
        </p:nvSpPr>
        <p:spPr>
          <a:xfrm>
            <a:off x="0" y="654"/>
            <a:ext cx="9144000" cy="577033"/>
          </a:xfrm>
          <a:prstGeom prst="rect">
            <a:avLst/>
          </a:prstGeom>
          <a:solidFill>
            <a:srgbClr val="262626"/>
          </a:solidFill>
          <a:ln>
            <a:noFill/>
          </a:ln>
          <a:effectLst>
            <a:outerShdw blurRad="381000" dist="38100" dir="16200000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2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5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9" name="Google Shape;529;p42"/>
          <p:cNvGrpSpPr/>
          <p:nvPr/>
        </p:nvGrpSpPr>
        <p:grpSpPr>
          <a:xfrm>
            <a:off x="107800" y="95137"/>
            <a:ext cx="4252869" cy="415498"/>
            <a:chOff x="544768" y="119413"/>
            <a:chExt cx="4252869" cy="415498"/>
          </a:xfrm>
        </p:grpSpPr>
        <p:grpSp>
          <p:nvGrpSpPr>
            <p:cNvPr id="530" name="Google Shape;530;p42"/>
            <p:cNvGrpSpPr/>
            <p:nvPr/>
          </p:nvGrpSpPr>
          <p:grpSpPr>
            <a:xfrm>
              <a:off x="544768" y="209933"/>
              <a:ext cx="232065" cy="214166"/>
              <a:chOff x="752762" y="601945"/>
              <a:chExt cx="329913" cy="285555"/>
            </a:xfrm>
          </p:grpSpPr>
          <p:sp>
            <p:nvSpPr>
              <p:cNvPr id="531" name="Google Shape;531;p42"/>
              <p:cNvSpPr/>
              <p:nvPr/>
            </p:nvSpPr>
            <p:spPr>
              <a:xfrm>
                <a:off x="752762" y="601945"/>
                <a:ext cx="329913" cy="25200"/>
              </a:xfrm>
              <a:prstGeom prst="roundRect">
                <a:avLst>
                  <a:gd name="adj" fmla="val 50000"/>
                </a:avLst>
              </a:prstGeom>
              <a:solidFill>
                <a:srgbClr val="FE615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42"/>
              <p:cNvSpPr/>
              <p:nvPr/>
            </p:nvSpPr>
            <p:spPr>
              <a:xfrm>
                <a:off x="752762" y="688730"/>
                <a:ext cx="257176" cy="25200"/>
              </a:xfrm>
              <a:prstGeom prst="roundRect">
                <a:avLst>
                  <a:gd name="adj" fmla="val 50000"/>
                </a:avLst>
              </a:prstGeom>
              <a:solidFill>
                <a:srgbClr val="FE615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42"/>
              <p:cNvSpPr/>
              <p:nvPr/>
            </p:nvSpPr>
            <p:spPr>
              <a:xfrm>
                <a:off x="752762" y="775515"/>
                <a:ext cx="180023" cy="25200"/>
              </a:xfrm>
              <a:prstGeom prst="roundRect">
                <a:avLst>
                  <a:gd name="adj" fmla="val 50000"/>
                </a:avLst>
              </a:prstGeom>
              <a:solidFill>
                <a:srgbClr val="FE615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42"/>
              <p:cNvSpPr/>
              <p:nvPr/>
            </p:nvSpPr>
            <p:spPr>
              <a:xfrm>
                <a:off x="752762" y="862300"/>
                <a:ext cx="282893" cy="25200"/>
              </a:xfrm>
              <a:prstGeom prst="roundRect">
                <a:avLst>
                  <a:gd name="adj" fmla="val 50000"/>
                </a:avLst>
              </a:prstGeom>
              <a:solidFill>
                <a:srgbClr val="FE615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35" name="Google Shape;535;p42"/>
            <p:cNvSpPr txBox="1"/>
            <p:nvPr/>
          </p:nvSpPr>
          <p:spPr>
            <a:xfrm>
              <a:off x="853064" y="119413"/>
              <a:ext cx="3944573" cy="4154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3. 기능 구현</a:t>
              </a:r>
              <a:endParaRPr/>
            </a:p>
          </p:txBody>
        </p:sp>
      </p:grpSp>
      <p:sp>
        <p:nvSpPr>
          <p:cNvPr id="536" name="Google Shape;536;p42"/>
          <p:cNvSpPr txBox="1"/>
          <p:nvPr/>
        </p:nvSpPr>
        <p:spPr>
          <a:xfrm>
            <a:off x="416096" y="623347"/>
            <a:ext cx="361452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파일 시스템 – Samba/NFS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42"/>
          <p:cNvSpPr txBox="1"/>
          <p:nvPr/>
        </p:nvSpPr>
        <p:spPr>
          <a:xfrm>
            <a:off x="628694" y="975931"/>
            <a:ext cx="788661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/>
              <a:t>NFS Server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8" name="Google Shape;538;p42" descr="C:\Users\r2com\Desktop\세미 스크린샷_ 유서준\nfs 설정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175" y="1463950"/>
            <a:ext cx="7635625" cy="3209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34265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3"/>
          <p:cNvSpPr/>
          <p:nvPr/>
        </p:nvSpPr>
        <p:spPr>
          <a:xfrm>
            <a:off x="0" y="654"/>
            <a:ext cx="9144000" cy="576900"/>
          </a:xfrm>
          <a:prstGeom prst="rect">
            <a:avLst/>
          </a:prstGeom>
          <a:solidFill>
            <a:srgbClr val="262626"/>
          </a:solidFill>
          <a:ln>
            <a:noFill/>
          </a:ln>
          <a:effectLst>
            <a:outerShdw blurRad="381000" dist="38100" dir="16200000" rotWithShape="0">
              <a:srgbClr val="000000">
                <a:alpha val="149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2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5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4" name="Google Shape;544;p43"/>
          <p:cNvGrpSpPr/>
          <p:nvPr/>
        </p:nvGrpSpPr>
        <p:grpSpPr>
          <a:xfrm>
            <a:off x="107790" y="95137"/>
            <a:ext cx="4253006" cy="400200"/>
            <a:chOff x="544758" y="119413"/>
            <a:chExt cx="4253006" cy="400200"/>
          </a:xfrm>
        </p:grpSpPr>
        <p:grpSp>
          <p:nvGrpSpPr>
            <p:cNvPr id="545" name="Google Shape;545;p43"/>
            <p:cNvGrpSpPr/>
            <p:nvPr/>
          </p:nvGrpSpPr>
          <p:grpSpPr>
            <a:xfrm>
              <a:off x="544758" y="209934"/>
              <a:ext cx="232122" cy="214166"/>
              <a:chOff x="752762" y="601945"/>
              <a:chExt cx="330000" cy="285555"/>
            </a:xfrm>
          </p:grpSpPr>
          <p:sp>
            <p:nvSpPr>
              <p:cNvPr id="546" name="Google Shape;546;p43"/>
              <p:cNvSpPr/>
              <p:nvPr/>
            </p:nvSpPr>
            <p:spPr>
              <a:xfrm>
                <a:off x="752762" y="601945"/>
                <a:ext cx="330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E615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43"/>
              <p:cNvSpPr/>
              <p:nvPr/>
            </p:nvSpPr>
            <p:spPr>
              <a:xfrm>
                <a:off x="752762" y="688730"/>
                <a:ext cx="2571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E615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43"/>
              <p:cNvSpPr/>
              <p:nvPr/>
            </p:nvSpPr>
            <p:spPr>
              <a:xfrm>
                <a:off x="752762" y="775515"/>
                <a:ext cx="180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E615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p43"/>
              <p:cNvSpPr/>
              <p:nvPr/>
            </p:nvSpPr>
            <p:spPr>
              <a:xfrm>
                <a:off x="752762" y="862300"/>
                <a:ext cx="2829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E615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50" name="Google Shape;550;p43"/>
            <p:cNvSpPr txBox="1"/>
            <p:nvPr/>
          </p:nvSpPr>
          <p:spPr>
            <a:xfrm>
              <a:off x="853064" y="119413"/>
              <a:ext cx="3944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3. 기능 구현</a:t>
              </a:r>
              <a:endParaRPr/>
            </a:p>
          </p:txBody>
        </p:sp>
      </p:grpSp>
      <p:sp>
        <p:nvSpPr>
          <p:cNvPr id="551" name="Google Shape;551;p43"/>
          <p:cNvSpPr txBox="1"/>
          <p:nvPr/>
        </p:nvSpPr>
        <p:spPr>
          <a:xfrm>
            <a:off x="416096" y="623347"/>
            <a:ext cx="3614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파일 시스템 – Samba/NFS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43"/>
          <p:cNvSpPr txBox="1"/>
          <p:nvPr/>
        </p:nvSpPr>
        <p:spPr>
          <a:xfrm>
            <a:off x="628694" y="975931"/>
            <a:ext cx="7886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Mount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3" name="Google Shape;55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700" y="1901622"/>
            <a:ext cx="7886700" cy="900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700" y="2954119"/>
            <a:ext cx="7912170" cy="900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35140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4"/>
          <p:cNvSpPr/>
          <p:nvPr/>
        </p:nvSpPr>
        <p:spPr>
          <a:xfrm>
            <a:off x="0" y="654"/>
            <a:ext cx="9144000" cy="577033"/>
          </a:xfrm>
          <a:prstGeom prst="rect">
            <a:avLst/>
          </a:prstGeom>
          <a:solidFill>
            <a:srgbClr val="262626"/>
          </a:solidFill>
          <a:ln>
            <a:noFill/>
          </a:ln>
          <a:effectLst>
            <a:outerShdw blurRad="381000" dist="38100" dir="16200000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2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5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0" name="Google Shape;560;p44"/>
          <p:cNvGrpSpPr/>
          <p:nvPr/>
        </p:nvGrpSpPr>
        <p:grpSpPr>
          <a:xfrm>
            <a:off x="107800" y="95137"/>
            <a:ext cx="4252869" cy="415498"/>
            <a:chOff x="544768" y="119413"/>
            <a:chExt cx="4252869" cy="415498"/>
          </a:xfrm>
        </p:grpSpPr>
        <p:grpSp>
          <p:nvGrpSpPr>
            <p:cNvPr id="561" name="Google Shape;561;p44"/>
            <p:cNvGrpSpPr/>
            <p:nvPr/>
          </p:nvGrpSpPr>
          <p:grpSpPr>
            <a:xfrm>
              <a:off x="544768" y="209933"/>
              <a:ext cx="232065" cy="214166"/>
              <a:chOff x="752762" y="601945"/>
              <a:chExt cx="329913" cy="285555"/>
            </a:xfrm>
          </p:grpSpPr>
          <p:sp>
            <p:nvSpPr>
              <p:cNvPr id="562" name="Google Shape;562;p44"/>
              <p:cNvSpPr/>
              <p:nvPr/>
            </p:nvSpPr>
            <p:spPr>
              <a:xfrm>
                <a:off x="752762" y="601945"/>
                <a:ext cx="329913" cy="25200"/>
              </a:xfrm>
              <a:prstGeom prst="roundRect">
                <a:avLst>
                  <a:gd name="adj" fmla="val 50000"/>
                </a:avLst>
              </a:prstGeom>
              <a:solidFill>
                <a:srgbClr val="FE615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44"/>
              <p:cNvSpPr/>
              <p:nvPr/>
            </p:nvSpPr>
            <p:spPr>
              <a:xfrm>
                <a:off x="752762" y="688730"/>
                <a:ext cx="257176" cy="25200"/>
              </a:xfrm>
              <a:prstGeom prst="roundRect">
                <a:avLst>
                  <a:gd name="adj" fmla="val 50000"/>
                </a:avLst>
              </a:prstGeom>
              <a:solidFill>
                <a:srgbClr val="FE615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p44"/>
              <p:cNvSpPr/>
              <p:nvPr/>
            </p:nvSpPr>
            <p:spPr>
              <a:xfrm>
                <a:off x="752762" y="775515"/>
                <a:ext cx="180023" cy="25200"/>
              </a:xfrm>
              <a:prstGeom prst="roundRect">
                <a:avLst>
                  <a:gd name="adj" fmla="val 50000"/>
                </a:avLst>
              </a:prstGeom>
              <a:solidFill>
                <a:srgbClr val="FE615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44"/>
              <p:cNvSpPr/>
              <p:nvPr/>
            </p:nvSpPr>
            <p:spPr>
              <a:xfrm>
                <a:off x="752762" y="862300"/>
                <a:ext cx="282893" cy="25200"/>
              </a:xfrm>
              <a:prstGeom prst="roundRect">
                <a:avLst>
                  <a:gd name="adj" fmla="val 50000"/>
                </a:avLst>
              </a:prstGeom>
              <a:solidFill>
                <a:srgbClr val="FE615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66" name="Google Shape;566;p44"/>
            <p:cNvSpPr txBox="1"/>
            <p:nvPr/>
          </p:nvSpPr>
          <p:spPr>
            <a:xfrm>
              <a:off x="853064" y="119413"/>
              <a:ext cx="3944573" cy="4154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3. 기능 구현</a:t>
              </a:r>
              <a:endParaRPr/>
            </a:p>
          </p:txBody>
        </p:sp>
      </p:grpSp>
      <p:sp>
        <p:nvSpPr>
          <p:cNvPr id="567" name="Google Shape;567;p44"/>
          <p:cNvSpPr txBox="1"/>
          <p:nvPr/>
        </p:nvSpPr>
        <p:spPr>
          <a:xfrm>
            <a:off x="416096" y="623347"/>
            <a:ext cx="361452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파일 시스템 – Samba/NFS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44"/>
          <p:cNvSpPr txBox="1"/>
          <p:nvPr/>
        </p:nvSpPr>
        <p:spPr>
          <a:xfrm>
            <a:off x="628694" y="975931"/>
            <a:ext cx="788661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NFS 결과</a:t>
            </a:r>
            <a:endParaRPr/>
          </a:p>
        </p:txBody>
      </p:sp>
      <p:pic>
        <p:nvPicPr>
          <p:cNvPr id="569" name="Google Shape;56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900" y="4024120"/>
            <a:ext cx="7886600" cy="454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p44"/>
          <p:cNvPicPr preferRelativeResize="0"/>
          <p:nvPr/>
        </p:nvPicPr>
        <p:blipFill rotWithShape="1">
          <a:blip r:embed="rId4">
            <a:alphaModFix/>
          </a:blip>
          <a:srcRect r="3549"/>
          <a:stretch/>
        </p:blipFill>
        <p:spPr>
          <a:xfrm>
            <a:off x="704900" y="1423400"/>
            <a:ext cx="7606700" cy="238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44"/>
          <p:cNvPicPr preferRelativeResize="0"/>
          <p:nvPr/>
        </p:nvPicPr>
        <p:blipFill rotWithShape="1">
          <a:blip r:embed="rId5">
            <a:alphaModFix/>
          </a:blip>
          <a:srcRect r="43899"/>
          <a:stretch/>
        </p:blipFill>
        <p:spPr>
          <a:xfrm>
            <a:off x="3849100" y="1423400"/>
            <a:ext cx="4462500" cy="2389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6919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0FBDFD4-C875-430B-91B3-2598044D2C06}"/>
              </a:ext>
            </a:extLst>
          </p:cNvPr>
          <p:cNvSpPr/>
          <p:nvPr/>
        </p:nvSpPr>
        <p:spPr>
          <a:xfrm>
            <a:off x="0" y="654"/>
            <a:ext cx="9144000" cy="5770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200000"/>
              </a:lnSpc>
              <a:defRPr/>
            </a:pPr>
            <a:endParaRPr lang="en-US" altLang="ko-KR" sz="7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E0776E1-2E04-4E77-BDDE-94828E0C121A}"/>
              </a:ext>
            </a:extLst>
          </p:cNvPr>
          <p:cNvGrpSpPr/>
          <p:nvPr/>
        </p:nvGrpSpPr>
        <p:grpSpPr>
          <a:xfrm>
            <a:off x="107800" y="95137"/>
            <a:ext cx="4252869" cy="415498"/>
            <a:chOff x="544768" y="119413"/>
            <a:chExt cx="4252869" cy="41549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48DFD98-18C5-4DBB-8919-B352B877F2A4}"/>
                </a:ext>
              </a:extLst>
            </p:cNvPr>
            <p:cNvGrpSpPr/>
            <p:nvPr/>
          </p:nvGrpSpPr>
          <p:grpSpPr>
            <a:xfrm>
              <a:off x="544768" y="209933"/>
              <a:ext cx="232065" cy="214166"/>
              <a:chOff x="752762" y="601945"/>
              <a:chExt cx="329913" cy="285555"/>
            </a:xfrm>
            <a:solidFill>
              <a:srgbClr val="FE615C"/>
            </a:solidFill>
          </p:grpSpPr>
          <p:sp>
            <p:nvSpPr>
              <p:cNvPr id="8" name="모서리가 둥근 직사각형 68">
                <a:extLst>
                  <a:ext uri="{FF2B5EF4-FFF2-40B4-BE49-F238E27FC236}">
                    <a16:creationId xmlns:a16="http://schemas.microsoft.com/office/drawing/2014/main" id="{7CB30C76-34EF-459D-BD53-3B2846C95808}"/>
                  </a:ext>
                </a:extLst>
              </p:cNvPr>
              <p:cNvSpPr/>
              <p:nvPr/>
            </p:nvSpPr>
            <p:spPr>
              <a:xfrm>
                <a:off x="752762" y="601945"/>
                <a:ext cx="32991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69">
                <a:extLst>
                  <a:ext uri="{FF2B5EF4-FFF2-40B4-BE49-F238E27FC236}">
                    <a16:creationId xmlns:a16="http://schemas.microsoft.com/office/drawing/2014/main" id="{9465D109-DFB5-4F6A-AD53-3AB8DBFC23F2}"/>
                  </a:ext>
                </a:extLst>
              </p:cNvPr>
              <p:cNvSpPr/>
              <p:nvPr/>
            </p:nvSpPr>
            <p:spPr>
              <a:xfrm>
                <a:off x="752762" y="688730"/>
                <a:ext cx="257176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모서리가 둥근 직사각형 70">
                <a:extLst>
                  <a:ext uri="{FF2B5EF4-FFF2-40B4-BE49-F238E27FC236}">
                    <a16:creationId xmlns:a16="http://schemas.microsoft.com/office/drawing/2014/main" id="{2C1A108E-9FB5-42AE-8611-B57760371706}"/>
                  </a:ext>
                </a:extLst>
              </p:cNvPr>
              <p:cNvSpPr/>
              <p:nvPr/>
            </p:nvSpPr>
            <p:spPr>
              <a:xfrm>
                <a:off x="752762" y="775515"/>
                <a:ext cx="18002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모서리가 둥근 직사각형 71">
                <a:extLst>
                  <a:ext uri="{FF2B5EF4-FFF2-40B4-BE49-F238E27FC236}">
                    <a16:creationId xmlns:a16="http://schemas.microsoft.com/office/drawing/2014/main" id="{BADA2E95-4445-4B51-B05C-36F7AC86458A}"/>
                  </a:ext>
                </a:extLst>
              </p:cNvPr>
              <p:cNvSpPr/>
              <p:nvPr/>
            </p:nvSpPr>
            <p:spPr>
              <a:xfrm>
                <a:off x="752762" y="862300"/>
                <a:ext cx="28289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F593C4-6647-4713-BA28-C860D5DE4301}"/>
                </a:ext>
              </a:extLst>
            </p:cNvPr>
            <p:cNvSpPr txBox="1"/>
            <p:nvPr/>
          </p:nvSpPr>
          <p:spPr>
            <a:xfrm>
              <a:off x="853064" y="119413"/>
              <a:ext cx="394457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2. </a:t>
              </a:r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요구사항</a:t>
              </a:r>
            </a:p>
          </p:txBody>
        </p:sp>
      </p:grpSp>
      <p:sp>
        <p:nvSpPr>
          <p:cNvPr id="19" name="Google Shape;67;p15">
            <a:extLst>
              <a:ext uri="{FF2B5EF4-FFF2-40B4-BE49-F238E27FC236}">
                <a16:creationId xmlns:a16="http://schemas.microsoft.com/office/drawing/2014/main" id="{E1E974DD-3339-46B7-8023-454080B6DE1D}"/>
              </a:ext>
            </a:extLst>
          </p:cNvPr>
          <p:cNvSpPr txBox="1">
            <a:spLocks/>
          </p:cNvSpPr>
          <p:nvPr/>
        </p:nvSpPr>
        <p:spPr>
          <a:xfrm>
            <a:off x="513230" y="1195208"/>
            <a:ext cx="8117540" cy="380859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Aft>
                <a:spcPts val="1200"/>
              </a:spcAft>
              <a:buNone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모듈이나 부품에 이상이 있더라도 서비스 제공에 문제가 없도록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프라이빗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서버 구축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lnSpc>
                <a:spcPct val="120000"/>
              </a:lnSpc>
              <a:spcAft>
                <a:spcPts val="1200"/>
              </a:spcAft>
              <a:buNone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목표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Persistence Volume / Disaster recovery / High Availability/ Fault Tolerance</a:t>
            </a:r>
          </a:p>
          <a:p>
            <a:pPr>
              <a:lnSpc>
                <a:spcPct val="12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Persistence Volume : </a:t>
            </a:r>
          </a:p>
          <a:p>
            <a:pPr>
              <a:lnSpc>
                <a:spcPct val="12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Disaster recovery : </a:t>
            </a:r>
          </a:p>
          <a:p>
            <a:pPr>
              <a:lnSpc>
                <a:spcPct val="12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High Availability : </a:t>
            </a:r>
          </a:p>
          <a:p>
            <a:pPr>
              <a:lnSpc>
                <a:spcPct val="12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Fault Tolerance : </a:t>
            </a:r>
          </a:p>
          <a:p>
            <a:pPr marL="0" indent="0">
              <a:lnSpc>
                <a:spcPct val="120000"/>
              </a:lnSpc>
              <a:spcAft>
                <a:spcPts val="1200"/>
              </a:spcAft>
              <a:buNone/>
            </a:pP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542021-3956-464D-8403-313174C68E15}"/>
              </a:ext>
            </a:extLst>
          </p:cNvPr>
          <p:cNvSpPr txBox="1"/>
          <p:nvPr/>
        </p:nvSpPr>
        <p:spPr>
          <a:xfrm>
            <a:off x="416096" y="623347"/>
            <a:ext cx="361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요구사항</a:t>
            </a:r>
          </a:p>
        </p:txBody>
      </p:sp>
    </p:spTree>
    <p:extLst>
      <p:ext uri="{BB962C8B-B14F-4D97-AF65-F5344CB8AC3E}">
        <p14:creationId xmlns:p14="http://schemas.microsoft.com/office/powerpoint/2010/main" val="23557150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0FBDFD4-C875-430B-91B3-2598044D2C06}"/>
              </a:ext>
            </a:extLst>
          </p:cNvPr>
          <p:cNvSpPr/>
          <p:nvPr/>
        </p:nvSpPr>
        <p:spPr>
          <a:xfrm>
            <a:off x="0" y="654"/>
            <a:ext cx="9144000" cy="5770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200000"/>
              </a:lnSpc>
              <a:defRPr/>
            </a:pPr>
            <a:endParaRPr lang="en-US" altLang="ko-KR" sz="7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E0776E1-2E04-4E77-BDDE-94828E0C121A}"/>
              </a:ext>
            </a:extLst>
          </p:cNvPr>
          <p:cNvGrpSpPr/>
          <p:nvPr/>
        </p:nvGrpSpPr>
        <p:grpSpPr>
          <a:xfrm>
            <a:off x="107800" y="95137"/>
            <a:ext cx="4252869" cy="415498"/>
            <a:chOff x="544768" y="119413"/>
            <a:chExt cx="4252869" cy="41549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48DFD98-18C5-4DBB-8919-B352B877F2A4}"/>
                </a:ext>
              </a:extLst>
            </p:cNvPr>
            <p:cNvGrpSpPr/>
            <p:nvPr/>
          </p:nvGrpSpPr>
          <p:grpSpPr>
            <a:xfrm>
              <a:off x="544768" y="209933"/>
              <a:ext cx="232065" cy="214166"/>
              <a:chOff x="752762" y="601945"/>
              <a:chExt cx="329913" cy="285555"/>
            </a:xfrm>
            <a:solidFill>
              <a:srgbClr val="FE615C"/>
            </a:solidFill>
          </p:grpSpPr>
          <p:sp>
            <p:nvSpPr>
              <p:cNvPr id="8" name="모서리가 둥근 직사각형 68">
                <a:extLst>
                  <a:ext uri="{FF2B5EF4-FFF2-40B4-BE49-F238E27FC236}">
                    <a16:creationId xmlns:a16="http://schemas.microsoft.com/office/drawing/2014/main" id="{7CB30C76-34EF-459D-BD53-3B2846C95808}"/>
                  </a:ext>
                </a:extLst>
              </p:cNvPr>
              <p:cNvSpPr/>
              <p:nvPr/>
            </p:nvSpPr>
            <p:spPr>
              <a:xfrm>
                <a:off x="752762" y="601945"/>
                <a:ext cx="32991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69">
                <a:extLst>
                  <a:ext uri="{FF2B5EF4-FFF2-40B4-BE49-F238E27FC236}">
                    <a16:creationId xmlns:a16="http://schemas.microsoft.com/office/drawing/2014/main" id="{9465D109-DFB5-4F6A-AD53-3AB8DBFC23F2}"/>
                  </a:ext>
                </a:extLst>
              </p:cNvPr>
              <p:cNvSpPr/>
              <p:nvPr/>
            </p:nvSpPr>
            <p:spPr>
              <a:xfrm>
                <a:off x="752762" y="688730"/>
                <a:ext cx="257176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모서리가 둥근 직사각형 70">
                <a:extLst>
                  <a:ext uri="{FF2B5EF4-FFF2-40B4-BE49-F238E27FC236}">
                    <a16:creationId xmlns:a16="http://schemas.microsoft.com/office/drawing/2014/main" id="{2C1A108E-9FB5-42AE-8611-B57760371706}"/>
                  </a:ext>
                </a:extLst>
              </p:cNvPr>
              <p:cNvSpPr/>
              <p:nvPr/>
            </p:nvSpPr>
            <p:spPr>
              <a:xfrm>
                <a:off x="752762" y="775515"/>
                <a:ext cx="18002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모서리가 둥근 직사각형 71">
                <a:extLst>
                  <a:ext uri="{FF2B5EF4-FFF2-40B4-BE49-F238E27FC236}">
                    <a16:creationId xmlns:a16="http://schemas.microsoft.com/office/drawing/2014/main" id="{BADA2E95-4445-4B51-B05C-36F7AC86458A}"/>
                  </a:ext>
                </a:extLst>
              </p:cNvPr>
              <p:cNvSpPr/>
              <p:nvPr/>
            </p:nvSpPr>
            <p:spPr>
              <a:xfrm>
                <a:off x="752762" y="862300"/>
                <a:ext cx="28289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F593C4-6647-4713-BA28-C860D5DE4301}"/>
                </a:ext>
              </a:extLst>
            </p:cNvPr>
            <p:cNvSpPr txBox="1"/>
            <p:nvPr/>
          </p:nvSpPr>
          <p:spPr>
            <a:xfrm>
              <a:off x="853064" y="119413"/>
              <a:ext cx="394457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3. </a:t>
              </a:r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기능 구현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4542021-3956-464D-8403-313174C68E15}"/>
              </a:ext>
            </a:extLst>
          </p:cNvPr>
          <p:cNvSpPr txBox="1"/>
          <p:nvPr/>
        </p:nvSpPr>
        <p:spPr>
          <a:xfrm>
            <a:off x="416096" y="623347"/>
            <a:ext cx="361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서버 구축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리눅스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321558-4741-4BBD-A428-65ABDDD066AF}"/>
              </a:ext>
            </a:extLst>
          </p:cNvPr>
          <p:cNvSpPr txBox="1"/>
          <p:nvPr/>
        </p:nvSpPr>
        <p:spPr>
          <a:xfrm>
            <a:off x="628694" y="975931"/>
            <a:ext cx="7886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네트워크 설정</a:t>
            </a:r>
          </a:p>
        </p:txBody>
      </p:sp>
      <p:pic>
        <p:nvPicPr>
          <p:cNvPr id="13" name="Google Shape;325;p51" descr="C:\Users\r2com\Desktop\세미 스크린샷_ 유서준\web 네트워크 설정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9281" y="1695187"/>
            <a:ext cx="5194634" cy="3201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82815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0FBDFD4-C875-430B-91B3-2598044D2C06}"/>
              </a:ext>
            </a:extLst>
          </p:cNvPr>
          <p:cNvSpPr/>
          <p:nvPr/>
        </p:nvSpPr>
        <p:spPr>
          <a:xfrm>
            <a:off x="0" y="654"/>
            <a:ext cx="9144000" cy="5770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200000"/>
              </a:lnSpc>
              <a:defRPr/>
            </a:pPr>
            <a:endParaRPr lang="en-US" altLang="ko-KR" sz="7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E0776E1-2E04-4E77-BDDE-94828E0C121A}"/>
              </a:ext>
            </a:extLst>
          </p:cNvPr>
          <p:cNvGrpSpPr/>
          <p:nvPr/>
        </p:nvGrpSpPr>
        <p:grpSpPr>
          <a:xfrm>
            <a:off x="107800" y="95137"/>
            <a:ext cx="4252869" cy="415498"/>
            <a:chOff x="544768" y="119413"/>
            <a:chExt cx="4252869" cy="41549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48DFD98-18C5-4DBB-8919-B352B877F2A4}"/>
                </a:ext>
              </a:extLst>
            </p:cNvPr>
            <p:cNvGrpSpPr/>
            <p:nvPr/>
          </p:nvGrpSpPr>
          <p:grpSpPr>
            <a:xfrm>
              <a:off x="544768" y="209933"/>
              <a:ext cx="232065" cy="214166"/>
              <a:chOff x="752762" y="601945"/>
              <a:chExt cx="329913" cy="285555"/>
            </a:xfrm>
            <a:solidFill>
              <a:srgbClr val="FE615C"/>
            </a:solidFill>
          </p:grpSpPr>
          <p:sp>
            <p:nvSpPr>
              <p:cNvPr id="8" name="모서리가 둥근 직사각형 68">
                <a:extLst>
                  <a:ext uri="{FF2B5EF4-FFF2-40B4-BE49-F238E27FC236}">
                    <a16:creationId xmlns:a16="http://schemas.microsoft.com/office/drawing/2014/main" id="{7CB30C76-34EF-459D-BD53-3B2846C95808}"/>
                  </a:ext>
                </a:extLst>
              </p:cNvPr>
              <p:cNvSpPr/>
              <p:nvPr/>
            </p:nvSpPr>
            <p:spPr>
              <a:xfrm>
                <a:off x="752762" y="601945"/>
                <a:ext cx="32991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69">
                <a:extLst>
                  <a:ext uri="{FF2B5EF4-FFF2-40B4-BE49-F238E27FC236}">
                    <a16:creationId xmlns:a16="http://schemas.microsoft.com/office/drawing/2014/main" id="{9465D109-DFB5-4F6A-AD53-3AB8DBFC23F2}"/>
                  </a:ext>
                </a:extLst>
              </p:cNvPr>
              <p:cNvSpPr/>
              <p:nvPr/>
            </p:nvSpPr>
            <p:spPr>
              <a:xfrm>
                <a:off x="752762" y="688730"/>
                <a:ext cx="257176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모서리가 둥근 직사각형 70">
                <a:extLst>
                  <a:ext uri="{FF2B5EF4-FFF2-40B4-BE49-F238E27FC236}">
                    <a16:creationId xmlns:a16="http://schemas.microsoft.com/office/drawing/2014/main" id="{2C1A108E-9FB5-42AE-8611-B57760371706}"/>
                  </a:ext>
                </a:extLst>
              </p:cNvPr>
              <p:cNvSpPr/>
              <p:nvPr/>
            </p:nvSpPr>
            <p:spPr>
              <a:xfrm>
                <a:off x="752762" y="775515"/>
                <a:ext cx="18002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모서리가 둥근 직사각형 71">
                <a:extLst>
                  <a:ext uri="{FF2B5EF4-FFF2-40B4-BE49-F238E27FC236}">
                    <a16:creationId xmlns:a16="http://schemas.microsoft.com/office/drawing/2014/main" id="{BADA2E95-4445-4B51-B05C-36F7AC86458A}"/>
                  </a:ext>
                </a:extLst>
              </p:cNvPr>
              <p:cNvSpPr/>
              <p:nvPr/>
            </p:nvSpPr>
            <p:spPr>
              <a:xfrm>
                <a:off x="752762" y="862300"/>
                <a:ext cx="28289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F593C4-6647-4713-BA28-C860D5DE4301}"/>
                </a:ext>
              </a:extLst>
            </p:cNvPr>
            <p:cNvSpPr txBox="1"/>
            <p:nvPr/>
          </p:nvSpPr>
          <p:spPr>
            <a:xfrm>
              <a:off x="853064" y="119413"/>
              <a:ext cx="394457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3. </a:t>
              </a:r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기능 구현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4542021-3956-464D-8403-313174C68E15}"/>
              </a:ext>
            </a:extLst>
          </p:cNvPr>
          <p:cNvSpPr txBox="1"/>
          <p:nvPr/>
        </p:nvSpPr>
        <p:spPr>
          <a:xfrm>
            <a:off x="416096" y="623347"/>
            <a:ext cx="361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서버 구축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리눅스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321558-4741-4BBD-A428-65ABDDD066AF}"/>
              </a:ext>
            </a:extLst>
          </p:cNvPr>
          <p:cNvSpPr txBox="1"/>
          <p:nvPr/>
        </p:nvSpPr>
        <p:spPr>
          <a:xfrm>
            <a:off x="628694" y="975931"/>
            <a:ext cx="7886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httpd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설치 및 방화벽 설정</a:t>
            </a:r>
          </a:p>
        </p:txBody>
      </p:sp>
      <p:pic>
        <p:nvPicPr>
          <p:cNvPr id="14" name="Google Shape;332;p52" descr="C:\Users\r2com\Desktop\세미 스크린샷_ 유서준\httpd 설치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7091" y="1826556"/>
            <a:ext cx="5868403" cy="447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333;p52" descr="C:\Users\r2com\Desktop\세미 스크린샷_ 유서준\httpd 켜기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7091" y="2375171"/>
            <a:ext cx="7324225" cy="100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340;p53" descr="C:\Users\r2com\Desktop\세미 스크린샷_ 유서준\http 방화벽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5350" y="3479418"/>
            <a:ext cx="7769956" cy="13837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55432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0FBDFD4-C875-430B-91B3-2598044D2C06}"/>
              </a:ext>
            </a:extLst>
          </p:cNvPr>
          <p:cNvSpPr/>
          <p:nvPr/>
        </p:nvSpPr>
        <p:spPr>
          <a:xfrm>
            <a:off x="0" y="654"/>
            <a:ext cx="9144000" cy="5770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200000"/>
              </a:lnSpc>
              <a:defRPr/>
            </a:pPr>
            <a:endParaRPr lang="en-US" altLang="ko-KR" sz="7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E0776E1-2E04-4E77-BDDE-94828E0C121A}"/>
              </a:ext>
            </a:extLst>
          </p:cNvPr>
          <p:cNvGrpSpPr/>
          <p:nvPr/>
        </p:nvGrpSpPr>
        <p:grpSpPr>
          <a:xfrm>
            <a:off x="107800" y="95137"/>
            <a:ext cx="4252869" cy="415498"/>
            <a:chOff x="544768" y="119413"/>
            <a:chExt cx="4252869" cy="41549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48DFD98-18C5-4DBB-8919-B352B877F2A4}"/>
                </a:ext>
              </a:extLst>
            </p:cNvPr>
            <p:cNvGrpSpPr/>
            <p:nvPr/>
          </p:nvGrpSpPr>
          <p:grpSpPr>
            <a:xfrm>
              <a:off x="544768" y="209933"/>
              <a:ext cx="232065" cy="214166"/>
              <a:chOff x="752762" y="601945"/>
              <a:chExt cx="329913" cy="285555"/>
            </a:xfrm>
            <a:solidFill>
              <a:srgbClr val="FE615C"/>
            </a:solidFill>
          </p:grpSpPr>
          <p:sp>
            <p:nvSpPr>
              <p:cNvPr id="8" name="모서리가 둥근 직사각형 68">
                <a:extLst>
                  <a:ext uri="{FF2B5EF4-FFF2-40B4-BE49-F238E27FC236}">
                    <a16:creationId xmlns:a16="http://schemas.microsoft.com/office/drawing/2014/main" id="{7CB30C76-34EF-459D-BD53-3B2846C95808}"/>
                  </a:ext>
                </a:extLst>
              </p:cNvPr>
              <p:cNvSpPr/>
              <p:nvPr/>
            </p:nvSpPr>
            <p:spPr>
              <a:xfrm>
                <a:off x="752762" y="601945"/>
                <a:ext cx="32991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69">
                <a:extLst>
                  <a:ext uri="{FF2B5EF4-FFF2-40B4-BE49-F238E27FC236}">
                    <a16:creationId xmlns:a16="http://schemas.microsoft.com/office/drawing/2014/main" id="{9465D109-DFB5-4F6A-AD53-3AB8DBFC23F2}"/>
                  </a:ext>
                </a:extLst>
              </p:cNvPr>
              <p:cNvSpPr/>
              <p:nvPr/>
            </p:nvSpPr>
            <p:spPr>
              <a:xfrm>
                <a:off x="752762" y="688730"/>
                <a:ext cx="257176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모서리가 둥근 직사각형 70">
                <a:extLst>
                  <a:ext uri="{FF2B5EF4-FFF2-40B4-BE49-F238E27FC236}">
                    <a16:creationId xmlns:a16="http://schemas.microsoft.com/office/drawing/2014/main" id="{2C1A108E-9FB5-42AE-8611-B57760371706}"/>
                  </a:ext>
                </a:extLst>
              </p:cNvPr>
              <p:cNvSpPr/>
              <p:nvPr/>
            </p:nvSpPr>
            <p:spPr>
              <a:xfrm>
                <a:off x="752762" y="775515"/>
                <a:ext cx="18002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모서리가 둥근 직사각형 71">
                <a:extLst>
                  <a:ext uri="{FF2B5EF4-FFF2-40B4-BE49-F238E27FC236}">
                    <a16:creationId xmlns:a16="http://schemas.microsoft.com/office/drawing/2014/main" id="{BADA2E95-4445-4B51-B05C-36F7AC86458A}"/>
                  </a:ext>
                </a:extLst>
              </p:cNvPr>
              <p:cNvSpPr/>
              <p:nvPr/>
            </p:nvSpPr>
            <p:spPr>
              <a:xfrm>
                <a:off x="752762" y="862300"/>
                <a:ext cx="28289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F593C4-6647-4713-BA28-C860D5DE4301}"/>
                </a:ext>
              </a:extLst>
            </p:cNvPr>
            <p:cNvSpPr txBox="1"/>
            <p:nvPr/>
          </p:nvSpPr>
          <p:spPr>
            <a:xfrm>
              <a:off x="853064" y="119413"/>
              <a:ext cx="394457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3. </a:t>
              </a:r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기능 구현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4542021-3956-464D-8403-313174C68E15}"/>
              </a:ext>
            </a:extLst>
          </p:cNvPr>
          <p:cNvSpPr txBox="1"/>
          <p:nvPr/>
        </p:nvSpPr>
        <p:spPr>
          <a:xfrm>
            <a:off x="416096" y="623347"/>
            <a:ext cx="361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서버 구축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리눅스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321558-4741-4BBD-A428-65ABDDD066AF}"/>
              </a:ext>
            </a:extLst>
          </p:cNvPr>
          <p:cNvSpPr txBox="1"/>
          <p:nvPr/>
        </p:nvSpPr>
        <p:spPr>
          <a:xfrm>
            <a:off x="628694" y="975931"/>
            <a:ext cx="7886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워드 프레스 설치</a:t>
            </a:r>
          </a:p>
        </p:txBody>
      </p:sp>
      <p:pic>
        <p:nvPicPr>
          <p:cNvPr id="17" name="Google Shape;34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375" y="1799526"/>
            <a:ext cx="6890224" cy="1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348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2375" y="2743745"/>
            <a:ext cx="6890225" cy="848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349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2375" y="2033422"/>
            <a:ext cx="6924918" cy="1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350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2375" y="2275957"/>
            <a:ext cx="6924925" cy="4360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66850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0FBDFD4-C875-430B-91B3-2598044D2C06}"/>
              </a:ext>
            </a:extLst>
          </p:cNvPr>
          <p:cNvSpPr/>
          <p:nvPr/>
        </p:nvSpPr>
        <p:spPr>
          <a:xfrm>
            <a:off x="0" y="654"/>
            <a:ext cx="9144000" cy="5770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200000"/>
              </a:lnSpc>
              <a:defRPr/>
            </a:pPr>
            <a:endParaRPr lang="en-US" altLang="ko-KR" sz="7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E0776E1-2E04-4E77-BDDE-94828E0C121A}"/>
              </a:ext>
            </a:extLst>
          </p:cNvPr>
          <p:cNvGrpSpPr/>
          <p:nvPr/>
        </p:nvGrpSpPr>
        <p:grpSpPr>
          <a:xfrm>
            <a:off x="107800" y="95137"/>
            <a:ext cx="4252869" cy="415498"/>
            <a:chOff x="544768" y="119413"/>
            <a:chExt cx="4252869" cy="41549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48DFD98-18C5-4DBB-8919-B352B877F2A4}"/>
                </a:ext>
              </a:extLst>
            </p:cNvPr>
            <p:cNvGrpSpPr/>
            <p:nvPr/>
          </p:nvGrpSpPr>
          <p:grpSpPr>
            <a:xfrm>
              <a:off x="544768" y="209933"/>
              <a:ext cx="232065" cy="214166"/>
              <a:chOff x="752762" y="601945"/>
              <a:chExt cx="329913" cy="285555"/>
            </a:xfrm>
            <a:solidFill>
              <a:srgbClr val="FE615C"/>
            </a:solidFill>
          </p:grpSpPr>
          <p:sp>
            <p:nvSpPr>
              <p:cNvPr id="8" name="모서리가 둥근 직사각형 68">
                <a:extLst>
                  <a:ext uri="{FF2B5EF4-FFF2-40B4-BE49-F238E27FC236}">
                    <a16:creationId xmlns:a16="http://schemas.microsoft.com/office/drawing/2014/main" id="{7CB30C76-34EF-459D-BD53-3B2846C95808}"/>
                  </a:ext>
                </a:extLst>
              </p:cNvPr>
              <p:cNvSpPr/>
              <p:nvPr/>
            </p:nvSpPr>
            <p:spPr>
              <a:xfrm>
                <a:off x="752762" y="601945"/>
                <a:ext cx="32991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69">
                <a:extLst>
                  <a:ext uri="{FF2B5EF4-FFF2-40B4-BE49-F238E27FC236}">
                    <a16:creationId xmlns:a16="http://schemas.microsoft.com/office/drawing/2014/main" id="{9465D109-DFB5-4F6A-AD53-3AB8DBFC23F2}"/>
                  </a:ext>
                </a:extLst>
              </p:cNvPr>
              <p:cNvSpPr/>
              <p:nvPr/>
            </p:nvSpPr>
            <p:spPr>
              <a:xfrm>
                <a:off x="752762" y="688730"/>
                <a:ext cx="257176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모서리가 둥근 직사각형 70">
                <a:extLst>
                  <a:ext uri="{FF2B5EF4-FFF2-40B4-BE49-F238E27FC236}">
                    <a16:creationId xmlns:a16="http://schemas.microsoft.com/office/drawing/2014/main" id="{2C1A108E-9FB5-42AE-8611-B57760371706}"/>
                  </a:ext>
                </a:extLst>
              </p:cNvPr>
              <p:cNvSpPr/>
              <p:nvPr/>
            </p:nvSpPr>
            <p:spPr>
              <a:xfrm>
                <a:off x="752762" y="775515"/>
                <a:ext cx="18002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모서리가 둥근 직사각형 71">
                <a:extLst>
                  <a:ext uri="{FF2B5EF4-FFF2-40B4-BE49-F238E27FC236}">
                    <a16:creationId xmlns:a16="http://schemas.microsoft.com/office/drawing/2014/main" id="{BADA2E95-4445-4B51-B05C-36F7AC86458A}"/>
                  </a:ext>
                </a:extLst>
              </p:cNvPr>
              <p:cNvSpPr/>
              <p:nvPr/>
            </p:nvSpPr>
            <p:spPr>
              <a:xfrm>
                <a:off x="752762" y="862300"/>
                <a:ext cx="28289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F593C4-6647-4713-BA28-C860D5DE4301}"/>
                </a:ext>
              </a:extLst>
            </p:cNvPr>
            <p:cNvSpPr txBox="1"/>
            <p:nvPr/>
          </p:nvSpPr>
          <p:spPr>
            <a:xfrm>
              <a:off x="853064" y="119413"/>
              <a:ext cx="394457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3. </a:t>
              </a:r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기능 구현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4542021-3956-464D-8403-313174C68E15}"/>
              </a:ext>
            </a:extLst>
          </p:cNvPr>
          <p:cNvSpPr txBox="1"/>
          <p:nvPr/>
        </p:nvSpPr>
        <p:spPr>
          <a:xfrm>
            <a:off x="416096" y="623347"/>
            <a:ext cx="361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서버 구축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윈도우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321558-4741-4BBD-A428-65ABDDD066AF}"/>
              </a:ext>
            </a:extLst>
          </p:cNvPr>
          <p:cNvSpPr txBox="1"/>
          <p:nvPr/>
        </p:nvSpPr>
        <p:spPr>
          <a:xfrm>
            <a:off x="628694" y="975931"/>
            <a:ext cx="78866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IIS(Internet Information Service)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설치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제어판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-windows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인터넷 정보 서비스 켜기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3" name="Google Shape;363;p56"/>
          <p:cNvPicPr preferRelativeResize="0"/>
          <p:nvPr/>
        </p:nvPicPr>
        <p:blipFill rotWithShape="1">
          <a:blip r:embed="rId3">
            <a:alphaModFix/>
          </a:blip>
          <a:srcRect b="16138"/>
          <a:stretch/>
        </p:blipFill>
        <p:spPr>
          <a:xfrm>
            <a:off x="1950642" y="1684421"/>
            <a:ext cx="5242716" cy="290083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0FBDFD4-C875-430B-91B3-2598044D2C06}"/>
              </a:ext>
            </a:extLst>
          </p:cNvPr>
          <p:cNvSpPr/>
          <p:nvPr/>
        </p:nvSpPr>
        <p:spPr>
          <a:xfrm>
            <a:off x="0" y="1230820"/>
            <a:ext cx="9144000" cy="1067491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200000"/>
              </a:lnSpc>
              <a:defRPr/>
            </a:pPr>
            <a:endParaRPr lang="en-US" altLang="ko-KR" sz="7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7721" y="1375320"/>
            <a:ext cx="74926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마이크로소프트의 윈도우에서 무료로 지원되는 웹 서버</a:t>
            </a:r>
          </a:p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아파치 </a:t>
            </a:r>
            <a:r>
              <a:rPr lang="ko-KR" altLang="en-US" dirty="0" err="1">
                <a:solidFill>
                  <a:schemeClr val="bg1"/>
                </a:solidFill>
                <a:latin typeface="+mn-ea"/>
                <a:ea typeface="+mn-ea"/>
              </a:rPr>
              <a:t>웹서버에</a:t>
            </a:r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 이어 세계에서 두 번째로 잘 알려진 </a:t>
            </a:r>
            <a:r>
              <a:rPr lang="ko-KR" altLang="en-US" dirty="0" err="1">
                <a:solidFill>
                  <a:schemeClr val="bg1"/>
                </a:solidFill>
                <a:latin typeface="+mn-ea"/>
                <a:ea typeface="+mn-ea"/>
              </a:rPr>
              <a:t>웹서버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리눅스 서버 </a:t>
            </a:r>
            <a:r>
              <a:rPr lang="en-US" altLang="ko-KR" dirty="0">
                <a:solidFill>
                  <a:schemeClr val="bg1"/>
                </a:solidFill>
                <a:latin typeface="+mn-ea"/>
                <a:ea typeface="+mn-ea"/>
              </a:rPr>
              <a:t>WEB01,WEB02</a:t>
            </a:r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가 다운되었을 경우에 대비하여 윈도우 서버에서 돌아가는 </a:t>
            </a:r>
            <a:r>
              <a:rPr lang="en-US" altLang="ko-KR" dirty="0">
                <a:solidFill>
                  <a:schemeClr val="bg1"/>
                </a:solidFill>
                <a:latin typeface="+mn-ea"/>
                <a:ea typeface="+mn-ea"/>
              </a:rPr>
              <a:t>WEB03 </a:t>
            </a:r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구축 </a:t>
            </a:r>
          </a:p>
        </p:txBody>
      </p:sp>
    </p:spTree>
    <p:extLst>
      <p:ext uri="{BB962C8B-B14F-4D97-AF65-F5344CB8AC3E}">
        <p14:creationId xmlns:p14="http://schemas.microsoft.com/office/powerpoint/2010/main" val="28269159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0FBDFD4-C875-430B-91B3-2598044D2C06}"/>
              </a:ext>
            </a:extLst>
          </p:cNvPr>
          <p:cNvSpPr/>
          <p:nvPr/>
        </p:nvSpPr>
        <p:spPr>
          <a:xfrm>
            <a:off x="0" y="654"/>
            <a:ext cx="9144000" cy="5770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200000"/>
              </a:lnSpc>
              <a:defRPr/>
            </a:pPr>
            <a:endParaRPr lang="en-US" altLang="ko-KR" sz="7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E0776E1-2E04-4E77-BDDE-94828E0C121A}"/>
              </a:ext>
            </a:extLst>
          </p:cNvPr>
          <p:cNvGrpSpPr/>
          <p:nvPr/>
        </p:nvGrpSpPr>
        <p:grpSpPr>
          <a:xfrm>
            <a:off x="107800" y="95137"/>
            <a:ext cx="4252869" cy="415498"/>
            <a:chOff x="544768" y="119413"/>
            <a:chExt cx="4252869" cy="41549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48DFD98-18C5-4DBB-8919-B352B877F2A4}"/>
                </a:ext>
              </a:extLst>
            </p:cNvPr>
            <p:cNvGrpSpPr/>
            <p:nvPr/>
          </p:nvGrpSpPr>
          <p:grpSpPr>
            <a:xfrm>
              <a:off x="544768" y="209933"/>
              <a:ext cx="232065" cy="214166"/>
              <a:chOff x="752762" y="601945"/>
              <a:chExt cx="329913" cy="285555"/>
            </a:xfrm>
            <a:solidFill>
              <a:srgbClr val="FE615C"/>
            </a:solidFill>
          </p:grpSpPr>
          <p:sp>
            <p:nvSpPr>
              <p:cNvPr id="8" name="모서리가 둥근 직사각형 68">
                <a:extLst>
                  <a:ext uri="{FF2B5EF4-FFF2-40B4-BE49-F238E27FC236}">
                    <a16:creationId xmlns:a16="http://schemas.microsoft.com/office/drawing/2014/main" id="{7CB30C76-34EF-459D-BD53-3B2846C95808}"/>
                  </a:ext>
                </a:extLst>
              </p:cNvPr>
              <p:cNvSpPr/>
              <p:nvPr/>
            </p:nvSpPr>
            <p:spPr>
              <a:xfrm>
                <a:off x="752762" y="601945"/>
                <a:ext cx="32991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69">
                <a:extLst>
                  <a:ext uri="{FF2B5EF4-FFF2-40B4-BE49-F238E27FC236}">
                    <a16:creationId xmlns:a16="http://schemas.microsoft.com/office/drawing/2014/main" id="{9465D109-DFB5-4F6A-AD53-3AB8DBFC23F2}"/>
                  </a:ext>
                </a:extLst>
              </p:cNvPr>
              <p:cNvSpPr/>
              <p:nvPr/>
            </p:nvSpPr>
            <p:spPr>
              <a:xfrm>
                <a:off x="752762" y="688730"/>
                <a:ext cx="257176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모서리가 둥근 직사각형 70">
                <a:extLst>
                  <a:ext uri="{FF2B5EF4-FFF2-40B4-BE49-F238E27FC236}">
                    <a16:creationId xmlns:a16="http://schemas.microsoft.com/office/drawing/2014/main" id="{2C1A108E-9FB5-42AE-8611-B57760371706}"/>
                  </a:ext>
                </a:extLst>
              </p:cNvPr>
              <p:cNvSpPr/>
              <p:nvPr/>
            </p:nvSpPr>
            <p:spPr>
              <a:xfrm>
                <a:off x="752762" y="775515"/>
                <a:ext cx="18002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모서리가 둥근 직사각형 71">
                <a:extLst>
                  <a:ext uri="{FF2B5EF4-FFF2-40B4-BE49-F238E27FC236}">
                    <a16:creationId xmlns:a16="http://schemas.microsoft.com/office/drawing/2014/main" id="{BADA2E95-4445-4B51-B05C-36F7AC86458A}"/>
                  </a:ext>
                </a:extLst>
              </p:cNvPr>
              <p:cNvSpPr/>
              <p:nvPr/>
            </p:nvSpPr>
            <p:spPr>
              <a:xfrm>
                <a:off x="752762" y="862300"/>
                <a:ext cx="28289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F593C4-6647-4713-BA28-C860D5DE4301}"/>
                </a:ext>
              </a:extLst>
            </p:cNvPr>
            <p:cNvSpPr txBox="1"/>
            <p:nvPr/>
          </p:nvSpPr>
          <p:spPr>
            <a:xfrm>
              <a:off x="853064" y="119413"/>
              <a:ext cx="394457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3. </a:t>
              </a:r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기능 구현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4542021-3956-464D-8403-313174C68E15}"/>
              </a:ext>
            </a:extLst>
          </p:cNvPr>
          <p:cNvSpPr txBox="1"/>
          <p:nvPr/>
        </p:nvSpPr>
        <p:spPr>
          <a:xfrm>
            <a:off x="416096" y="623347"/>
            <a:ext cx="361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서버 구축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윈도우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321558-4741-4BBD-A428-65ABDDD066AF}"/>
              </a:ext>
            </a:extLst>
          </p:cNvPr>
          <p:cNvSpPr txBox="1"/>
          <p:nvPr/>
        </p:nvSpPr>
        <p:spPr>
          <a:xfrm>
            <a:off x="628694" y="975931"/>
            <a:ext cx="7886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IIS(Internet Information Service)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설치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제어판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-windows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인터넷 정보 서비스 켜기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395663" y="1684421"/>
            <a:ext cx="6557211" cy="3272590"/>
            <a:chOff x="1950642" y="1684421"/>
            <a:chExt cx="5242716" cy="2900831"/>
          </a:xfrm>
        </p:grpSpPr>
        <p:pic>
          <p:nvPicPr>
            <p:cNvPr id="13" name="Google Shape;363;p56"/>
            <p:cNvPicPr preferRelativeResize="0"/>
            <p:nvPr/>
          </p:nvPicPr>
          <p:blipFill rotWithShape="1">
            <a:blip r:embed="rId3">
              <a:alphaModFix/>
            </a:blip>
            <a:srcRect b="16138"/>
            <a:stretch/>
          </p:blipFill>
          <p:spPr>
            <a:xfrm>
              <a:off x="1950642" y="1684421"/>
              <a:ext cx="5242716" cy="29008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직사각형 1"/>
            <p:cNvSpPr/>
            <p:nvPr/>
          </p:nvSpPr>
          <p:spPr>
            <a:xfrm>
              <a:off x="3194050" y="3238500"/>
              <a:ext cx="1054100" cy="4191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580963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0FBDFD4-C875-430B-91B3-2598044D2C06}"/>
              </a:ext>
            </a:extLst>
          </p:cNvPr>
          <p:cNvSpPr/>
          <p:nvPr/>
        </p:nvSpPr>
        <p:spPr>
          <a:xfrm>
            <a:off x="0" y="654"/>
            <a:ext cx="9144000" cy="5770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200000"/>
              </a:lnSpc>
              <a:defRPr/>
            </a:pPr>
            <a:endParaRPr lang="en-US" altLang="ko-KR" sz="7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E0776E1-2E04-4E77-BDDE-94828E0C121A}"/>
              </a:ext>
            </a:extLst>
          </p:cNvPr>
          <p:cNvGrpSpPr/>
          <p:nvPr/>
        </p:nvGrpSpPr>
        <p:grpSpPr>
          <a:xfrm>
            <a:off x="107800" y="95137"/>
            <a:ext cx="4252869" cy="415498"/>
            <a:chOff x="544768" y="119413"/>
            <a:chExt cx="4252869" cy="41549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48DFD98-18C5-4DBB-8919-B352B877F2A4}"/>
                </a:ext>
              </a:extLst>
            </p:cNvPr>
            <p:cNvGrpSpPr/>
            <p:nvPr/>
          </p:nvGrpSpPr>
          <p:grpSpPr>
            <a:xfrm>
              <a:off x="544768" y="209933"/>
              <a:ext cx="232065" cy="214166"/>
              <a:chOff x="752762" y="601945"/>
              <a:chExt cx="329913" cy="285555"/>
            </a:xfrm>
            <a:solidFill>
              <a:srgbClr val="FE615C"/>
            </a:solidFill>
          </p:grpSpPr>
          <p:sp>
            <p:nvSpPr>
              <p:cNvPr id="8" name="모서리가 둥근 직사각형 68">
                <a:extLst>
                  <a:ext uri="{FF2B5EF4-FFF2-40B4-BE49-F238E27FC236}">
                    <a16:creationId xmlns:a16="http://schemas.microsoft.com/office/drawing/2014/main" id="{7CB30C76-34EF-459D-BD53-3B2846C95808}"/>
                  </a:ext>
                </a:extLst>
              </p:cNvPr>
              <p:cNvSpPr/>
              <p:nvPr/>
            </p:nvSpPr>
            <p:spPr>
              <a:xfrm>
                <a:off x="752762" y="601945"/>
                <a:ext cx="32991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69">
                <a:extLst>
                  <a:ext uri="{FF2B5EF4-FFF2-40B4-BE49-F238E27FC236}">
                    <a16:creationId xmlns:a16="http://schemas.microsoft.com/office/drawing/2014/main" id="{9465D109-DFB5-4F6A-AD53-3AB8DBFC23F2}"/>
                  </a:ext>
                </a:extLst>
              </p:cNvPr>
              <p:cNvSpPr/>
              <p:nvPr/>
            </p:nvSpPr>
            <p:spPr>
              <a:xfrm>
                <a:off x="752762" y="688730"/>
                <a:ext cx="257176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모서리가 둥근 직사각형 70">
                <a:extLst>
                  <a:ext uri="{FF2B5EF4-FFF2-40B4-BE49-F238E27FC236}">
                    <a16:creationId xmlns:a16="http://schemas.microsoft.com/office/drawing/2014/main" id="{2C1A108E-9FB5-42AE-8611-B57760371706}"/>
                  </a:ext>
                </a:extLst>
              </p:cNvPr>
              <p:cNvSpPr/>
              <p:nvPr/>
            </p:nvSpPr>
            <p:spPr>
              <a:xfrm>
                <a:off x="752762" y="775515"/>
                <a:ext cx="18002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모서리가 둥근 직사각형 71">
                <a:extLst>
                  <a:ext uri="{FF2B5EF4-FFF2-40B4-BE49-F238E27FC236}">
                    <a16:creationId xmlns:a16="http://schemas.microsoft.com/office/drawing/2014/main" id="{BADA2E95-4445-4B51-B05C-36F7AC86458A}"/>
                  </a:ext>
                </a:extLst>
              </p:cNvPr>
              <p:cNvSpPr/>
              <p:nvPr/>
            </p:nvSpPr>
            <p:spPr>
              <a:xfrm>
                <a:off x="752762" y="862300"/>
                <a:ext cx="28289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F593C4-6647-4713-BA28-C860D5DE4301}"/>
                </a:ext>
              </a:extLst>
            </p:cNvPr>
            <p:cNvSpPr txBox="1"/>
            <p:nvPr/>
          </p:nvSpPr>
          <p:spPr>
            <a:xfrm>
              <a:off x="853064" y="119413"/>
              <a:ext cx="394457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3. </a:t>
              </a:r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기능 구현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4542021-3956-464D-8403-313174C68E15}"/>
              </a:ext>
            </a:extLst>
          </p:cNvPr>
          <p:cNvSpPr txBox="1"/>
          <p:nvPr/>
        </p:nvSpPr>
        <p:spPr>
          <a:xfrm>
            <a:off x="416096" y="623347"/>
            <a:ext cx="361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서버 구축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윈도우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321558-4741-4BBD-A428-65ABDDD066AF}"/>
              </a:ext>
            </a:extLst>
          </p:cNvPr>
          <p:cNvSpPr txBox="1"/>
          <p:nvPr/>
        </p:nvSpPr>
        <p:spPr>
          <a:xfrm>
            <a:off x="628694" y="975931"/>
            <a:ext cx="7886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IIS(Internet Information Service)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설치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오른쪽 새 웹 플랫폼 구성요소 가져오기 클릭 후 설치 진행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782415" y="1605513"/>
            <a:ext cx="7732891" cy="3243213"/>
            <a:chOff x="628650" y="2124075"/>
            <a:chExt cx="7156507" cy="2872467"/>
          </a:xfrm>
        </p:grpSpPr>
        <p:pic>
          <p:nvPicPr>
            <p:cNvPr id="21" name="Google Shape;371;p5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28650" y="2124075"/>
              <a:ext cx="7156507" cy="28724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Google Shape;372;p57"/>
            <p:cNvSpPr/>
            <p:nvPr/>
          </p:nvSpPr>
          <p:spPr>
            <a:xfrm rot="10800000">
              <a:off x="2873829" y="3505199"/>
              <a:ext cx="370114" cy="337457"/>
            </a:xfrm>
            <a:prstGeom prst="rect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 sz="1100"/>
            </a:p>
          </p:txBody>
        </p:sp>
        <p:sp>
          <p:nvSpPr>
            <p:cNvPr id="24" name="Google Shape;373;p57"/>
            <p:cNvSpPr/>
            <p:nvPr/>
          </p:nvSpPr>
          <p:spPr>
            <a:xfrm>
              <a:off x="6787073" y="3135086"/>
              <a:ext cx="998084" cy="166858"/>
            </a:xfrm>
            <a:prstGeom prst="rect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 sz="1100"/>
            </a:p>
          </p:txBody>
        </p:sp>
      </p:grpSp>
    </p:spTree>
    <p:extLst>
      <p:ext uri="{BB962C8B-B14F-4D97-AF65-F5344CB8AC3E}">
        <p14:creationId xmlns:p14="http://schemas.microsoft.com/office/powerpoint/2010/main" val="11937987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0FBDFD4-C875-430B-91B3-2598044D2C06}"/>
              </a:ext>
            </a:extLst>
          </p:cNvPr>
          <p:cNvSpPr/>
          <p:nvPr/>
        </p:nvSpPr>
        <p:spPr>
          <a:xfrm>
            <a:off x="0" y="654"/>
            <a:ext cx="9144000" cy="5770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200000"/>
              </a:lnSpc>
              <a:defRPr/>
            </a:pPr>
            <a:endParaRPr lang="en-US" altLang="ko-KR" sz="7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E0776E1-2E04-4E77-BDDE-94828E0C121A}"/>
              </a:ext>
            </a:extLst>
          </p:cNvPr>
          <p:cNvGrpSpPr/>
          <p:nvPr/>
        </p:nvGrpSpPr>
        <p:grpSpPr>
          <a:xfrm>
            <a:off x="107800" y="95137"/>
            <a:ext cx="4252869" cy="415498"/>
            <a:chOff x="544768" y="119413"/>
            <a:chExt cx="4252869" cy="41549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48DFD98-18C5-4DBB-8919-B352B877F2A4}"/>
                </a:ext>
              </a:extLst>
            </p:cNvPr>
            <p:cNvGrpSpPr/>
            <p:nvPr/>
          </p:nvGrpSpPr>
          <p:grpSpPr>
            <a:xfrm>
              <a:off x="544768" y="209933"/>
              <a:ext cx="232065" cy="214166"/>
              <a:chOff x="752762" y="601945"/>
              <a:chExt cx="329913" cy="285555"/>
            </a:xfrm>
            <a:solidFill>
              <a:srgbClr val="FE615C"/>
            </a:solidFill>
          </p:grpSpPr>
          <p:sp>
            <p:nvSpPr>
              <p:cNvPr id="8" name="모서리가 둥근 직사각형 68">
                <a:extLst>
                  <a:ext uri="{FF2B5EF4-FFF2-40B4-BE49-F238E27FC236}">
                    <a16:creationId xmlns:a16="http://schemas.microsoft.com/office/drawing/2014/main" id="{7CB30C76-34EF-459D-BD53-3B2846C95808}"/>
                  </a:ext>
                </a:extLst>
              </p:cNvPr>
              <p:cNvSpPr/>
              <p:nvPr/>
            </p:nvSpPr>
            <p:spPr>
              <a:xfrm>
                <a:off x="752762" y="601945"/>
                <a:ext cx="32991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69">
                <a:extLst>
                  <a:ext uri="{FF2B5EF4-FFF2-40B4-BE49-F238E27FC236}">
                    <a16:creationId xmlns:a16="http://schemas.microsoft.com/office/drawing/2014/main" id="{9465D109-DFB5-4F6A-AD53-3AB8DBFC23F2}"/>
                  </a:ext>
                </a:extLst>
              </p:cNvPr>
              <p:cNvSpPr/>
              <p:nvPr/>
            </p:nvSpPr>
            <p:spPr>
              <a:xfrm>
                <a:off x="752762" y="688730"/>
                <a:ext cx="257176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모서리가 둥근 직사각형 70">
                <a:extLst>
                  <a:ext uri="{FF2B5EF4-FFF2-40B4-BE49-F238E27FC236}">
                    <a16:creationId xmlns:a16="http://schemas.microsoft.com/office/drawing/2014/main" id="{2C1A108E-9FB5-42AE-8611-B57760371706}"/>
                  </a:ext>
                </a:extLst>
              </p:cNvPr>
              <p:cNvSpPr/>
              <p:nvPr/>
            </p:nvSpPr>
            <p:spPr>
              <a:xfrm>
                <a:off x="752762" y="775515"/>
                <a:ext cx="18002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모서리가 둥근 직사각형 71">
                <a:extLst>
                  <a:ext uri="{FF2B5EF4-FFF2-40B4-BE49-F238E27FC236}">
                    <a16:creationId xmlns:a16="http://schemas.microsoft.com/office/drawing/2014/main" id="{BADA2E95-4445-4B51-B05C-36F7AC86458A}"/>
                  </a:ext>
                </a:extLst>
              </p:cNvPr>
              <p:cNvSpPr/>
              <p:nvPr/>
            </p:nvSpPr>
            <p:spPr>
              <a:xfrm>
                <a:off x="752762" y="862300"/>
                <a:ext cx="28289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F593C4-6647-4713-BA28-C860D5DE4301}"/>
                </a:ext>
              </a:extLst>
            </p:cNvPr>
            <p:cNvSpPr txBox="1"/>
            <p:nvPr/>
          </p:nvSpPr>
          <p:spPr>
            <a:xfrm>
              <a:off x="853064" y="119413"/>
              <a:ext cx="394457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3. </a:t>
              </a:r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기능 구현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4542021-3956-464D-8403-313174C68E15}"/>
              </a:ext>
            </a:extLst>
          </p:cNvPr>
          <p:cNvSpPr txBox="1"/>
          <p:nvPr/>
        </p:nvSpPr>
        <p:spPr>
          <a:xfrm>
            <a:off x="416096" y="623347"/>
            <a:ext cx="361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서버 구축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윈도우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321558-4741-4BBD-A428-65ABDDD066AF}"/>
              </a:ext>
            </a:extLst>
          </p:cNvPr>
          <p:cNvSpPr txBox="1"/>
          <p:nvPr/>
        </p:nvSpPr>
        <p:spPr>
          <a:xfrm>
            <a:off x="628694" y="975931"/>
            <a:ext cx="7886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IIS(Internet Information Service)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설치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IIS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관리자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플랫폼 설치 관리자에서 </a:t>
            </a:r>
            <a:r>
              <a:rPr lang="en-US" altLang="ko-KR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php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mysql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설치</a:t>
            </a:r>
          </a:p>
        </p:txBody>
      </p:sp>
      <p:pic>
        <p:nvPicPr>
          <p:cNvPr id="16" name="Google Shape;380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694" y="1605513"/>
            <a:ext cx="7886612" cy="33274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80532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0FBDFD4-C875-430B-91B3-2598044D2C06}"/>
              </a:ext>
            </a:extLst>
          </p:cNvPr>
          <p:cNvSpPr/>
          <p:nvPr/>
        </p:nvSpPr>
        <p:spPr>
          <a:xfrm>
            <a:off x="0" y="654"/>
            <a:ext cx="9144000" cy="5770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200000"/>
              </a:lnSpc>
              <a:defRPr/>
            </a:pPr>
            <a:endParaRPr lang="en-US" altLang="ko-KR" sz="7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E0776E1-2E04-4E77-BDDE-94828E0C121A}"/>
              </a:ext>
            </a:extLst>
          </p:cNvPr>
          <p:cNvGrpSpPr/>
          <p:nvPr/>
        </p:nvGrpSpPr>
        <p:grpSpPr>
          <a:xfrm>
            <a:off x="107800" y="95137"/>
            <a:ext cx="4252869" cy="415498"/>
            <a:chOff x="544768" y="119413"/>
            <a:chExt cx="4252869" cy="41549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48DFD98-18C5-4DBB-8919-B352B877F2A4}"/>
                </a:ext>
              </a:extLst>
            </p:cNvPr>
            <p:cNvGrpSpPr/>
            <p:nvPr/>
          </p:nvGrpSpPr>
          <p:grpSpPr>
            <a:xfrm>
              <a:off x="544768" y="209933"/>
              <a:ext cx="232065" cy="214166"/>
              <a:chOff x="752762" y="601945"/>
              <a:chExt cx="329913" cy="285555"/>
            </a:xfrm>
            <a:solidFill>
              <a:srgbClr val="FE615C"/>
            </a:solidFill>
          </p:grpSpPr>
          <p:sp>
            <p:nvSpPr>
              <p:cNvPr id="8" name="모서리가 둥근 직사각형 68">
                <a:extLst>
                  <a:ext uri="{FF2B5EF4-FFF2-40B4-BE49-F238E27FC236}">
                    <a16:creationId xmlns:a16="http://schemas.microsoft.com/office/drawing/2014/main" id="{7CB30C76-34EF-459D-BD53-3B2846C95808}"/>
                  </a:ext>
                </a:extLst>
              </p:cNvPr>
              <p:cNvSpPr/>
              <p:nvPr/>
            </p:nvSpPr>
            <p:spPr>
              <a:xfrm>
                <a:off x="752762" y="601945"/>
                <a:ext cx="32991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69">
                <a:extLst>
                  <a:ext uri="{FF2B5EF4-FFF2-40B4-BE49-F238E27FC236}">
                    <a16:creationId xmlns:a16="http://schemas.microsoft.com/office/drawing/2014/main" id="{9465D109-DFB5-4F6A-AD53-3AB8DBFC23F2}"/>
                  </a:ext>
                </a:extLst>
              </p:cNvPr>
              <p:cNvSpPr/>
              <p:nvPr/>
            </p:nvSpPr>
            <p:spPr>
              <a:xfrm>
                <a:off x="752762" y="688730"/>
                <a:ext cx="257176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모서리가 둥근 직사각형 70">
                <a:extLst>
                  <a:ext uri="{FF2B5EF4-FFF2-40B4-BE49-F238E27FC236}">
                    <a16:creationId xmlns:a16="http://schemas.microsoft.com/office/drawing/2014/main" id="{2C1A108E-9FB5-42AE-8611-B57760371706}"/>
                  </a:ext>
                </a:extLst>
              </p:cNvPr>
              <p:cNvSpPr/>
              <p:nvPr/>
            </p:nvSpPr>
            <p:spPr>
              <a:xfrm>
                <a:off x="752762" y="775515"/>
                <a:ext cx="18002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모서리가 둥근 직사각형 71">
                <a:extLst>
                  <a:ext uri="{FF2B5EF4-FFF2-40B4-BE49-F238E27FC236}">
                    <a16:creationId xmlns:a16="http://schemas.microsoft.com/office/drawing/2014/main" id="{BADA2E95-4445-4B51-B05C-36F7AC86458A}"/>
                  </a:ext>
                </a:extLst>
              </p:cNvPr>
              <p:cNvSpPr/>
              <p:nvPr/>
            </p:nvSpPr>
            <p:spPr>
              <a:xfrm>
                <a:off x="752762" y="862300"/>
                <a:ext cx="28289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F593C4-6647-4713-BA28-C860D5DE4301}"/>
                </a:ext>
              </a:extLst>
            </p:cNvPr>
            <p:cNvSpPr txBox="1"/>
            <p:nvPr/>
          </p:nvSpPr>
          <p:spPr>
            <a:xfrm>
              <a:off x="853064" y="119413"/>
              <a:ext cx="394457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3. </a:t>
              </a:r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기능 구현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4542021-3956-464D-8403-313174C68E15}"/>
              </a:ext>
            </a:extLst>
          </p:cNvPr>
          <p:cNvSpPr txBox="1"/>
          <p:nvPr/>
        </p:nvSpPr>
        <p:spPr>
          <a:xfrm>
            <a:off x="416096" y="623347"/>
            <a:ext cx="361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서버 구축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윈도우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321558-4741-4BBD-A428-65ABDDD066AF}"/>
              </a:ext>
            </a:extLst>
          </p:cNvPr>
          <p:cNvSpPr txBox="1"/>
          <p:nvPr/>
        </p:nvSpPr>
        <p:spPr>
          <a:xfrm>
            <a:off x="628694" y="975931"/>
            <a:ext cx="7886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IIS(Internet Information Service)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설치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워드프레스는 따로 설치 후에 압축 해제 </a:t>
            </a:r>
          </a:p>
        </p:txBody>
      </p:sp>
      <p:pic>
        <p:nvPicPr>
          <p:cNvPr id="13" name="Google Shape;387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1479" y="1605512"/>
            <a:ext cx="7191868" cy="34236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48008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0FBDFD4-C875-430B-91B3-2598044D2C06}"/>
              </a:ext>
            </a:extLst>
          </p:cNvPr>
          <p:cNvSpPr/>
          <p:nvPr/>
        </p:nvSpPr>
        <p:spPr>
          <a:xfrm>
            <a:off x="0" y="654"/>
            <a:ext cx="9144000" cy="5770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200000"/>
              </a:lnSpc>
              <a:defRPr/>
            </a:pPr>
            <a:endParaRPr lang="en-US" altLang="ko-KR" sz="7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E0776E1-2E04-4E77-BDDE-94828E0C121A}"/>
              </a:ext>
            </a:extLst>
          </p:cNvPr>
          <p:cNvGrpSpPr/>
          <p:nvPr/>
        </p:nvGrpSpPr>
        <p:grpSpPr>
          <a:xfrm>
            <a:off x="107800" y="95137"/>
            <a:ext cx="4252869" cy="415498"/>
            <a:chOff x="544768" y="119413"/>
            <a:chExt cx="4252869" cy="41549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48DFD98-18C5-4DBB-8919-B352B877F2A4}"/>
                </a:ext>
              </a:extLst>
            </p:cNvPr>
            <p:cNvGrpSpPr/>
            <p:nvPr/>
          </p:nvGrpSpPr>
          <p:grpSpPr>
            <a:xfrm>
              <a:off x="544768" y="209933"/>
              <a:ext cx="232065" cy="214166"/>
              <a:chOff x="752762" y="601945"/>
              <a:chExt cx="329913" cy="285555"/>
            </a:xfrm>
            <a:solidFill>
              <a:srgbClr val="FE615C"/>
            </a:solidFill>
          </p:grpSpPr>
          <p:sp>
            <p:nvSpPr>
              <p:cNvPr id="8" name="모서리가 둥근 직사각형 68">
                <a:extLst>
                  <a:ext uri="{FF2B5EF4-FFF2-40B4-BE49-F238E27FC236}">
                    <a16:creationId xmlns:a16="http://schemas.microsoft.com/office/drawing/2014/main" id="{7CB30C76-34EF-459D-BD53-3B2846C95808}"/>
                  </a:ext>
                </a:extLst>
              </p:cNvPr>
              <p:cNvSpPr/>
              <p:nvPr/>
            </p:nvSpPr>
            <p:spPr>
              <a:xfrm>
                <a:off x="752762" y="601945"/>
                <a:ext cx="32991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69">
                <a:extLst>
                  <a:ext uri="{FF2B5EF4-FFF2-40B4-BE49-F238E27FC236}">
                    <a16:creationId xmlns:a16="http://schemas.microsoft.com/office/drawing/2014/main" id="{9465D109-DFB5-4F6A-AD53-3AB8DBFC23F2}"/>
                  </a:ext>
                </a:extLst>
              </p:cNvPr>
              <p:cNvSpPr/>
              <p:nvPr/>
            </p:nvSpPr>
            <p:spPr>
              <a:xfrm>
                <a:off x="752762" y="688730"/>
                <a:ext cx="257176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모서리가 둥근 직사각형 70">
                <a:extLst>
                  <a:ext uri="{FF2B5EF4-FFF2-40B4-BE49-F238E27FC236}">
                    <a16:creationId xmlns:a16="http://schemas.microsoft.com/office/drawing/2014/main" id="{2C1A108E-9FB5-42AE-8611-B57760371706}"/>
                  </a:ext>
                </a:extLst>
              </p:cNvPr>
              <p:cNvSpPr/>
              <p:nvPr/>
            </p:nvSpPr>
            <p:spPr>
              <a:xfrm>
                <a:off x="752762" y="775515"/>
                <a:ext cx="18002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모서리가 둥근 직사각형 71">
                <a:extLst>
                  <a:ext uri="{FF2B5EF4-FFF2-40B4-BE49-F238E27FC236}">
                    <a16:creationId xmlns:a16="http://schemas.microsoft.com/office/drawing/2014/main" id="{BADA2E95-4445-4B51-B05C-36F7AC86458A}"/>
                  </a:ext>
                </a:extLst>
              </p:cNvPr>
              <p:cNvSpPr/>
              <p:nvPr/>
            </p:nvSpPr>
            <p:spPr>
              <a:xfrm>
                <a:off x="752762" y="862300"/>
                <a:ext cx="28289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F593C4-6647-4713-BA28-C860D5DE4301}"/>
                </a:ext>
              </a:extLst>
            </p:cNvPr>
            <p:cNvSpPr txBox="1"/>
            <p:nvPr/>
          </p:nvSpPr>
          <p:spPr>
            <a:xfrm>
              <a:off x="853064" y="119413"/>
              <a:ext cx="394457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3. </a:t>
              </a:r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기능 구현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4542021-3956-464D-8403-313174C68E15}"/>
              </a:ext>
            </a:extLst>
          </p:cNvPr>
          <p:cNvSpPr txBox="1"/>
          <p:nvPr/>
        </p:nvSpPr>
        <p:spPr>
          <a:xfrm>
            <a:off x="416096" y="623347"/>
            <a:ext cx="361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서버 구축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윈도우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321558-4741-4BBD-A428-65ABDDD066AF}"/>
              </a:ext>
            </a:extLst>
          </p:cNvPr>
          <p:cNvSpPr txBox="1"/>
          <p:nvPr/>
        </p:nvSpPr>
        <p:spPr>
          <a:xfrm>
            <a:off x="628694" y="975931"/>
            <a:ext cx="7886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IIS(Internet Information Service)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설치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C:\\inetpub\wwwroot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폴더에 압축 해제한 워드프레스 넣기</a:t>
            </a:r>
          </a:p>
        </p:txBody>
      </p:sp>
      <p:pic>
        <p:nvPicPr>
          <p:cNvPr id="14" name="Google Shape;394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3424" y="1605513"/>
            <a:ext cx="4298156" cy="3248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6420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0FBDFD4-C875-430B-91B3-2598044D2C06}"/>
              </a:ext>
            </a:extLst>
          </p:cNvPr>
          <p:cNvSpPr/>
          <p:nvPr/>
        </p:nvSpPr>
        <p:spPr>
          <a:xfrm>
            <a:off x="0" y="654"/>
            <a:ext cx="9144000" cy="5770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200000"/>
              </a:lnSpc>
              <a:defRPr/>
            </a:pPr>
            <a:endParaRPr lang="en-US" altLang="ko-KR" sz="7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E0776E1-2E04-4E77-BDDE-94828E0C121A}"/>
              </a:ext>
            </a:extLst>
          </p:cNvPr>
          <p:cNvGrpSpPr/>
          <p:nvPr/>
        </p:nvGrpSpPr>
        <p:grpSpPr>
          <a:xfrm>
            <a:off x="107800" y="95137"/>
            <a:ext cx="4252869" cy="415498"/>
            <a:chOff x="544768" y="119413"/>
            <a:chExt cx="4252869" cy="41549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48DFD98-18C5-4DBB-8919-B352B877F2A4}"/>
                </a:ext>
              </a:extLst>
            </p:cNvPr>
            <p:cNvGrpSpPr/>
            <p:nvPr/>
          </p:nvGrpSpPr>
          <p:grpSpPr>
            <a:xfrm>
              <a:off x="544768" y="209933"/>
              <a:ext cx="232065" cy="214166"/>
              <a:chOff x="752762" y="601945"/>
              <a:chExt cx="329913" cy="285555"/>
            </a:xfrm>
            <a:solidFill>
              <a:srgbClr val="FE615C"/>
            </a:solidFill>
          </p:grpSpPr>
          <p:sp>
            <p:nvSpPr>
              <p:cNvPr id="8" name="모서리가 둥근 직사각형 68">
                <a:extLst>
                  <a:ext uri="{FF2B5EF4-FFF2-40B4-BE49-F238E27FC236}">
                    <a16:creationId xmlns:a16="http://schemas.microsoft.com/office/drawing/2014/main" id="{7CB30C76-34EF-459D-BD53-3B2846C95808}"/>
                  </a:ext>
                </a:extLst>
              </p:cNvPr>
              <p:cNvSpPr/>
              <p:nvPr/>
            </p:nvSpPr>
            <p:spPr>
              <a:xfrm>
                <a:off x="752762" y="601945"/>
                <a:ext cx="32991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69">
                <a:extLst>
                  <a:ext uri="{FF2B5EF4-FFF2-40B4-BE49-F238E27FC236}">
                    <a16:creationId xmlns:a16="http://schemas.microsoft.com/office/drawing/2014/main" id="{9465D109-DFB5-4F6A-AD53-3AB8DBFC23F2}"/>
                  </a:ext>
                </a:extLst>
              </p:cNvPr>
              <p:cNvSpPr/>
              <p:nvPr/>
            </p:nvSpPr>
            <p:spPr>
              <a:xfrm>
                <a:off x="752762" y="688730"/>
                <a:ext cx="257176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모서리가 둥근 직사각형 70">
                <a:extLst>
                  <a:ext uri="{FF2B5EF4-FFF2-40B4-BE49-F238E27FC236}">
                    <a16:creationId xmlns:a16="http://schemas.microsoft.com/office/drawing/2014/main" id="{2C1A108E-9FB5-42AE-8611-B57760371706}"/>
                  </a:ext>
                </a:extLst>
              </p:cNvPr>
              <p:cNvSpPr/>
              <p:nvPr/>
            </p:nvSpPr>
            <p:spPr>
              <a:xfrm>
                <a:off x="752762" y="775515"/>
                <a:ext cx="18002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모서리가 둥근 직사각형 71">
                <a:extLst>
                  <a:ext uri="{FF2B5EF4-FFF2-40B4-BE49-F238E27FC236}">
                    <a16:creationId xmlns:a16="http://schemas.microsoft.com/office/drawing/2014/main" id="{BADA2E95-4445-4B51-B05C-36F7AC86458A}"/>
                  </a:ext>
                </a:extLst>
              </p:cNvPr>
              <p:cNvSpPr/>
              <p:nvPr/>
            </p:nvSpPr>
            <p:spPr>
              <a:xfrm>
                <a:off x="752762" y="862300"/>
                <a:ext cx="28289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F593C4-6647-4713-BA28-C860D5DE4301}"/>
                </a:ext>
              </a:extLst>
            </p:cNvPr>
            <p:cNvSpPr txBox="1"/>
            <p:nvPr/>
          </p:nvSpPr>
          <p:spPr>
            <a:xfrm>
              <a:off x="853064" y="119413"/>
              <a:ext cx="394457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3. </a:t>
              </a:r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기능 구현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4542021-3956-464D-8403-313174C68E15}"/>
              </a:ext>
            </a:extLst>
          </p:cNvPr>
          <p:cNvSpPr txBox="1"/>
          <p:nvPr/>
        </p:nvSpPr>
        <p:spPr>
          <a:xfrm>
            <a:off x="416096" y="623347"/>
            <a:ext cx="361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서버 구축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윈도우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321558-4741-4BBD-A428-65ABDDD066AF}"/>
              </a:ext>
            </a:extLst>
          </p:cNvPr>
          <p:cNvSpPr txBox="1"/>
          <p:nvPr/>
        </p:nvSpPr>
        <p:spPr>
          <a:xfrm>
            <a:off x="628694" y="975931"/>
            <a:ext cx="78866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IIS(Internet Information Service)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설치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 port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설정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2" name="Google Shape;401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92" y="1793422"/>
            <a:ext cx="7298022" cy="16791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4720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0FBDFD4-C875-430B-91B3-2598044D2C06}"/>
              </a:ext>
            </a:extLst>
          </p:cNvPr>
          <p:cNvSpPr/>
          <p:nvPr/>
        </p:nvSpPr>
        <p:spPr>
          <a:xfrm>
            <a:off x="0" y="654"/>
            <a:ext cx="9144000" cy="5770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200000"/>
              </a:lnSpc>
              <a:defRPr/>
            </a:pPr>
            <a:endParaRPr lang="en-US" altLang="ko-KR" sz="7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E0776E1-2E04-4E77-BDDE-94828E0C121A}"/>
              </a:ext>
            </a:extLst>
          </p:cNvPr>
          <p:cNvGrpSpPr/>
          <p:nvPr/>
        </p:nvGrpSpPr>
        <p:grpSpPr>
          <a:xfrm>
            <a:off x="107800" y="95137"/>
            <a:ext cx="4252869" cy="415498"/>
            <a:chOff x="544768" y="119413"/>
            <a:chExt cx="4252869" cy="41549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48DFD98-18C5-4DBB-8919-B352B877F2A4}"/>
                </a:ext>
              </a:extLst>
            </p:cNvPr>
            <p:cNvGrpSpPr/>
            <p:nvPr/>
          </p:nvGrpSpPr>
          <p:grpSpPr>
            <a:xfrm>
              <a:off x="544768" y="209933"/>
              <a:ext cx="232065" cy="214166"/>
              <a:chOff x="752762" y="601945"/>
              <a:chExt cx="329913" cy="285555"/>
            </a:xfrm>
            <a:solidFill>
              <a:srgbClr val="FE615C"/>
            </a:solidFill>
          </p:grpSpPr>
          <p:sp>
            <p:nvSpPr>
              <p:cNvPr id="8" name="모서리가 둥근 직사각형 68">
                <a:extLst>
                  <a:ext uri="{FF2B5EF4-FFF2-40B4-BE49-F238E27FC236}">
                    <a16:creationId xmlns:a16="http://schemas.microsoft.com/office/drawing/2014/main" id="{7CB30C76-34EF-459D-BD53-3B2846C95808}"/>
                  </a:ext>
                </a:extLst>
              </p:cNvPr>
              <p:cNvSpPr/>
              <p:nvPr/>
            </p:nvSpPr>
            <p:spPr>
              <a:xfrm>
                <a:off x="752762" y="601945"/>
                <a:ext cx="32991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69">
                <a:extLst>
                  <a:ext uri="{FF2B5EF4-FFF2-40B4-BE49-F238E27FC236}">
                    <a16:creationId xmlns:a16="http://schemas.microsoft.com/office/drawing/2014/main" id="{9465D109-DFB5-4F6A-AD53-3AB8DBFC23F2}"/>
                  </a:ext>
                </a:extLst>
              </p:cNvPr>
              <p:cNvSpPr/>
              <p:nvPr/>
            </p:nvSpPr>
            <p:spPr>
              <a:xfrm>
                <a:off x="752762" y="688730"/>
                <a:ext cx="257176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모서리가 둥근 직사각형 70">
                <a:extLst>
                  <a:ext uri="{FF2B5EF4-FFF2-40B4-BE49-F238E27FC236}">
                    <a16:creationId xmlns:a16="http://schemas.microsoft.com/office/drawing/2014/main" id="{2C1A108E-9FB5-42AE-8611-B57760371706}"/>
                  </a:ext>
                </a:extLst>
              </p:cNvPr>
              <p:cNvSpPr/>
              <p:nvPr/>
            </p:nvSpPr>
            <p:spPr>
              <a:xfrm>
                <a:off x="752762" y="775515"/>
                <a:ext cx="18002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모서리가 둥근 직사각형 71">
                <a:extLst>
                  <a:ext uri="{FF2B5EF4-FFF2-40B4-BE49-F238E27FC236}">
                    <a16:creationId xmlns:a16="http://schemas.microsoft.com/office/drawing/2014/main" id="{BADA2E95-4445-4B51-B05C-36F7AC86458A}"/>
                  </a:ext>
                </a:extLst>
              </p:cNvPr>
              <p:cNvSpPr/>
              <p:nvPr/>
            </p:nvSpPr>
            <p:spPr>
              <a:xfrm>
                <a:off x="752762" y="862300"/>
                <a:ext cx="28289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F593C4-6647-4713-BA28-C860D5DE4301}"/>
                </a:ext>
              </a:extLst>
            </p:cNvPr>
            <p:cNvSpPr txBox="1"/>
            <p:nvPr/>
          </p:nvSpPr>
          <p:spPr>
            <a:xfrm>
              <a:off x="853064" y="119413"/>
              <a:ext cx="394457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2. </a:t>
              </a:r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요구사항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4542021-3956-464D-8403-313174C68E15}"/>
              </a:ext>
            </a:extLst>
          </p:cNvPr>
          <p:cNvSpPr txBox="1"/>
          <p:nvPr/>
        </p:nvSpPr>
        <p:spPr>
          <a:xfrm>
            <a:off x="416096" y="623347"/>
            <a:ext cx="361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요구사항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BDEE31-2FC5-4A07-A25B-9F2353A9087B}"/>
              </a:ext>
            </a:extLst>
          </p:cNvPr>
          <p:cNvSpPr txBox="1"/>
          <p:nvPr/>
        </p:nvSpPr>
        <p:spPr>
          <a:xfrm>
            <a:off x="628694" y="923404"/>
            <a:ext cx="788661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내부 네트워크 구현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DHCP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Router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사용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라우터에 공인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IP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부여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내부 네트워크 에는 내부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IP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부여</a:t>
            </a:r>
            <a:endParaRPr lang="ko-KR" altLang="en-US" sz="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로드밸런싱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en-US" altLang="ko-KR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HAproxy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 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5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두개의 웹서버에 부하분산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</a:p>
          <a:p>
            <a:pPr lvl="5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리눅스 웹서버가 모두 다운됐을 때를 대비해 윈도우 서버로 연결되도록 구축</a:t>
            </a:r>
            <a:endParaRPr lang="en-US" altLang="ko-KR" sz="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DataBase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구축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2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외부에서 접속되는 사설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IP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서버 사설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IP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분리하여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서버 구축</a:t>
            </a:r>
          </a:p>
          <a:p>
            <a:pPr lvl="2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서버가 다운될 시 백업용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서버 구축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2"/>
            <a:endParaRPr lang="en-US" altLang="ko-KR" sz="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시스템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서버가 원활한 파일 공유를 위해 사용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윈도우용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SAMBA </a:t>
            </a:r>
            <a:r>
              <a:rPr lang="en-US" altLang="ko-KR" dirty="0"/>
              <a:t>/ WEBSHARE</a:t>
            </a:r>
          </a:p>
          <a:p>
            <a:pPr lvl="1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리눅스용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NFS</a:t>
            </a:r>
          </a:p>
          <a:p>
            <a:pPr lvl="1"/>
            <a:endParaRPr lang="en-US" altLang="ko-KR" sz="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서버 구축</a:t>
            </a: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httpd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apache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IIS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이용하여 웹 서버를 구축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워드프레스로 웹서비스 제공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도메인으로 웹 서비스를 이용하기 위해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NS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34887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0FBDFD4-C875-430B-91B3-2598044D2C06}"/>
              </a:ext>
            </a:extLst>
          </p:cNvPr>
          <p:cNvSpPr/>
          <p:nvPr/>
        </p:nvSpPr>
        <p:spPr>
          <a:xfrm>
            <a:off x="0" y="654"/>
            <a:ext cx="9144000" cy="5770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200000"/>
              </a:lnSpc>
              <a:defRPr/>
            </a:pPr>
            <a:endParaRPr lang="en-US" altLang="ko-KR" sz="7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E0776E1-2E04-4E77-BDDE-94828E0C121A}"/>
              </a:ext>
            </a:extLst>
          </p:cNvPr>
          <p:cNvGrpSpPr/>
          <p:nvPr/>
        </p:nvGrpSpPr>
        <p:grpSpPr>
          <a:xfrm>
            <a:off x="107800" y="95137"/>
            <a:ext cx="4252869" cy="415498"/>
            <a:chOff x="544768" y="119413"/>
            <a:chExt cx="4252869" cy="41549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48DFD98-18C5-4DBB-8919-B352B877F2A4}"/>
                </a:ext>
              </a:extLst>
            </p:cNvPr>
            <p:cNvGrpSpPr/>
            <p:nvPr/>
          </p:nvGrpSpPr>
          <p:grpSpPr>
            <a:xfrm>
              <a:off x="544768" y="209933"/>
              <a:ext cx="232065" cy="214166"/>
              <a:chOff x="752762" y="601945"/>
              <a:chExt cx="329913" cy="285555"/>
            </a:xfrm>
            <a:solidFill>
              <a:srgbClr val="FE615C"/>
            </a:solidFill>
          </p:grpSpPr>
          <p:sp>
            <p:nvSpPr>
              <p:cNvPr id="8" name="모서리가 둥근 직사각형 68">
                <a:extLst>
                  <a:ext uri="{FF2B5EF4-FFF2-40B4-BE49-F238E27FC236}">
                    <a16:creationId xmlns:a16="http://schemas.microsoft.com/office/drawing/2014/main" id="{7CB30C76-34EF-459D-BD53-3B2846C95808}"/>
                  </a:ext>
                </a:extLst>
              </p:cNvPr>
              <p:cNvSpPr/>
              <p:nvPr/>
            </p:nvSpPr>
            <p:spPr>
              <a:xfrm>
                <a:off x="752762" y="601945"/>
                <a:ext cx="32991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69">
                <a:extLst>
                  <a:ext uri="{FF2B5EF4-FFF2-40B4-BE49-F238E27FC236}">
                    <a16:creationId xmlns:a16="http://schemas.microsoft.com/office/drawing/2014/main" id="{9465D109-DFB5-4F6A-AD53-3AB8DBFC23F2}"/>
                  </a:ext>
                </a:extLst>
              </p:cNvPr>
              <p:cNvSpPr/>
              <p:nvPr/>
            </p:nvSpPr>
            <p:spPr>
              <a:xfrm>
                <a:off x="752762" y="688730"/>
                <a:ext cx="257176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모서리가 둥근 직사각형 70">
                <a:extLst>
                  <a:ext uri="{FF2B5EF4-FFF2-40B4-BE49-F238E27FC236}">
                    <a16:creationId xmlns:a16="http://schemas.microsoft.com/office/drawing/2014/main" id="{2C1A108E-9FB5-42AE-8611-B57760371706}"/>
                  </a:ext>
                </a:extLst>
              </p:cNvPr>
              <p:cNvSpPr/>
              <p:nvPr/>
            </p:nvSpPr>
            <p:spPr>
              <a:xfrm>
                <a:off x="752762" y="775515"/>
                <a:ext cx="18002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모서리가 둥근 직사각형 71">
                <a:extLst>
                  <a:ext uri="{FF2B5EF4-FFF2-40B4-BE49-F238E27FC236}">
                    <a16:creationId xmlns:a16="http://schemas.microsoft.com/office/drawing/2014/main" id="{BADA2E95-4445-4B51-B05C-36F7AC86458A}"/>
                  </a:ext>
                </a:extLst>
              </p:cNvPr>
              <p:cNvSpPr/>
              <p:nvPr/>
            </p:nvSpPr>
            <p:spPr>
              <a:xfrm>
                <a:off x="752762" y="862300"/>
                <a:ext cx="28289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F593C4-6647-4713-BA28-C860D5DE4301}"/>
                </a:ext>
              </a:extLst>
            </p:cNvPr>
            <p:cNvSpPr txBox="1"/>
            <p:nvPr/>
          </p:nvSpPr>
          <p:spPr>
            <a:xfrm>
              <a:off x="853064" y="119413"/>
              <a:ext cx="394457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3. </a:t>
              </a:r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기능 구현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4542021-3956-464D-8403-313174C68E15}"/>
              </a:ext>
            </a:extLst>
          </p:cNvPr>
          <p:cNvSpPr txBox="1"/>
          <p:nvPr/>
        </p:nvSpPr>
        <p:spPr>
          <a:xfrm>
            <a:off x="416096" y="623347"/>
            <a:ext cx="361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서버 구축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윈도우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321558-4741-4BBD-A428-65ABDDD066AF}"/>
              </a:ext>
            </a:extLst>
          </p:cNvPr>
          <p:cNvSpPr txBox="1"/>
          <p:nvPr/>
        </p:nvSpPr>
        <p:spPr>
          <a:xfrm>
            <a:off x="628694" y="975931"/>
            <a:ext cx="7886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Wordpress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접속 </a:t>
            </a:r>
            <a:r>
              <a:rPr lang="ko-KR" altLang="en-US" sz="1600" dirty="0"/>
              <a:t>및 </a:t>
            </a:r>
            <a:r>
              <a:rPr lang="en-US" altLang="ko-KR" sz="1600" dirty="0"/>
              <a:t>DNS </a:t>
            </a:r>
            <a:r>
              <a:rPr lang="en-US" altLang="ko-KR" sz="1600" dirty="0" err="1"/>
              <a:t>HAproxy</a:t>
            </a:r>
            <a:r>
              <a:rPr lang="en-US" altLang="ko-KR" sz="1600" dirty="0"/>
              <a:t> </a:t>
            </a:r>
            <a:r>
              <a:rPr lang="ko-KR" altLang="en-US" sz="1600" dirty="0"/>
              <a:t>설정</a:t>
            </a:r>
          </a:p>
        </p:txBody>
      </p:sp>
      <p:pic>
        <p:nvPicPr>
          <p:cNvPr id="14" name="그림 13"/>
          <p:cNvPicPr/>
          <p:nvPr/>
        </p:nvPicPr>
        <p:blipFill rotWithShape="1">
          <a:blip r:embed="rId3"/>
          <a:srcRect l="530" t="673" r="23481" b="4257"/>
          <a:stretch/>
        </p:blipFill>
        <p:spPr bwMode="auto">
          <a:xfrm>
            <a:off x="1746250" y="1359292"/>
            <a:ext cx="5651500" cy="35937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882641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0FBDFD4-C875-430B-91B3-2598044D2C06}"/>
              </a:ext>
            </a:extLst>
          </p:cNvPr>
          <p:cNvSpPr/>
          <p:nvPr/>
        </p:nvSpPr>
        <p:spPr>
          <a:xfrm>
            <a:off x="0" y="654"/>
            <a:ext cx="9144000" cy="5770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200000"/>
              </a:lnSpc>
              <a:defRPr/>
            </a:pPr>
            <a:endParaRPr lang="en-US" altLang="ko-KR" sz="7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E0776E1-2E04-4E77-BDDE-94828E0C121A}"/>
              </a:ext>
            </a:extLst>
          </p:cNvPr>
          <p:cNvGrpSpPr/>
          <p:nvPr/>
        </p:nvGrpSpPr>
        <p:grpSpPr>
          <a:xfrm>
            <a:off x="107800" y="95137"/>
            <a:ext cx="4252869" cy="415498"/>
            <a:chOff x="544768" y="119413"/>
            <a:chExt cx="4252869" cy="41549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48DFD98-18C5-4DBB-8919-B352B877F2A4}"/>
                </a:ext>
              </a:extLst>
            </p:cNvPr>
            <p:cNvGrpSpPr/>
            <p:nvPr/>
          </p:nvGrpSpPr>
          <p:grpSpPr>
            <a:xfrm>
              <a:off x="544768" y="209933"/>
              <a:ext cx="232065" cy="214166"/>
              <a:chOff x="752762" y="601945"/>
              <a:chExt cx="329913" cy="285555"/>
            </a:xfrm>
            <a:solidFill>
              <a:srgbClr val="FE615C"/>
            </a:solidFill>
          </p:grpSpPr>
          <p:sp>
            <p:nvSpPr>
              <p:cNvPr id="8" name="모서리가 둥근 직사각형 68">
                <a:extLst>
                  <a:ext uri="{FF2B5EF4-FFF2-40B4-BE49-F238E27FC236}">
                    <a16:creationId xmlns:a16="http://schemas.microsoft.com/office/drawing/2014/main" id="{7CB30C76-34EF-459D-BD53-3B2846C95808}"/>
                  </a:ext>
                </a:extLst>
              </p:cNvPr>
              <p:cNvSpPr/>
              <p:nvPr/>
            </p:nvSpPr>
            <p:spPr>
              <a:xfrm>
                <a:off x="752762" y="601945"/>
                <a:ext cx="32991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69">
                <a:extLst>
                  <a:ext uri="{FF2B5EF4-FFF2-40B4-BE49-F238E27FC236}">
                    <a16:creationId xmlns:a16="http://schemas.microsoft.com/office/drawing/2014/main" id="{9465D109-DFB5-4F6A-AD53-3AB8DBFC23F2}"/>
                  </a:ext>
                </a:extLst>
              </p:cNvPr>
              <p:cNvSpPr/>
              <p:nvPr/>
            </p:nvSpPr>
            <p:spPr>
              <a:xfrm>
                <a:off x="752762" y="688730"/>
                <a:ext cx="257176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모서리가 둥근 직사각형 70">
                <a:extLst>
                  <a:ext uri="{FF2B5EF4-FFF2-40B4-BE49-F238E27FC236}">
                    <a16:creationId xmlns:a16="http://schemas.microsoft.com/office/drawing/2014/main" id="{2C1A108E-9FB5-42AE-8611-B57760371706}"/>
                  </a:ext>
                </a:extLst>
              </p:cNvPr>
              <p:cNvSpPr/>
              <p:nvPr/>
            </p:nvSpPr>
            <p:spPr>
              <a:xfrm>
                <a:off x="752762" y="775515"/>
                <a:ext cx="18002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모서리가 둥근 직사각형 71">
                <a:extLst>
                  <a:ext uri="{FF2B5EF4-FFF2-40B4-BE49-F238E27FC236}">
                    <a16:creationId xmlns:a16="http://schemas.microsoft.com/office/drawing/2014/main" id="{BADA2E95-4445-4B51-B05C-36F7AC86458A}"/>
                  </a:ext>
                </a:extLst>
              </p:cNvPr>
              <p:cNvSpPr/>
              <p:nvPr/>
            </p:nvSpPr>
            <p:spPr>
              <a:xfrm>
                <a:off x="752762" y="862300"/>
                <a:ext cx="28289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F593C4-6647-4713-BA28-C860D5DE4301}"/>
                </a:ext>
              </a:extLst>
            </p:cNvPr>
            <p:cNvSpPr txBox="1"/>
            <p:nvPr/>
          </p:nvSpPr>
          <p:spPr>
            <a:xfrm>
              <a:off x="853064" y="119413"/>
              <a:ext cx="394457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3. </a:t>
              </a:r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기능 구현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4542021-3956-464D-8403-313174C68E15}"/>
              </a:ext>
            </a:extLst>
          </p:cNvPr>
          <p:cNvSpPr txBox="1"/>
          <p:nvPr/>
        </p:nvSpPr>
        <p:spPr>
          <a:xfrm>
            <a:off x="416096" y="623347"/>
            <a:ext cx="361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서버 구축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321558-4741-4BBD-A428-65ABDDD066AF}"/>
              </a:ext>
            </a:extLst>
          </p:cNvPr>
          <p:cNvSpPr txBox="1"/>
          <p:nvPr/>
        </p:nvSpPr>
        <p:spPr>
          <a:xfrm>
            <a:off x="628694" y="975931"/>
            <a:ext cx="7886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도메인 및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NS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설정</a:t>
            </a:r>
          </a:p>
        </p:txBody>
      </p:sp>
      <p:pic>
        <p:nvPicPr>
          <p:cNvPr id="13" name="Google Shape;441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650" y="1369218"/>
            <a:ext cx="4008665" cy="341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442;p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8649" y="1660498"/>
            <a:ext cx="5772150" cy="176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443;p6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8649" y="3426897"/>
            <a:ext cx="4498521" cy="13794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41925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0FBDFD4-C875-430B-91B3-2598044D2C06}"/>
              </a:ext>
            </a:extLst>
          </p:cNvPr>
          <p:cNvSpPr/>
          <p:nvPr/>
        </p:nvSpPr>
        <p:spPr>
          <a:xfrm>
            <a:off x="0" y="654"/>
            <a:ext cx="9144000" cy="5770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200000"/>
              </a:lnSpc>
              <a:defRPr/>
            </a:pPr>
            <a:endParaRPr lang="en-US" altLang="ko-KR" sz="7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E0776E1-2E04-4E77-BDDE-94828E0C121A}"/>
              </a:ext>
            </a:extLst>
          </p:cNvPr>
          <p:cNvGrpSpPr/>
          <p:nvPr/>
        </p:nvGrpSpPr>
        <p:grpSpPr>
          <a:xfrm>
            <a:off x="107800" y="95137"/>
            <a:ext cx="4252869" cy="415498"/>
            <a:chOff x="544768" y="119413"/>
            <a:chExt cx="4252869" cy="41549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48DFD98-18C5-4DBB-8919-B352B877F2A4}"/>
                </a:ext>
              </a:extLst>
            </p:cNvPr>
            <p:cNvGrpSpPr/>
            <p:nvPr/>
          </p:nvGrpSpPr>
          <p:grpSpPr>
            <a:xfrm>
              <a:off x="544768" y="209933"/>
              <a:ext cx="232065" cy="214166"/>
              <a:chOff x="752762" y="601945"/>
              <a:chExt cx="329913" cy="285555"/>
            </a:xfrm>
            <a:solidFill>
              <a:srgbClr val="FE615C"/>
            </a:solidFill>
          </p:grpSpPr>
          <p:sp>
            <p:nvSpPr>
              <p:cNvPr id="8" name="모서리가 둥근 직사각형 68">
                <a:extLst>
                  <a:ext uri="{FF2B5EF4-FFF2-40B4-BE49-F238E27FC236}">
                    <a16:creationId xmlns:a16="http://schemas.microsoft.com/office/drawing/2014/main" id="{7CB30C76-34EF-459D-BD53-3B2846C95808}"/>
                  </a:ext>
                </a:extLst>
              </p:cNvPr>
              <p:cNvSpPr/>
              <p:nvPr/>
            </p:nvSpPr>
            <p:spPr>
              <a:xfrm>
                <a:off x="752762" y="601945"/>
                <a:ext cx="32991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69">
                <a:extLst>
                  <a:ext uri="{FF2B5EF4-FFF2-40B4-BE49-F238E27FC236}">
                    <a16:creationId xmlns:a16="http://schemas.microsoft.com/office/drawing/2014/main" id="{9465D109-DFB5-4F6A-AD53-3AB8DBFC23F2}"/>
                  </a:ext>
                </a:extLst>
              </p:cNvPr>
              <p:cNvSpPr/>
              <p:nvPr/>
            </p:nvSpPr>
            <p:spPr>
              <a:xfrm>
                <a:off x="752762" y="688730"/>
                <a:ext cx="257176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모서리가 둥근 직사각형 70">
                <a:extLst>
                  <a:ext uri="{FF2B5EF4-FFF2-40B4-BE49-F238E27FC236}">
                    <a16:creationId xmlns:a16="http://schemas.microsoft.com/office/drawing/2014/main" id="{2C1A108E-9FB5-42AE-8611-B57760371706}"/>
                  </a:ext>
                </a:extLst>
              </p:cNvPr>
              <p:cNvSpPr/>
              <p:nvPr/>
            </p:nvSpPr>
            <p:spPr>
              <a:xfrm>
                <a:off x="752762" y="775515"/>
                <a:ext cx="18002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모서리가 둥근 직사각형 71">
                <a:extLst>
                  <a:ext uri="{FF2B5EF4-FFF2-40B4-BE49-F238E27FC236}">
                    <a16:creationId xmlns:a16="http://schemas.microsoft.com/office/drawing/2014/main" id="{BADA2E95-4445-4B51-B05C-36F7AC86458A}"/>
                  </a:ext>
                </a:extLst>
              </p:cNvPr>
              <p:cNvSpPr/>
              <p:nvPr/>
            </p:nvSpPr>
            <p:spPr>
              <a:xfrm>
                <a:off x="752762" y="862300"/>
                <a:ext cx="28289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F593C4-6647-4713-BA28-C860D5DE4301}"/>
                </a:ext>
              </a:extLst>
            </p:cNvPr>
            <p:cNvSpPr txBox="1"/>
            <p:nvPr/>
          </p:nvSpPr>
          <p:spPr>
            <a:xfrm>
              <a:off x="853064" y="119413"/>
              <a:ext cx="394457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3. </a:t>
              </a:r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기능 구현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4542021-3956-464D-8403-313174C68E15}"/>
              </a:ext>
            </a:extLst>
          </p:cNvPr>
          <p:cNvSpPr txBox="1"/>
          <p:nvPr/>
        </p:nvSpPr>
        <p:spPr>
          <a:xfrm>
            <a:off x="416096" y="623347"/>
            <a:ext cx="361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서버 구축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321558-4741-4BBD-A428-65ABDDD066AF}"/>
              </a:ext>
            </a:extLst>
          </p:cNvPr>
          <p:cNvSpPr txBox="1"/>
          <p:nvPr/>
        </p:nvSpPr>
        <p:spPr>
          <a:xfrm>
            <a:off x="628694" y="975931"/>
            <a:ext cx="7886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도메인 및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NS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설정</a:t>
            </a:r>
          </a:p>
        </p:txBody>
      </p:sp>
      <p:pic>
        <p:nvPicPr>
          <p:cNvPr id="12" name="Google Shape;449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650" y="1489090"/>
            <a:ext cx="3800475" cy="236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450;p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8650" y="1714203"/>
            <a:ext cx="3800475" cy="2786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452;p6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01935" y="1585615"/>
            <a:ext cx="4399189" cy="29006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73512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0FBDFD4-C875-430B-91B3-2598044D2C06}"/>
              </a:ext>
            </a:extLst>
          </p:cNvPr>
          <p:cNvSpPr/>
          <p:nvPr/>
        </p:nvSpPr>
        <p:spPr>
          <a:xfrm>
            <a:off x="0" y="654"/>
            <a:ext cx="9144000" cy="5770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200000"/>
              </a:lnSpc>
              <a:defRPr/>
            </a:pPr>
            <a:endParaRPr lang="en-US" altLang="ko-KR" sz="7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E0776E1-2E04-4E77-BDDE-94828E0C121A}"/>
              </a:ext>
            </a:extLst>
          </p:cNvPr>
          <p:cNvGrpSpPr/>
          <p:nvPr/>
        </p:nvGrpSpPr>
        <p:grpSpPr>
          <a:xfrm>
            <a:off x="107800" y="95137"/>
            <a:ext cx="4252869" cy="415498"/>
            <a:chOff x="544768" y="119413"/>
            <a:chExt cx="4252869" cy="41549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48DFD98-18C5-4DBB-8919-B352B877F2A4}"/>
                </a:ext>
              </a:extLst>
            </p:cNvPr>
            <p:cNvGrpSpPr/>
            <p:nvPr/>
          </p:nvGrpSpPr>
          <p:grpSpPr>
            <a:xfrm>
              <a:off x="544768" y="209933"/>
              <a:ext cx="232065" cy="214166"/>
              <a:chOff x="752762" y="601945"/>
              <a:chExt cx="329913" cy="285555"/>
            </a:xfrm>
            <a:solidFill>
              <a:srgbClr val="FE615C"/>
            </a:solidFill>
          </p:grpSpPr>
          <p:sp>
            <p:nvSpPr>
              <p:cNvPr id="8" name="모서리가 둥근 직사각형 68">
                <a:extLst>
                  <a:ext uri="{FF2B5EF4-FFF2-40B4-BE49-F238E27FC236}">
                    <a16:creationId xmlns:a16="http://schemas.microsoft.com/office/drawing/2014/main" id="{7CB30C76-34EF-459D-BD53-3B2846C95808}"/>
                  </a:ext>
                </a:extLst>
              </p:cNvPr>
              <p:cNvSpPr/>
              <p:nvPr/>
            </p:nvSpPr>
            <p:spPr>
              <a:xfrm>
                <a:off x="752762" y="601945"/>
                <a:ext cx="32991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69">
                <a:extLst>
                  <a:ext uri="{FF2B5EF4-FFF2-40B4-BE49-F238E27FC236}">
                    <a16:creationId xmlns:a16="http://schemas.microsoft.com/office/drawing/2014/main" id="{9465D109-DFB5-4F6A-AD53-3AB8DBFC23F2}"/>
                  </a:ext>
                </a:extLst>
              </p:cNvPr>
              <p:cNvSpPr/>
              <p:nvPr/>
            </p:nvSpPr>
            <p:spPr>
              <a:xfrm>
                <a:off x="752762" y="688730"/>
                <a:ext cx="257176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모서리가 둥근 직사각형 70">
                <a:extLst>
                  <a:ext uri="{FF2B5EF4-FFF2-40B4-BE49-F238E27FC236}">
                    <a16:creationId xmlns:a16="http://schemas.microsoft.com/office/drawing/2014/main" id="{2C1A108E-9FB5-42AE-8611-B57760371706}"/>
                  </a:ext>
                </a:extLst>
              </p:cNvPr>
              <p:cNvSpPr/>
              <p:nvPr/>
            </p:nvSpPr>
            <p:spPr>
              <a:xfrm>
                <a:off x="752762" y="775515"/>
                <a:ext cx="18002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모서리가 둥근 직사각형 71">
                <a:extLst>
                  <a:ext uri="{FF2B5EF4-FFF2-40B4-BE49-F238E27FC236}">
                    <a16:creationId xmlns:a16="http://schemas.microsoft.com/office/drawing/2014/main" id="{BADA2E95-4445-4B51-B05C-36F7AC86458A}"/>
                  </a:ext>
                </a:extLst>
              </p:cNvPr>
              <p:cNvSpPr/>
              <p:nvPr/>
            </p:nvSpPr>
            <p:spPr>
              <a:xfrm>
                <a:off x="752762" y="862300"/>
                <a:ext cx="28289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F593C4-6647-4713-BA28-C860D5DE4301}"/>
                </a:ext>
              </a:extLst>
            </p:cNvPr>
            <p:cNvSpPr txBox="1"/>
            <p:nvPr/>
          </p:nvSpPr>
          <p:spPr>
            <a:xfrm>
              <a:off x="853064" y="119413"/>
              <a:ext cx="394457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3. </a:t>
              </a:r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기능 구현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4542021-3956-464D-8403-313174C68E15}"/>
              </a:ext>
            </a:extLst>
          </p:cNvPr>
          <p:cNvSpPr txBox="1"/>
          <p:nvPr/>
        </p:nvSpPr>
        <p:spPr>
          <a:xfrm>
            <a:off x="416096" y="623347"/>
            <a:ext cx="361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서버 구축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321558-4741-4BBD-A428-65ABDDD066AF}"/>
              </a:ext>
            </a:extLst>
          </p:cNvPr>
          <p:cNvSpPr txBox="1"/>
          <p:nvPr/>
        </p:nvSpPr>
        <p:spPr>
          <a:xfrm>
            <a:off x="628694" y="975931"/>
            <a:ext cx="7886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도메인 및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NS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설정</a:t>
            </a:r>
          </a:p>
        </p:txBody>
      </p:sp>
      <p:pic>
        <p:nvPicPr>
          <p:cNvPr id="16" name="Google Shape;459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650" y="1369219"/>
            <a:ext cx="5857875" cy="302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460;p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8650" y="1772840"/>
            <a:ext cx="7329487" cy="24419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96504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0FBDFD4-C875-430B-91B3-2598044D2C06}"/>
              </a:ext>
            </a:extLst>
          </p:cNvPr>
          <p:cNvSpPr/>
          <p:nvPr/>
        </p:nvSpPr>
        <p:spPr>
          <a:xfrm>
            <a:off x="0" y="654"/>
            <a:ext cx="9144000" cy="5770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200000"/>
              </a:lnSpc>
              <a:defRPr/>
            </a:pPr>
            <a:endParaRPr lang="en-US" altLang="ko-KR" sz="7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E0776E1-2E04-4E77-BDDE-94828E0C121A}"/>
              </a:ext>
            </a:extLst>
          </p:cNvPr>
          <p:cNvGrpSpPr/>
          <p:nvPr/>
        </p:nvGrpSpPr>
        <p:grpSpPr>
          <a:xfrm>
            <a:off x="107800" y="95137"/>
            <a:ext cx="4252869" cy="415498"/>
            <a:chOff x="544768" y="119413"/>
            <a:chExt cx="4252869" cy="41549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48DFD98-18C5-4DBB-8919-B352B877F2A4}"/>
                </a:ext>
              </a:extLst>
            </p:cNvPr>
            <p:cNvGrpSpPr/>
            <p:nvPr/>
          </p:nvGrpSpPr>
          <p:grpSpPr>
            <a:xfrm>
              <a:off x="544768" y="209933"/>
              <a:ext cx="232065" cy="214166"/>
              <a:chOff x="752762" y="601945"/>
              <a:chExt cx="329913" cy="285555"/>
            </a:xfrm>
            <a:solidFill>
              <a:srgbClr val="FE615C"/>
            </a:solidFill>
          </p:grpSpPr>
          <p:sp>
            <p:nvSpPr>
              <p:cNvPr id="8" name="모서리가 둥근 직사각형 68">
                <a:extLst>
                  <a:ext uri="{FF2B5EF4-FFF2-40B4-BE49-F238E27FC236}">
                    <a16:creationId xmlns:a16="http://schemas.microsoft.com/office/drawing/2014/main" id="{7CB30C76-34EF-459D-BD53-3B2846C95808}"/>
                  </a:ext>
                </a:extLst>
              </p:cNvPr>
              <p:cNvSpPr/>
              <p:nvPr/>
            </p:nvSpPr>
            <p:spPr>
              <a:xfrm>
                <a:off x="752762" y="601945"/>
                <a:ext cx="32991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69">
                <a:extLst>
                  <a:ext uri="{FF2B5EF4-FFF2-40B4-BE49-F238E27FC236}">
                    <a16:creationId xmlns:a16="http://schemas.microsoft.com/office/drawing/2014/main" id="{9465D109-DFB5-4F6A-AD53-3AB8DBFC23F2}"/>
                  </a:ext>
                </a:extLst>
              </p:cNvPr>
              <p:cNvSpPr/>
              <p:nvPr/>
            </p:nvSpPr>
            <p:spPr>
              <a:xfrm>
                <a:off x="752762" y="688730"/>
                <a:ext cx="257176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모서리가 둥근 직사각형 70">
                <a:extLst>
                  <a:ext uri="{FF2B5EF4-FFF2-40B4-BE49-F238E27FC236}">
                    <a16:creationId xmlns:a16="http://schemas.microsoft.com/office/drawing/2014/main" id="{2C1A108E-9FB5-42AE-8611-B57760371706}"/>
                  </a:ext>
                </a:extLst>
              </p:cNvPr>
              <p:cNvSpPr/>
              <p:nvPr/>
            </p:nvSpPr>
            <p:spPr>
              <a:xfrm>
                <a:off x="752762" y="775515"/>
                <a:ext cx="18002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모서리가 둥근 직사각형 71">
                <a:extLst>
                  <a:ext uri="{FF2B5EF4-FFF2-40B4-BE49-F238E27FC236}">
                    <a16:creationId xmlns:a16="http://schemas.microsoft.com/office/drawing/2014/main" id="{BADA2E95-4445-4B51-B05C-36F7AC86458A}"/>
                  </a:ext>
                </a:extLst>
              </p:cNvPr>
              <p:cNvSpPr/>
              <p:nvPr/>
            </p:nvSpPr>
            <p:spPr>
              <a:xfrm>
                <a:off x="752762" y="862300"/>
                <a:ext cx="28289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F593C4-6647-4713-BA28-C860D5DE4301}"/>
                </a:ext>
              </a:extLst>
            </p:cNvPr>
            <p:cNvSpPr txBox="1"/>
            <p:nvPr/>
          </p:nvSpPr>
          <p:spPr>
            <a:xfrm>
              <a:off x="853064" y="119413"/>
              <a:ext cx="394457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3. </a:t>
              </a:r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기능 구현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4542021-3956-464D-8403-313174C68E15}"/>
              </a:ext>
            </a:extLst>
          </p:cNvPr>
          <p:cNvSpPr txBox="1"/>
          <p:nvPr/>
        </p:nvSpPr>
        <p:spPr>
          <a:xfrm>
            <a:off x="416096" y="623347"/>
            <a:ext cx="361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서버 구축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321558-4741-4BBD-A428-65ABDDD066AF}"/>
              </a:ext>
            </a:extLst>
          </p:cNvPr>
          <p:cNvSpPr txBox="1"/>
          <p:nvPr/>
        </p:nvSpPr>
        <p:spPr>
          <a:xfrm>
            <a:off x="628694" y="975931"/>
            <a:ext cx="7886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도메인 및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NS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설정</a:t>
            </a:r>
          </a:p>
        </p:txBody>
      </p:sp>
      <p:pic>
        <p:nvPicPr>
          <p:cNvPr id="14" name="Google Shape;467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650" y="1369218"/>
            <a:ext cx="7572375" cy="20026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84649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0FBDFD4-C875-430B-91B3-2598044D2C06}"/>
              </a:ext>
            </a:extLst>
          </p:cNvPr>
          <p:cNvSpPr/>
          <p:nvPr/>
        </p:nvSpPr>
        <p:spPr>
          <a:xfrm>
            <a:off x="0" y="654"/>
            <a:ext cx="9144000" cy="5770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200000"/>
              </a:lnSpc>
              <a:defRPr/>
            </a:pPr>
            <a:endParaRPr lang="en-US" altLang="ko-KR" sz="7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E0776E1-2E04-4E77-BDDE-94828E0C121A}"/>
              </a:ext>
            </a:extLst>
          </p:cNvPr>
          <p:cNvGrpSpPr/>
          <p:nvPr/>
        </p:nvGrpSpPr>
        <p:grpSpPr>
          <a:xfrm>
            <a:off x="107800" y="95137"/>
            <a:ext cx="4252869" cy="415498"/>
            <a:chOff x="544768" y="119413"/>
            <a:chExt cx="4252869" cy="41549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48DFD98-18C5-4DBB-8919-B352B877F2A4}"/>
                </a:ext>
              </a:extLst>
            </p:cNvPr>
            <p:cNvGrpSpPr/>
            <p:nvPr/>
          </p:nvGrpSpPr>
          <p:grpSpPr>
            <a:xfrm>
              <a:off x="544768" y="209933"/>
              <a:ext cx="232065" cy="214166"/>
              <a:chOff x="752762" y="601945"/>
              <a:chExt cx="329913" cy="285555"/>
            </a:xfrm>
            <a:solidFill>
              <a:srgbClr val="FE615C"/>
            </a:solidFill>
          </p:grpSpPr>
          <p:sp>
            <p:nvSpPr>
              <p:cNvPr id="8" name="모서리가 둥근 직사각형 68">
                <a:extLst>
                  <a:ext uri="{FF2B5EF4-FFF2-40B4-BE49-F238E27FC236}">
                    <a16:creationId xmlns:a16="http://schemas.microsoft.com/office/drawing/2014/main" id="{7CB30C76-34EF-459D-BD53-3B2846C95808}"/>
                  </a:ext>
                </a:extLst>
              </p:cNvPr>
              <p:cNvSpPr/>
              <p:nvPr/>
            </p:nvSpPr>
            <p:spPr>
              <a:xfrm>
                <a:off x="752762" y="601945"/>
                <a:ext cx="32991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69">
                <a:extLst>
                  <a:ext uri="{FF2B5EF4-FFF2-40B4-BE49-F238E27FC236}">
                    <a16:creationId xmlns:a16="http://schemas.microsoft.com/office/drawing/2014/main" id="{9465D109-DFB5-4F6A-AD53-3AB8DBFC23F2}"/>
                  </a:ext>
                </a:extLst>
              </p:cNvPr>
              <p:cNvSpPr/>
              <p:nvPr/>
            </p:nvSpPr>
            <p:spPr>
              <a:xfrm>
                <a:off x="752762" y="688730"/>
                <a:ext cx="257176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모서리가 둥근 직사각형 70">
                <a:extLst>
                  <a:ext uri="{FF2B5EF4-FFF2-40B4-BE49-F238E27FC236}">
                    <a16:creationId xmlns:a16="http://schemas.microsoft.com/office/drawing/2014/main" id="{2C1A108E-9FB5-42AE-8611-B57760371706}"/>
                  </a:ext>
                </a:extLst>
              </p:cNvPr>
              <p:cNvSpPr/>
              <p:nvPr/>
            </p:nvSpPr>
            <p:spPr>
              <a:xfrm>
                <a:off x="752762" y="775515"/>
                <a:ext cx="18002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모서리가 둥근 직사각형 71">
                <a:extLst>
                  <a:ext uri="{FF2B5EF4-FFF2-40B4-BE49-F238E27FC236}">
                    <a16:creationId xmlns:a16="http://schemas.microsoft.com/office/drawing/2014/main" id="{BADA2E95-4445-4B51-B05C-36F7AC86458A}"/>
                  </a:ext>
                </a:extLst>
              </p:cNvPr>
              <p:cNvSpPr/>
              <p:nvPr/>
            </p:nvSpPr>
            <p:spPr>
              <a:xfrm>
                <a:off x="752762" y="862300"/>
                <a:ext cx="28289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F593C4-6647-4713-BA28-C860D5DE4301}"/>
                </a:ext>
              </a:extLst>
            </p:cNvPr>
            <p:cNvSpPr txBox="1"/>
            <p:nvPr/>
          </p:nvSpPr>
          <p:spPr>
            <a:xfrm>
              <a:off x="853064" y="119413"/>
              <a:ext cx="394457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3. </a:t>
              </a:r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기능 구현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4542021-3956-464D-8403-313174C68E15}"/>
              </a:ext>
            </a:extLst>
          </p:cNvPr>
          <p:cNvSpPr txBox="1"/>
          <p:nvPr/>
        </p:nvSpPr>
        <p:spPr>
          <a:xfrm>
            <a:off x="416096" y="623347"/>
            <a:ext cx="361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서버 구축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321558-4741-4BBD-A428-65ABDDD066AF}"/>
              </a:ext>
            </a:extLst>
          </p:cNvPr>
          <p:cNvSpPr txBox="1"/>
          <p:nvPr/>
        </p:nvSpPr>
        <p:spPr>
          <a:xfrm>
            <a:off x="628694" y="975931"/>
            <a:ext cx="7886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DNS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방화벽 설정</a:t>
            </a:r>
          </a:p>
        </p:txBody>
      </p:sp>
      <p:pic>
        <p:nvPicPr>
          <p:cNvPr id="13" name="Google Shape;474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694" y="1473200"/>
            <a:ext cx="5443538" cy="3133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06681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0FBDFD4-C875-430B-91B3-2598044D2C06}"/>
              </a:ext>
            </a:extLst>
          </p:cNvPr>
          <p:cNvSpPr/>
          <p:nvPr/>
        </p:nvSpPr>
        <p:spPr>
          <a:xfrm>
            <a:off x="0" y="654"/>
            <a:ext cx="9144000" cy="5770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200000"/>
              </a:lnSpc>
              <a:defRPr/>
            </a:pPr>
            <a:endParaRPr lang="en-US" altLang="ko-KR" sz="7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E0776E1-2E04-4E77-BDDE-94828E0C121A}"/>
              </a:ext>
            </a:extLst>
          </p:cNvPr>
          <p:cNvGrpSpPr/>
          <p:nvPr/>
        </p:nvGrpSpPr>
        <p:grpSpPr>
          <a:xfrm>
            <a:off x="107800" y="95137"/>
            <a:ext cx="4252869" cy="415498"/>
            <a:chOff x="544768" y="119413"/>
            <a:chExt cx="4252869" cy="41549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48DFD98-18C5-4DBB-8919-B352B877F2A4}"/>
                </a:ext>
              </a:extLst>
            </p:cNvPr>
            <p:cNvGrpSpPr/>
            <p:nvPr/>
          </p:nvGrpSpPr>
          <p:grpSpPr>
            <a:xfrm>
              <a:off x="544768" y="209933"/>
              <a:ext cx="232065" cy="214166"/>
              <a:chOff x="752762" y="601945"/>
              <a:chExt cx="329913" cy="285555"/>
            </a:xfrm>
            <a:solidFill>
              <a:srgbClr val="FE615C"/>
            </a:solidFill>
          </p:grpSpPr>
          <p:sp>
            <p:nvSpPr>
              <p:cNvPr id="8" name="모서리가 둥근 직사각형 68">
                <a:extLst>
                  <a:ext uri="{FF2B5EF4-FFF2-40B4-BE49-F238E27FC236}">
                    <a16:creationId xmlns:a16="http://schemas.microsoft.com/office/drawing/2014/main" id="{7CB30C76-34EF-459D-BD53-3B2846C95808}"/>
                  </a:ext>
                </a:extLst>
              </p:cNvPr>
              <p:cNvSpPr/>
              <p:nvPr/>
            </p:nvSpPr>
            <p:spPr>
              <a:xfrm>
                <a:off x="752762" y="601945"/>
                <a:ext cx="32991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69">
                <a:extLst>
                  <a:ext uri="{FF2B5EF4-FFF2-40B4-BE49-F238E27FC236}">
                    <a16:creationId xmlns:a16="http://schemas.microsoft.com/office/drawing/2014/main" id="{9465D109-DFB5-4F6A-AD53-3AB8DBFC23F2}"/>
                  </a:ext>
                </a:extLst>
              </p:cNvPr>
              <p:cNvSpPr/>
              <p:nvPr/>
            </p:nvSpPr>
            <p:spPr>
              <a:xfrm>
                <a:off x="752762" y="688730"/>
                <a:ext cx="257176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모서리가 둥근 직사각형 70">
                <a:extLst>
                  <a:ext uri="{FF2B5EF4-FFF2-40B4-BE49-F238E27FC236}">
                    <a16:creationId xmlns:a16="http://schemas.microsoft.com/office/drawing/2014/main" id="{2C1A108E-9FB5-42AE-8611-B57760371706}"/>
                  </a:ext>
                </a:extLst>
              </p:cNvPr>
              <p:cNvSpPr/>
              <p:nvPr/>
            </p:nvSpPr>
            <p:spPr>
              <a:xfrm>
                <a:off x="752762" y="775515"/>
                <a:ext cx="18002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모서리가 둥근 직사각형 71">
                <a:extLst>
                  <a:ext uri="{FF2B5EF4-FFF2-40B4-BE49-F238E27FC236}">
                    <a16:creationId xmlns:a16="http://schemas.microsoft.com/office/drawing/2014/main" id="{BADA2E95-4445-4B51-B05C-36F7AC86458A}"/>
                  </a:ext>
                </a:extLst>
              </p:cNvPr>
              <p:cNvSpPr/>
              <p:nvPr/>
            </p:nvSpPr>
            <p:spPr>
              <a:xfrm>
                <a:off x="752762" y="862300"/>
                <a:ext cx="28289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F593C4-6647-4713-BA28-C860D5DE4301}"/>
                </a:ext>
              </a:extLst>
            </p:cNvPr>
            <p:cNvSpPr txBox="1"/>
            <p:nvPr/>
          </p:nvSpPr>
          <p:spPr>
            <a:xfrm>
              <a:off x="853064" y="119413"/>
              <a:ext cx="394457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4. </a:t>
              </a:r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결과</a:t>
              </a:r>
              <a:endPara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4542021-3956-464D-8403-313174C68E15}"/>
              </a:ext>
            </a:extLst>
          </p:cNvPr>
          <p:cNvSpPr txBox="1"/>
          <p:nvPr/>
        </p:nvSpPr>
        <p:spPr>
          <a:xfrm>
            <a:off x="416096" y="623347"/>
            <a:ext cx="361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시연영상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Google Shape;480;p7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85000" lnSpcReduction="20000"/>
          </a:bodyPr>
          <a:lstStyle/>
          <a:p>
            <a:pPr marL="177800" lvl="0" indent="-171450">
              <a:spcBef>
                <a:spcPts val="0"/>
              </a:spcBef>
              <a:buSzPts val="2100"/>
            </a:pPr>
            <a:r>
              <a:rPr lang="en-US" altLang="ko-KR" dirty="0">
                <a:latin typeface="+mn-ea"/>
                <a:ea typeface="+mn-ea"/>
              </a:rPr>
              <a:t>ping </a:t>
            </a:r>
          </a:p>
          <a:p>
            <a:pPr marL="177800" lvl="0" indent="-171450">
              <a:spcBef>
                <a:spcPts val="0"/>
              </a:spcBef>
              <a:buSzPts val="2100"/>
            </a:pPr>
            <a:r>
              <a:rPr lang="en-US" altLang="ko-KR" dirty="0" err="1">
                <a:latin typeface="+mn-ea"/>
                <a:ea typeface="+mn-ea"/>
              </a:rPr>
              <a:t>ip</a:t>
            </a:r>
            <a:r>
              <a:rPr lang="en-US" altLang="ko-KR" dirty="0">
                <a:latin typeface="+mn-ea"/>
                <a:ea typeface="+mn-ea"/>
              </a:rPr>
              <a:t> a -&gt; 172</a:t>
            </a:r>
            <a:r>
              <a:rPr lang="ko-KR" altLang="en-US" dirty="0">
                <a:latin typeface="+mn-ea"/>
                <a:ea typeface="+mn-ea"/>
              </a:rPr>
              <a:t>대역</a:t>
            </a:r>
          </a:p>
          <a:p>
            <a:pPr marL="177800" lvl="0" indent="-171450">
              <a:spcBef>
                <a:spcPts val="0"/>
              </a:spcBef>
              <a:buSzPts val="2100"/>
            </a:pPr>
            <a:r>
              <a:rPr lang="en-US" altLang="ko-KR" dirty="0">
                <a:latin typeface="+mn-ea"/>
                <a:ea typeface="+mn-ea"/>
              </a:rPr>
              <a:t>google.com</a:t>
            </a:r>
          </a:p>
          <a:p>
            <a:pPr marL="177800" lvl="0" indent="-171450">
              <a:spcBef>
                <a:spcPts val="0"/>
              </a:spcBef>
              <a:buSzPts val="2100"/>
            </a:pPr>
            <a:r>
              <a:rPr lang="en-US" altLang="ko-KR" dirty="0" err="1">
                <a:latin typeface="+mn-ea"/>
                <a:ea typeface="+mn-ea"/>
              </a:rPr>
              <a:t>nat.kosa.shop</a:t>
            </a:r>
            <a:endParaRPr lang="en-US" altLang="ko-KR" dirty="0">
              <a:latin typeface="+mn-ea"/>
              <a:ea typeface="+mn-ea"/>
            </a:endParaRPr>
          </a:p>
          <a:p>
            <a:pPr marL="177800" lvl="0" indent="-171450">
              <a:spcBef>
                <a:spcPts val="0"/>
              </a:spcBef>
              <a:buSzPts val="2100"/>
            </a:pPr>
            <a:endParaRPr lang="en-US" altLang="ko-KR" dirty="0">
              <a:latin typeface="+mn-ea"/>
              <a:ea typeface="+mn-ea"/>
            </a:endParaRPr>
          </a:p>
          <a:p>
            <a:pPr marL="177800" lvl="0" indent="-171450">
              <a:spcBef>
                <a:spcPts val="0"/>
              </a:spcBef>
              <a:buSzPts val="2100"/>
            </a:pPr>
            <a:r>
              <a:rPr lang="en-US" altLang="ko-KR" dirty="0" err="1">
                <a:latin typeface="+mn-ea"/>
                <a:ea typeface="+mn-ea"/>
              </a:rPr>
              <a:t>nat.kosa.shop</a:t>
            </a:r>
            <a:r>
              <a:rPr lang="ko-KR" altLang="en-US" dirty="0">
                <a:latin typeface="+mn-ea"/>
                <a:ea typeface="+mn-ea"/>
              </a:rPr>
              <a:t>접속</a:t>
            </a:r>
          </a:p>
          <a:p>
            <a:pPr marL="177800" lvl="0" indent="-171450">
              <a:spcBef>
                <a:spcPts val="0"/>
              </a:spcBef>
              <a:buSzPts val="2100"/>
            </a:pPr>
            <a:r>
              <a:rPr lang="ko-KR" altLang="en-US" dirty="0" err="1">
                <a:latin typeface="+mn-ea"/>
                <a:ea typeface="+mn-ea"/>
              </a:rPr>
              <a:t>새로고침</a:t>
            </a:r>
            <a:r>
              <a:rPr lang="en-US" altLang="ko-KR" dirty="0">
                <a:latin typeface="+mn-ea"/>
                <a:ea typeface="+mn-ea"/>
              </a:rPr>
              <a:t>(ha) web01,web02 </a:t>
            </a:r>
            <a:r>
              <a:rPr lang="ko-KR" altLang="en-US" dirty="0">
                <a:latin typeface="+mn-ea"/>
                <a:ea typeface="+mn-ea"/>
              </a:rPr>
              <a:t>번갈아가면서 접속</a:t>
            </a:r>
          </a:p>
          <a:p>
            <a:pPr marL="177800" lvl="0" indent="-171450">
              <a:spcBef>
                <a:spcPts val="0"/>
              </a:spcBef>
              <a:buSzPts val="2100"/>
            </a:pPr>
            <a:r>
              <a:rPr lang="en-US" altLang="ko-KR" dirty="0">
                <a:latin typeface="+mn-ea"/>
                <a:ea typeface="+mn-ea"/>
              </a:rPr>
              <a:t>web01,web02</a:t>
            </a:r>
            <a:r>
              <a:rPr lang="ko-KR" altLang="en-US" dirty="0">
                <a:latin typeface="+mn-ea"/>
                <a:ea typeface="+mn-ea"/>
              </a:rPr>
              <a:t>다운 </a:t>
            </a:r>
            <a:r>
              <a:rPr lang="en-US" altLang="ko-KR" dirty="0">
                <a:latin typeface="+mn-ea"/>
                <a:ea typeface="+mn-ea"/>
              </a:rPr>
              <a:t>-&gt; web03</a:t>
            </a:r>
            <a:r>
              <a:rPr lang="ko-KR" altLang="en-US" dirty="0">
                <a:latin typeface="+mn-ea"/>
                <a:ea typeface="+mn-ea"/>
              </a:rPr>
              <a:t>연결 </a:t>
            </a:r>
            <a:r>
              <a:rPr lang="en-US" altLang="ko-KR" dirty="0">
                <a:latin typeface="+mn-ea"/>
                <a:ea typeface="+mn-ea"/>
              </a:rPr>
              <a:t>(fail over)</a:t>
            </a:r>
          </a:p>
          <a:p>
            <a:pPr marL="177800" lvl="0" indent="-171450">
              <a:spcBef>
                <a:spcPts val="0"/>
              </a:spcBef>
              <a:buSzPts val="2100"/>
            </a:pPr>
            <a:endParaRPr lang="en-US" altLang="ko-KR" dirty="0">
              <a:latin typeface="+mn-ea"/>
              <a:ea typeface="+mn-ea"/>
            </a:endParaRPr>
          </a:p>
          <a:p>
            <a:pPr marL="177800" lvl="0" indent="-171450">
              <a:spcBef>
                <a:spcPts val="0"/>
              </a:spcBef>
              <a:buSzPts val="2100"/>
            </a:pPr>
            <a:r>
              <a:rPr lang="en-US" altLang="ko-KR" dirty="0" err="1">
                <a:latin typeface="+mn-ea"/>
                <a:ea typeface="+mn-ea"/>
              </a:rPr>
              <a:t>db</a:t>
            </a:r>
            <a:endParaRPr lang="en-US" altLang="ko-KR" dirty="0">
              <a:latin typeface="+mn-ea"/>
              <a:ea typeface="+mn-ea"/>
            </a:endParaRPr>
          </a:p>
          <a:p>
            <a:pPr marL="177800" lvl="0" indent="-171450">
              <a:spcBef>
                <a:spcPts val="0"/>
              </a:spcBef>
              <a:buSzPts val="2100"/>
            </a:pPr>
            <a:r>
              <a:rPr lang="ko-KR" altLang="en-US" dirty="0">
                <a:latin typeface="+mn-ea"/>
                <a:ea typeface="+mn-ea"/>
              </a:rPr>
              <a:t>동기화 </a:t>
            </a:r>
            <a:r>
              <a:rPr lang="en-US" altLang="ko-KR" dirty="0">
                <a:latin typeface="+mn-ea"/>
                <a:ea typeface="+mn-ea"/>
              </a:rPr>
              <a:t>-&gt; </a:t>
            </a:r>
            <a:r>
              <a:rPr lang="en-US" altLang="ko-KR" dirty="0" err="1">
                <a:latin typeface="+mn-ea"/>
                <a:ea typeface="+mn-ea"/>
              </a:rPr>
              <a:t>db</a:t>
            </a:r>
            <a:r>
              <a:rPr lang="ko-KR" altLang="en-US" dirty="0">
                <a:latin typeface="+mn-ea"/>
                <a:ea typeface="+mn-ea"/>
              </a:rPr>
              <a:t>서버에서 데이터추가후 </a:t>
            </a:r>
            <a:r>
              <a:rPr lang="ko-KR" altLang="en-US" dirty="0" err="1">
                <a:latin typeface="+mn-ea"/>
                <a:ea typeface="+mn-ea"/>
              </a:rPr>
              <a:t>백업서버에</a:t>
            </a:r>
            <a:r>
              <a:rPr lang="ko-KR" altLang="en-US" dirty="0">
                <a:latin typeface="+mn-ea"/>
                <a:ea typeface="+mn-ea"/>
              </a:rPr>
              <a:t> 잘 들어갔는지 확인</a:t>
            </a:r>
          </a:p>
          <a:p>
            <a:pPr marL="177800" lvl="0" indent="-171450">
              <a:spcBef>
                <a:spcPts val="0"/>
              </a:spcBef>
              <a:buSzPts val="2100"/>
            </a:pPr>
            <a:endParaRPr lang="ko-KR" altLang="en-US" dirty="0">
              <a:latin typeface="+mn-ea"/>
              <a:ea typeface="+mn-ea"/>
            </a:endParaRPr>
          </a:p>
          <a:p>
            <a:pPr marL="177800" lvl="0" indent="-171450">
              <a:spcBef>
                <a:spcPts val="0"/>
              </a:spcBef>
              <a:buSzPts val="2100"/>
            </a:pPr>
            <a:r>
              <a:rPr lang="ko-KR" altLang="en-US" dirty="0">
                <a:latin typeface="+mn-ea"/>
                <a:ea typeface="+mn-ea"/>
              </a:rPr>
              <a:t>리눅스에서 명령으로 </a:t>
            </a:r>
            <a:r>
              <a:rPr lang="en-US" altLang="ko-KR" dirty="0" err="1">
                <a:latin typeface="+mn-ea"/>
                <a:ea typeface="+mn-ea"/>
              </a:rPr>
              <a:t>db</a:t>
            </a:r>
            <a:r>
              <a:rPr lang="ko-KR" altLang="en-US" dirty="0">
                <a:latin typeface="+mn-ea"/>
                <a:ea typeface="+mn-ea"/>
              </a:rPr>
              <a:t>서버 </a:t>
            </a:r>
            <a:r>
              <a:rPr lang="en-US" altLang="ko-KR" dirty="0" err="1">
                <a:latin typeface="+mn-ea"/>
                <a:ea typeface="+mn-ea"/>
              </a:rPr>
              <a:t>db</a:t>
            </a:r>
            <a:r>
              <a:rPr lang="ko-KR" altLang="en-US" dirty="0">
                <a:latin typeface="+mn-ea"/>
                <a:ea typeface="+mn-ea"/>
              </a:rPr>
              <a:t>삭제</a:t>
            </a:r>
          </a:p>
          <a:p>
            <a:pPr marL="177800" lvl="0" indent="-171450">
              <a:spcBef>
                <a:spcPts val="0"/>
              </a:spcBef>
              <a:buSzPts val="2100"/>
            </a:pPr>
            <a:r>
              <a:rPr lang="en-US" altLang="ko-KR" dirty="0" err="1">
                <a:latin typeface="+mn-ea"/>
                <a:ea typeface="+mn-ea"/>
              </a:rPr>
              <a:t>db</a:t>
            </a:r>
            <a:r>
              <a:rPr lang="ko-KR" altLang="en-US" dirty="0">
                <a:latin typeface="+mn-ea"/>
                <a:ea typeface="+mn-ea"/>
              </a:rPr>
              <a:t>백업서버에서 </a:t>
            </a:r>
            <a:r>
              <a:rPr lang="en-US" altLang="ko-KR" dirty="0" err="1">
                <a:latin typeface="+mn-ea"/>
                <a:ea typeface="+mn-ea"/>
              </a:rPr>
              <a:t>db</a:t>
            </a:r>
            <a:r>
              <a:rPr lang="en-US" altLang="ko-KR" dirty="0">
                <a:latin typeface="+mn-ea"/>
                <a:ea typeface="+mn-ea"/>
              </a:rPr>
              <a:t> dump</a:t>
            </a:r>
          </a:p>
          <a:p>
            <a:pPr marL="177800" lvl="0" indent="-171450">
              <a:spcBef>
                <a:spcPts val="0"/>
              </a:spcBef>
              <a:buSzPts val="2100"/>
            </a:pPr>
            <a:endParaRPr lang="en-US" altLang="ko-KR" dirty="0">
              <a:latin typeface="+mn-ea"/>
              <a:ea typeface="+mn-ea"/>
            </a:endParaRPr>
          </a:p>
          <a:p>
            <a:pPr marL="177800" lvl="0" indent="-171450">
              <a:spcBef>
                <a:spcPts val="0"/>
              </a:spcBef>
              <a:buSzPts val="2100"/>
            </a:pPr>
            <a:r>
              <a:rPr lang="en-US" altLang="ko-KR" dirty="0" err="1">
                <a:latin typeface="+mn-ea"/>
                <a:ea typeface="+mn-ea"/>
              </a:rPr>
              <a:t>webshare</a:t>
            </a:r>
            <a:r>
              <a:rPr lang="ko-KR" altLang="en-US" dirty="0">
                <a:latin typeface="+mn-ea"/>
                <a:ea typeface="+mn-ea"/>
              </a:rPr>
              <a:t>를 사용해 </a:t>
            </a:r>
            <a:r>
              <a:rPr lang="en-US" altLang="ko-KR" dirty="0">
                <a:latin typeface="+mn-ea"/>
                <a:ea typeface="+mn-ea"/>
              </a:rPr>
              <a:t>samba</a:t>
            </a:r>
            <a:r>
              <a:rPr lang="ko-KR" altLang="en-US" dirty="0">
                <a:latin typeface="+mn-ea"/>
                <a:ea typeface="+mn-ea"/>
              </a:rPr>
              <a:t>서버로 파일공유</a:t>
            </a:r>
          </a:p>
          <a:p>
            <a:pPr marL="177800" lvl="0" indent="-171450">
              <a:spcBef>
                <a:spcPts val="0"/>
              </a:spcBef>
              <a:buSzPts val="2100"/>
            </a:pPr>
            <a:r>
              <a:rPr lang="en-US" altLang="ko-KR" dirty="0">
                <a:latin typeface="+mn-ea"/>
                <a:ea typeface="+mn-ea"/>
              </a:rPr>
              <a:t>samba</a:t>
            </a:r>
            <a:r>
              <a:rPr lang="ko-KR" altLang="en-US" dirty="0">
                <a:latin typeface="+mn-ea"/>
                <a:ea typeface="+mn-ea"/>
              </a:rPr>
              <a:t>에서 </a:t>
            </a:r>
            <a:r>
              <a:rPr lang="en-US" altLang="ko-KR" dirty="0" err="1">
                <a:latin typeface="+mn-ea"/>
                <a:ea typeface="+mn-ea"/>
              </a:rPr>
              <a:t>nfs</a:t>
            </a:r>
            <a:r>
              <a:rPr lang="ko-KR" altLang="en-US" dirty="0">
                <a:latin typeface="+mn-ea"/>
                <a:ea typeface="+mn-ea"/>
              </a:rPr>
              <a:t>서버로 파일공유</a:t>
            </a:r>
          </a:p>
          <a:p>
            <a:pPr marL="177800" lvl="0" indent="-171450">
              <a:spcBef>
                <a:spcPts val="0"/>
              </a:spcBef>
              <a:buSzPts val="2100"/>
            </a:pPr>
            <a:r>
              <a:rPr lang="en-US" altLang="ko-KR" dirty="0" err="1">
                <a:latin typeface="+mn-ea"/>
                <a:ea typeface="+mn-ea"/>
              </a:rPr>
              <a:t>db</a:t>
            </a:r>
            <a:r>
              <a:rPr lang="ko-KR" altLang="en-US" dirty="0">
                <a:latin typeface="+mn-ea"/>
                <a:ea typeface="+mn-ea"/>
              </a:rPr>
              <a:t>서버에서 </a:t>
            </a:r>
            <a:r>
              <a:rPr lang="en-US" altLang="ko-KR" dirty="0" err="1">
                <a:latin typeface="+mn-ea"/>
                <a:ea typeface="+mn-ea"/>
              </a:rPr>
              <a:t>nfs</a:t>
            </a:r>
            <a:r>
              <a:rPr lang="ko-KR" altLang="en-US" dirty="0">
                <a:latin typeface="+mn-ea"/>
                <a:ea typeface="+mn-ea"/>
              </a:rPr>
              <a:t>서버에 있는 </a:t>
            </a:r>
            <a:r>
              <a:rPr lang="en-US" altLang="ko-KR" dirty="0">
                <a:latin typeface="+mn-ea"/>
                <a:ea typeface="+mn-ea"/>
              </a:rPr>
              <a:t>dump</a:t>
            </a:r>
            <a:r>
              <a:rPr lang="ko-KR" altLang="en-US" dirty="0">
                <a:latin typeface="+mn-ea"/>
                <a:ea typeface="+mn-ea"/>
              </a:rPr>
              <a:t>파일 가져옴</a:t>
            </a:r>
          </a:p>
          <a:p>
            <a:pPr marL="177800" lvl="0" indent="-171450">
              <a:spcBef>
                <a:spcPts val="0"/>
              </a:spcBef>
              <a:buSzPts val="2100"/>
            </a:pPr>
            <a:r>
              <a:rPr lang="en-US" altLang="ko-KR" dirty="0">
                <a:latin typeface="+mn-ea"/>
                <a:ea typeface="+mn-ea"/>
              </a:rPr>
              <a:t>dump</a:t>
            </a:r>
            <a:r>
              <a:rPr lang="ko-KR" altLang="en-US" dirty="0">
                <a:latin typeface="+mn-ea"/>
                <a:ea typeface="+mn-ea"/>
              </a:rPr>
              <a:t>파일 이용해서 </a:t>
            </a:r>
            <a:r>
              <a:rPr lang="en-US" altLang="ko-KR" dirty="0" err="1">
                <a:latin typeface="+mn-ea"/>
                <a:ea typeface="+mn-ea"/>
              </a:rPr>
              <a:t>db</a:t>
            </a:r>
            <a:r>
              <a:rPr lang="ko-KR" altLang="en-US" dirty="0">
                <a:latin typeface="+mn-ea"/>
                <a:ea typeface="+mn-ea"/>
              </a:rPr>
              <a:t>복구</a:t>
            </a:r>
            <a:endParaRPr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58638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0FBDFD4-C875-430B-91B3-2598044D2C06}"/>
              </a:ext>
            </a:extLst>
          </p:cNvPr>
          <p:cNvSpPr/>
          <p:nvPr/>
        </p:nvSpPr>
        <p:spPr>
          <a:xfrm>
            <a:off x="0" y="654"/>
            <a:ext cx="9144000" cy="5770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200000"/>
              </a:lnSpc>
              <a:defRPr/>
            </a:pPr>
            <a:endParaRPr lang="en-US" altLang="ko-KR" sz="7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E0776E1-2E04-4E77-BDDE-94828E0C121A}"/>
              </a:ext>
            </a:extLst>
          </p:cNvPr>
          <p:cNvGrpSpPr/>
          <p:nvPr/>
        </p:nvGrpSpPr>
        <p:grpSpPr>
          <a:xfrm>
            <a:off x="107800" y="95137"/>
            <a:ext cx="4252869" cy="415498"/>
            <a:chOff x="544768" y="119413"/>
            <a:chExt cx="4252869" cy="41549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48DFD98-18C5-4DBB-8919-B352B877F2A4}"/>
                </a:ext>
              </a:extLst>
            </p:cNvPr>
            <p:cNvGrpSpPr/>
            <p:nvPr/>
          </p:nvGrpSpPr>
          <p:grpSpPr>
            <a:xfrm>
              <a:off x="544768" y="209933"/>
              <a:ext cx="232065" cy="214166"/>
              <a:chOff x="752762" y="601945"/>
              <a:chExt cx="329913" cy="285555"/>
            </a:xfrm>
            <a:solidFill>
              <a:srgbClr val="FE615C"/>
            </a:solidFill>
          </p:grpSpPr>
          <p:sp>
            <p:nvSpPr>
              <p:cNvPr id="8" name="모서리가 둥근 직사각형 68">
                <a:extLst>
                  <a:ext uri="{FF2B5EF4-FFF2-40B4-BE49-F238E27FC236}">
                    <a16:creationId xmlns:a16="http://schemas.microsoft.com/office/drawing/2014/main" id="{7CB30C76-34EF-459D-BD53-3B2846C95808}"/>
                  </a:ext>
                </a:extLst>
              </p:cNvPr>
              <p:cNvSpPr/>
              <p:nvPr/>
            </p:nvSpPr>
            <p:spPr>
              <a:xfrm>
                <a:off x="752762" y="601945"/>
                <a:ext cx="32991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69">
                <a:extLst>
                  <a:ext uri="{FF2B5EF4-FFF2-40B4-BE49-F238E27FC236}">
                    <a16:creationId xmlns:a16="http://schemas.microsoft.com/office/drawing/2014/main" id="{9465D109-DFB5-4F6A-AD53-3AB8DBFC23F2}"/>
                  </a:ext>
                </a:extLst>
              </p:cNvPr>
              <p:cNvSpPr/>
              <p:nvPr/>
            </p:nvSpPr>
            <p:spPr>
              <a:xfrm>
                <a:off x="752762" y="688730"/>
                <a:ext cx="257176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모서리가 둥근 직사각형 70">
                <a:extLst>
                  <a:ext uri="{FF2B5EF4-FFF2-40B4-BE49-F238E27FC236}">
                    <a16:creationId xmlns:a16="http://schemas.microsoft.com/office/drawing/2014/main" id="{2C1A108E-9FB5-42AE-8611-B57760371706}"/>
                  </a:ext>
                </a:extLst>
              </p:cNvPr>
              <p:cNvSpPr/>
              <p:nvPr/>
            </p:nvSpPr>
            <p:spPr>
              <a:xfrm>
                <a:off x="752762" y="775515"/>
                <a:ext cx="18002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모서리가 둥근 직사각형 71">
                <a:extLst>
                  <a:ext uri="{FF2B5EF4-FFF2-40B4-BE49-F238E27FC236}">
                    <a16:creationId xmlns:a16="http://schemas.microsoft.com/office/drawing/2014/main" id="{BADA2E95-4445-4B51-B05C-36F7AC86458A}"/>
                  </a:ext>
                </a:extLst>
              </p:cNvPr>
              <p:cNvSpPr/>
              <p:nvPr/>
            </p:nvSpPr>
            <p:spPr>
              <a:xfrm>
                <a:off x="752762" y="862300"/>
                <a:ext cx="28289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F593C4-6647-4713-BA28-C860D5DE4301}"/>
                </a:ext>
              </a:extLst>
            </p:cNvPr>
            <p:cNvSpPr txBox="1"/>
            <p:nvPr/>
          </p:nvSpPr>
          <p:spPr>
            <a:xfrm>
              <a:off x="853064" y="119413"/>
              <a:ext cx="394457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5. </a:t>
              </a:r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부록</a:t>
              </a:r>
              <a:endPara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4542021-3956-464D-8403-313174C68E15}"/>
              </a:ext>
            </a:extLst>
          </p:cNvPr>
          <p:cNvSpPr txBox="1"/>
          <p:nvPr/>
        </p:nvSpPr>
        <p:spPr>
          <a:xfrm>
            <a:off x="416096" y="623347"/>
            <a:ext cx="36145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진행 일정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- 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간트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차트를 활용하여 프로젝트 일정 관리</a:t>
            </a:r>
          </a:p>
          <a:p>
            <a:pPr marL="342900" indent="-342900">
              <a:buAutoNum type="arabicPeriod"/>
            </a:pP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3" name="Google Shape;487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974" y="1146313"/>
            <a:ext cx="7964556" cy="38911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50450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0FBDFD4-C875-430B-91B3-2598044D2C06}"/>
              </a:ext>
            </a:extLst>
          </p:cNvPr>
          <p:cNvSpPr/>
          <p:nvPr/>
        </p:nvSpPr>
        <p:spPr>
          <a:xfrm>
            <a:off x="0" y="654"/>
            <a:ext cx="9144000" cy="5770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200000"/>
              </a:lnSpc>
              <a:defRPr/>
            </a:pPr>
            <a:endParaRPr lang="en-US" altLang="ko-KR" sz="7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E0776E1-2E04-4E77-BDDE-94828E0C121A}"/>
              </a:ext>
            </a:extLst>
          </p:cNvPr>
          <p:cNvGrpSpPr/>
          <p:nvPr/>
        </p:nvGrpSpPr>
        <p:grpSpPr>
          <a:xfrm>
            <a:off x="107800" y="95137"/>
            <a:ext cx="4252869" cy="415498"/>
            <a:chOff x="544768" y="119413"/>
            <a:chExt cx="4252869" cy="41549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48DFD98-18C5-4DBB-8919-B352B877F2A4}"/>
                </a:ext>
              </a:extLst>
            </p:cNvPr>
            <p:cNvGrpSpPr/>
            <p:nvPr/>
          </p:nvGrpSpPr>
          <p:grpSpPr>
            <a:xfrm>
              <a:off x="544768" y="209933"/>
              <a:ext cx="232065" cy="214166"/>
              <a:chOff x="752762" y="601945"/>
              <a:chExt cx="329913" cy="285555"/>
            </a:xfrm>
            <a:solidFill>
              <a:srgbClr val="FE615C"/>
            </a:solidFill>
          </p:grpSpPr>
          <p:sp>
            <p:nvSpPr>
              <p:cNvPr id="8" name="모서리가 둥근 직사각형 68">
                <a:extLst>
                  <a:ext uri="{FF2B5EF4-FFF2-40B4-BE49-F238E27FC236}">
                    <a16:creationId xmlns:a16="http://schemas.microsoft.com/office/drawing/2014/main" id="{7CB30C76-34EF-459D-BD53-3B2846C95808}"/>
                  </a:ext>
                </a:extLst>
              </p:cNvPr>
              <p:cNvSpPr/>
              <p:nvPr/>
            </p:nvSpPr>
            <p:spPr>
              <a:xfrm>
                <a:off x="752762" y="601945"/>
                <a:ext cx="32991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69">
                <a:extLst>
                  <a:ext uri="{FF2B5EF4-FFF2-40B4-BE49-F238E27FC236}">
                    <a16:creationId xmlns:a16="http://schemas.microsoft.com/office/drawing/2014/main" id="{9465D109-DFB5-4F6A-AD53-3AB8DBFC23F2}"/>
                  </a:ext>
                </a:extLst>
              </p:cNvPr>
              <p:cNvSpPr/>
              <p:nvPr/>
            </p:nvSpPr>
            <p:spPr>
              <a:xfrm>
                <a:off x="752762" y="688730"/>
                <a:ext cx="257176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모서리가 둥근 직사각형 70">
                <a:extLst>
                  <a:ext uri="{FF2B5EF4-FFF2-40B4-BE49-F238E27FC236}">
                    <a16:creationId xmlns:a16="http://schemas.microsoft.com/office/drawing/2014/main" id="{2C1A108E-9FB5-42AE-8611-B57760371706}"/>
                  </a:ext>
                </a:extLst>
              </p:cNvPr>
              <p:cNvSpPr/>
              <p:nvPr/>
            </p:nvSpPr>
            <p:spPr>
              <a:xfrm>
                <a:off x="752762" y="775515"/>
                <a:ext cx="18002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모서리가 둥근 직사각형 71">
                <a:extLst>
                  <a:ext uri="{FF2B5EF4-FFF2-40B4-BE49-F238E27FC236}">
                    <a16:creationId xmlns:a16="http://schemas.microsoft.com/office/drawing/2014/main" id="{BADA2E95-4445-4B51-B05C-36F7AC86458A}"/>
                  </a:ext>
                </a:extLst>
              </p:cNvPr>
              <p:cNvSpPr/>
              <p:nvPr/>
            </p:nvSpPr>
            <p:spPr>
              <a:xfrm>
                <a:off x="752762" y="862300"/>
                <a:ext cx="28289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F593C4-6647-4713-BA28-C860D5DE4301}"/>
                </a:ext>
              </a:extLst>
            </p:cNvPr>
            <p:cNvSpPr txBox="1"/>
            <p:nvPr/>
          </p:nvSpPr>
          <p:spPr>
            <a:xfrm>
              <a:off x="853064" y="119413"/>
              <a:ext cx="394457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5. </a:t>
              </a:r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부록</a:t>
              </a:r>
              <a:endPara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4542021-3956-464D-8403-313174C68E15}"/>
              </a:ext>
            </a:extLst>
          </p:cNvPr>
          <p:cNvSpPr txBox="1"/>
          <p:nvPr/>
        </p:nvSpPr>
        <p:spPr>
          <a:xfrm>
            <a:off x="416096" y="623347"/>
            <a:ext cx="361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참고문헌</a:t>
            </a:r>
          </a:p>
        </p:txBody>
      </p:sp>
    </p:spTree>
    <p:extLst>
      <p:ext uri="{BB962C8B-B14F-4D97-AF65-F5344CB8AC3E}">
        <p14:creationId xmlns:p14="http://schemas.microsoft.com/office/powerpoint/2010/main" val="2545873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0FBDFD4-C875-430B-91B3-2598044D2C06}"/>
              </a:ext>
            </a:extLst>
          </p:cNvPr>
          <p:cNvSpPr/>
          <p:nvPr/>
        </p:nvSpPr>
        <p:spPr>
          <a:xfrm>
            <a:off x="0" y="654"/>
            <a:ext cx="9144000" cy="5770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200000"/>
              </a:lnSpc>
              <a:defRPr/>
            </a:pPr>
            <a:endParaRPr lang="en-US" altLang="ko-KR" sz="7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E0776E1-2E04-4E77-BDDE-94828E0C121A}"/>
              </a:ext>
            </a:extLst>
          </p:cNvPr>
          <p:cNvGrpSpPr/>
          <p:nvPr/>
        </p:nvGrpSpPr>
        <p:grpSpPr>
          <a:xfrm>
            <a:off x="107800" y="95137"/>
            <a:ext cx="4252869" cy="415498"/>
            <a:chOff x="544768" y="119413"/>
            <a:chExt cx="4252869" cy="41549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48DFD98-18C5-4DBB-8919-B352B877F2A4}"/>
                </a:ext>
              </a:extLst>
            </p:cNvPr>
            <p:cNvGrpSpPr/>
            <p:nvPr/>
          </p:nvGrpSpPr>
          <p:grpSpPr>
            <a:xfrm>
              <a:off x="544768" y="209933"/>
              <a:ext cx="232065" cy="214166"/>
              <a:chOff x="752762" y="601945"/>
              <a:chExt cx="329913" cy="285555"/>
            </a:xfrm>
            <a:solidFill>
              <a:srgbClr val="FE615C"/>
            </a:solidFill>
          </p:grpSpPr>
          <p:sp>
            <p:nvSpPr>
              <p:cNvPr id="8" name="모서리가 둥근 직사각형 68">
                <a:extLst>
                  <a:ext uri="{FF2B5EF4-FFF2-40B4-BE49-F238E27FC236}">
                    <a16:creationId xmlns:a16="http://schemas.microsoft.com/office/drawing/2014/main" id="{7CB30C76-34EF-459D-BD53-3B2846C95808}"/>
                  </a:ext>
                </a:extLst>
              </p:cNvPr>
              <p:cNvSpPr/>
              <p:nvPr/>
            </p:nvSpPr>
            <p:spPr>
              <a:xfrm>
                <a:off x="752762" y="601945"/>
                <a:ext cx="32991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69">
                <a:extLst>
                  <a:ext uri="{FF2B5EF4-FFF2-40B4-BE49-F238E27FC236}">
                    <a16:creationId xmlns:a16="http://schemas.microsoft.com/office/drawing/2014/main" id="{9465D109-DFB5-4F6A-AD53-3AB8DBFC23F2}"/>
                  </a:ext>
                </a:extLst>
              </p:cNvPr>
              <p:cNvSpPr/>
              <p:nvPr/>
            </p:nvSpPr>
            <p:spPr>
              <a:xfrm>
                <a:off x="752762" y="688730"/>
                <a:ext cx="257176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모서리가 둥근 직사각형 70">
                <a:extLst>
                  <a:ext uri="{FF2B5EF4-FFF2-40B4-BE49-F238E27FC236}">
                    <a16:creationId xmlns:a16="http://schemas.microsoft.com/office/drawing/2014/main" id="{2C1A108E-9FB5-42AE-8611-B57760371706}"/>
                  </a:ext>
                </a:extLst>
              </p:cNvPr>
              <p:cNvSpPr/>
              <p:nvPr/>
            </p:nvSpPr>
            <p:spPr>
              <a:xfrm>
                <a:off x="752762" y="775515"/>
                <a:ext cx="18002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모서리가 둥근 직사각형 71">
                <a:extLst>
                  <a:ext uri="{FF2B5EF4-FFF2-40B4-BE49-F238E27FC236}">
                    <a16:creationId xmlns:a16="http://schemas.microsoft.com/office/drawing/2014/main" id="{BADA2E95-4445-4B51-B05C-36F7AC86458A}"/>
                  </a:ext>
                </a:extLst>
              </p:cNvPr>
              <p:cNvSpPr/>
              <p:nvPr/>
            </p:nvSpPr>
            <p:spPr>
              <a:xfrm>
                <a:off x="752762" y="862300"/>
                <a:ext cx="28289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F593C4-6647-4713-BA28-C860D5DE4301}"/>
                </a:ext>
              </a:extLst>
            </p:cNvPr>
            <p:cNvSpPr txBox="1"/>
            <p:nvPr/>
          </p:nvSpPr>
          <p:spPr>
            <a:xfrm>
              <a:off x="853064" y="119413"/>
              <a:ext cx="394457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2. </a:t>
              </a:r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시스템 설계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4542021-3956-464D-8403-313174C68E15}"/>
              </a:ext>
            </a:extLst>
          </p:cNvPr>
          <p:cNvSpPr txBox="1"/>
          <p:nvPr/>
        </p:nvSpPr>
        <p:spPr>
          <a:xfrm>
            <a:off x="416096" y="623347"/>
            <a:ext cx="361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구성도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9DA7A3-AD14-4EAF-B95A-4D4879C0DF66}"/>
              </a:ext>
            </a:extLst>
          </p:cNvPr>
          <p:cNvSpPr txBox="1"/>
          <p:nvPr/>
        </p:nvSpPr>
        <p:spPr>
          <a:xfrm>
            <a:off x="628694" y="976784"/>
            <a:ext cx="7886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F314D9-AB52-4807-899A-340B3B3C2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96" y="1062085"/>
            <a:ext cx="7315200" cy="382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519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0FBDFD4-C875-430B-91B3-2598044D2C06}"/>
              </a:ext>
            </a:extLst>
          </p:cNvPr>
          <p:cNvSpPr/>
          <p:nvPr/>
        </p:nvSpPr>
        <p:spPr>
          <a:xfrm>
            <a:off x="0" y="654"/>
            <a:ext cx="9144000" cy="5770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200000"/>
              </a:lnSpc>
              <a:defRPr/>
            </a:pPr>
            <a:endParaRPr lang="en-US" altLang="ko-KR" sz="7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E0776E1-2E04-4E77-BDDE-94828E0C121A}"/>
              </a:ext>
            </a:extLst>
          </p:cNvPr>
          <p:cNvGrpSpPr/>
          <p:nvPr/>
        </p:nvGrpSpPr>
        <p:grpSpPr>
          <a:xfrm>
            <a:off x="107800" y="95137"/>
            <a:ext cx="4252869" cy="415498"/>
            <a:chOff x="544768" y="119413"/>
            <a:chExt cx="4252869" cy="41549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48DFD98-18C5-4DBB-8919-B352B877F2A4}"/>
                </a:ext>
              </a:extLst>
            </p:cNvPr>
            <p:cNvGrpSpPr/>
            <p:nvPr/>
          </p:nvGrpSpPr>
          <p:grpSpPr>
            <a:xfrm>
              <a:off x="544768" y="209933"/>
              <a:ext cx="232065" cy="214166"/>
              <a:chOff x="752762" y="601945"/>
              <a:chExt cx="329913" cy="285555"/>
            </a:xfrm>
            <a:solidFill>
              <a:srgbClr val="FE615C"/>
            </a:solidFill>
          </p:grpSpPr>
          <p:sp>
            <p:nvSpPr>
              <p:cNvPr id="8" name="모서리가 둥근 직사각형 68">
                <a:extLst>
                  <a:ext uri="{FF2B5EF4-FFF2-40B4-BE49-F238E27FC236}">
                    <a16:creationId xmlns:a16="http://schemas.microsoft.com/office/drawing/2014/main" id="{7CB30C76-34EF-459D-BD53-3B2846C95808}"/>
                  </a:ext>
                </a:extLst>
              </p:cNvPr>
              <p:cNvSpPr/>
              <p:nvPr/>
            </p:nvSpPr>
            <p:spPr>
              <a:xfrm>
                <a:off x="752762" y="601945"/>
                <a:ext cx="32991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69">
                <a:extLst>
                  <a:ext uri="{FF2B5EF4-FFF2-40B4-BE49-F238E27FC236}">
                    <a16:creationId xmlns:a16="http://schemas.microsoft.com/office/drawing/2014/main" id="{9465D109-DFB5-4F6A-AD53-3AB8DBFC23F2}"/>
                  </a:ext>
                </a:extLst>
              </p:cNvPr>
              <p:cNvSpPr/>
              <p:nvPr/>
            </p:nvSpPr>
            <p:spPr>
              <a:xfrm>
                <a:off x="752762" y="688730"/>
                <a:ext cx="257176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모서리가 둥근 직사각형 70">
                <a:extLst>
                  <a:ext uri="{FF2B5EF4-FFF2-40B4-BE49-F238E27FC236}">
                    <a16:creationId xmlns:a16="http://schemas.microsoft.com/office/drawing/2014/main" id="{2C1A108E-9FB5-42AE-8611-B57760371706}"/>
                  </a:ext>
                </a:extLst>
              </p:cNvPr>
              <p:cNvSpPr/>
              <p:nvPr/>
            </p:nvSpPr>
            <p:spPr>
              <a:xfrm>
                <a:off x="752762" y="775515"/>
                <a:ext cx="18002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모서리가 둥근 직사각형 71">
                <a:extLst>
                  <a:ext uri="{FF2B5EF4-FFF2-40B4-BE49-F238E27FC236}">
                    <a16:creationId xmlns:a16="http://schemas.microsoft.com/office/drawing/2014/main" id="{BADA2E95-4445-4B51-B05C-36F7AC86458A}"/>
                  </a:ext>
                </a:extLst>
              </p:cNvPr>
              <p:cNvSpPr/>
              <p:nvPr/>
            </p:nvSpPr>
            <p:spPr>
              <a:xfrm>
                <a:off x="752762" y="862300"/>
                <a:ext cx="28289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F593C4-6647-4713-BA28-C860D5DE4301}"/>
                </a:ext>
              </a:extLst>
            </p:cNvPr>
            <p:cNvSpPr txBox="1"/>
            <p:nvPr/>
          </p:nvSpPr>
          <p:spPr>
            <a:xfrm>
              <a:off x="853064" y="119413"/>
              <a:ext cx="394457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1. </a:t>
              </a:r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개요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4542021-3956-464D-8403-313174C68E15}"/>
              </a:ext>
            </a:extLst>
          </p:cNvPr>
          <p:cNvSpPr txBox="1"/>
          <p:nvPr/>
        </p:nvSpPr>
        <p:spPr>
          <a:xfrm>
            <a:off x="416096" y="623347"/>
            <a:ext cx="361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구성원 및 역할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081925"/>
              </p:ext>
            </p:extLst>
          </p:nvPr>
        </p:nvGraphicFramePr>
        <p:xfrm>
          <a:off x="762000" y="1803400"/>
          <a:ext cx="7594600" cy="2870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8256">
                  <a:extLst>
                    <a:ext uri="{9D8B030D-6E8A-4147-A177-3AD203B41FA5}">
                      <a16:colId xmlns:a16="http://schemas.microsoft.com/office/drawing/2014/main" val="504974411"/>
                    </a:ext>
                  </a:extLst>
                </a:gridCol>
                <a:gridCol w="692120">
                  <a:extLst>
                    <a:ext uri="{9D8B030D-6E8A-4147-A177-3AD203B41FA5}">
                      <a16:colId xmlns:a16="http://schemas.microsoft.com/office/drawing/2014/main" val="1999050674"/>
                    </a:ext>
                  </a:extLst>
                </a:gridCol>
                <a:gridCol w="5974224">
                  <a:extLst>
                    <a:ext uri="{9D8B030D-6E8A-4147-A177-3AD203B41FA5}">
                      <a16:colId xmlns:a16="http://schemas.microsoft.com/office/drawing/2014/main" val="3686331657"/>
                    </a:ext>
                  </a:extLst>
                </a:gridCol>
              </a:tblGrid>
              <a:tr h="71619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이름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역할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담당 부분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275332"/>
                  </a:ext>
                </a:extLst>
              </a:tr>
              <a:tr h="72105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박기범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팀장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NAT / DHCP / HAproxy / DB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60298095"/>
                  </a:ext>
                </a:extLst>
              </a:tr>
              <a:tr h="71190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유서준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팀원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WEB01 / WEB02 / WEB03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76032339"/>
                  </a:ext>
                </a:extLst>
              </a:tr>
              <a:tr h="72105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서민하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팀원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NFS / SAMBA / WEBSHARE / NS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09742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6556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/>
          <p:nvPr/>
        </p:nvSpPr>
        <p:spPr>
          <a:xfrm>
            <a:off x="0" y="654"/>
            <a:ext cx="9144000" cy="577033"/>
          </a:xfrm>
          <a:prstGeom prst="rect">
            <a:avLst/>
          </a:prstGeom>
          <a:solidFill>
            <a:srgbClr val="262626"/>
          </a:solidFill>
          <a:ln>
            <a:noFill/>
          </a:ln>
          <a:effectLst>
            <a:outerShdw blurRad="381000" dist="38100" dir="16200000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2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5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0" name="Google Shape;130;p18"/>
          <p:cNvGrpSpPr/>
          <p:nvPr/>
        </p:nvGrpSpPr>
        <p:grpSpPr>
          <a:xfrm>
            <a:off x="107800" y="95137"/>
            <a:ext cx="4252869" cy="415498"/>
            <a:chOff x="544768" y="119413"/>
            <a:chExt cx="4252869" cy="415498"/>
          </a:xfrm>
        </p:grpSpPr>
        <p:grpSp>
          <p:nvGrpSpPr>
            <p:cNvPr id="131" name="Google Shape;131;p18"/>
            <p:cNvGrpSpPr/>
            <p:nvPr/>
          </p:nvGrpSpPr>
          <p:grpSpPr>
            <a:xfrm>
              <a:off x="544768" y="209933"/>
              <a:ext cx="232065" cy="214166"/>
              <a:chOff x="752762" y="601945"/>
              <a:chExt cx="329913" cy="285555"/>
            </a:xfrm>
          </p:grpSpPr>
          <p:sp>
            <p:nvSpPr>
              <p:cNvPr id="132" name="Google Shape;132;p18"/>
              <p:cNvSpPr/>
              <p:nvPr/>
            </p:nvSpPr>
            <p:spPr>
              <a:xfrm>
                <a:off x="752762" y="601945"/>
                <a:ext cx="329913" cy="25200"/>
              </a:xfrm>
              <a:prstGeom prst="roundRect">
                <a:avLst>
                  <a:gd name="adj" fmla="val 50000"/>
                </a:avLst>
              </a:prstGeom>
              <a:solidFill>
                <a:srgbClr val="FE615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18"/>
              <p:cNvSpPr/>
              <p:nvPr/>
            </p:nvSpPr>
            <p:spPr>
              <a:xfrm>
                <a:off x="752762" y="688730"/>
                <a:ext cx="257176" cy="25200"/>
              </a:xfrm>
              <a:prstGeom prst="roundRect">
                <a:avLst>
                  <a:gd name="adj" fmla="val 50000"/>
                </a:avLst>
              </a:prstGeom>
              <a:solidFill>
                <a:srgbClr val="FE615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18"/>
              <p:cNvSpPr/>
              <p:nvPr/>
            </p:nvSpPr>
            <p:spPr>
              <a:xfrm>
                <a:off x="752762" y="775515"/>
                <a:ext cx="180023" cy="25200"/>
              </a:xfrm>
              <a:prstGeom prst="roundRect">
                <a:avLst>
                  <a:gd name="adj" fmla="val 50000"/>
                </a:avLst>
              </a:prstGeom>
              <a:solidFill>
                <a:srgbClr val="FE615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18"/>
              <p:cNvSpPr/>
              <p:nvPr/>
            </p:nvSpPr>
            <p:spPr>
              <a:xfrm>
                <a:off x="752762" y="862300"/>
                <a:ext cx="282893" cy="25200"/>
              </a:xfrm>
              <a:prstGeom prst="roundRect">
                <a:avLst>
                  <a:gd name="adj" fmla="val 50000"/>
                </a:avLst>
              </a:prstGeom>
              <a:solidFill>
                <a:srgbClr val="FE615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6" name="Google Shape;136;p18"/>
            <p:cNvSpPr txBox="1"/>
            <p:nvPr/>
          </p:nvSpPr>
          <p:spPr>
            <a:xfrm>
              <a:off x="853064" y="119413"/>
              <a:ext cx="3944573" cy="4154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2. 시스템 설계</a:t>
              </a:r>
              <a:endParaRPr/>
            </a:p>
          </p:txBody>
        </p:sp>
      </p:grpSp>
      <p:sp>
        <p:nvSpPr>
          <p:cNvPr id="137" name="Google Shape;137;p18"/>
          <p:cNvSpPr txBox="1"/>
          <p:nvPr/>
        </p:nvSpPr>
        <p:spPr>
          <a:xfrm>
            <a:off x="416096" y="623347"/>
            <a:ext cx="361452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개발 환경 및 도구</a:t>
            </a:r>
            <a:endParaRPr/>
          </a:p>
        </p:txBody>
      </p:sp>
      <p:pic>
        <p:nvPicPr>
          <p:cNvPr id="138" name="Google Shape;138;p18"/>
          <p:cNvPicPr preferRelativeResize="0"/>
          <p:nvPr/>
        </p:nvPicPr>
        <p:blipFill rotWithShape="1">
          <a:blip r:embed="rId3">
            <a:alphaModFix/>
          </a:blip>
          <a:srcRect r="1836" b="1480"/>
          <a:stretch/>
        </p:blipFill>
        <p:spPr>
          <a:xfrm>
            <a:off x="1367310" y="1790058"/>
            <a:ext cx="1593797" cy="15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8" descr="HeidiSQL - 위키백과, 우리 모두의 백과사전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24000" y="1916058"/>
            <a:ext cx="1296000" cy="12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8"/>
          <p:cNvSpPr txBox="1"/>
          <p:nvPr/>
        </p:nvSpPr>
        <p:spPr>
          <a:xfrm>
            <a:off x="628693" y="1110973"/>
            <a:ext cx="581443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Oracle VM VBOX, HeidiSQL, Mobaxterm, IIS, draw.io</a:t>
            </a:r>
            <a:endParaRPr/>
          </a:p>
        </p:txBody>
      </p:sp>
      <p:pic>
        <p:nvPicPr>
          <p:cNvPr id="141" name="Google Shape;141;p18"/>
          <p:cNvPicPr preferRelativeResize="0"/>
          <p:nvPr/>
        </p:nvPicPr>
        <p:blipFill rotWithShape="1">
          <a:blip r:embed="rId5">
            <a:alphaModFix/>
          </a:blip>
          <a:srcRect l="27429" t="12348" r="30095" b="7189"/>
          <a:stretch/>
        </p:blipFill>
        <p:spPr>
          <a:xfrm>
            <a:off x="6182893" y="1790058"/>
            <a:ext cx="1587711" cy="15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8" descr="IIS File Upload Size Limits"/>
          <p:cNvPicPr preferRelativeResize="0"/>
          <p:nvPr/>
        </p:nvPicPr>
        <p:blipFill rotWithShape="1">
          <a:blip r:embed="rId6">
            <a:alphaModFix/>
          </a:blip>
          <a:srcRect l="8612" t="23794" r="8435" b="12366"/>
          <a:stretch/>
        </p:blipFill>
        <p:spPr>
          <a:xfrm>
            <a:off x="4728933" y="3748220"/>
            <a:ext cx="2235964" cy="93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8" descr="draw.io | kreuzwerker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087597" y="3804589"/>
            <a:ext cx="2273072" cy="57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7228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0FBDFD4-C875-430B-91B3-2598044D2C06}"/>
              </a:ext>
            </a:extLst>
          </p:cNvPr>
          <p:cNvSpPr/>
          <p:nvPr/>
        </p:nvSpPr>
        <p:spPr>
          <a:xfrm>
            <a:off x="0" y="654"/>
            <a:ext cx="9144000" cy="5770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200000"/>
              </a:lnSpc>
              <a:defRPr/>
            </a:pPr>
            <a:endParaRPr lang="en-US" altLang="ko-KR" sz="7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E0776E1-2E04-4E77-BDDE-94828E0C121A}"/>
              </a:ext>
            </a:extLst>
          </p:cNvPr>
          <p:cNvGrpSpPr/>
          <p:nvPr/>
        </p:nvGrpSpPr>
        <p:grpSpPr>
          <a:xfrm>
            <a:off x="107800" y="95137"/>
            <a:ext cx="4252869" cy="415498"/>
            <a:chOff x="544768" y="119413"/>
            <a:chExt cx="4252869" cy="41549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48DFD98-18C5-4DBB-8919-B352B877F2A4}"/>
                </a:ext>
              </a:extLst>
            </p:cNvPr>
            <p:cNvGrpSpPr/>
            <p:nvPr/>
          </p:nvGrpSpPr>
          <p:grpSpPr>
            <a:xfrm>
              <a:off x="544768" y="209933"/>
              <a:ext cx="232065" cy="214166"/>
              <a:chOff x="752762" y="601945"/>
              <a:chExt cx="329913" cy="285555"/>
            </a:xfrm>
            <a:solidFill>
              <a:srgbClr val="FE615C"/>
            </a:solidFill>
          </p:grpSpPr>
          <p:sp>
            <p:nvSpPr>
              <p:cNvPr id="8" name="모서리가 둥근 직사각형 68">
                <a:extLst>
                  <a:ext uri="{FF2B5EF4-FFF2-40B4-BE49-F238E27FC236}">
                    <a16:creationId xmlns:a16="http://schemas.microsoft.com/office/drawing/2014/main" id="{7CB30C76-34EF-459D-BD53-3B2846C95808}"/>
                  </a:ext>
                </a:extLst>
              </p:cNvPr>
              <p:cNvSpPr/>
              <p:nvPr/>
            </p:nvSpPr>
            <p:spPr>
              <a:xfrm>
                <a:off x="752762" y="601945"/>
                <a:ext cx="32991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69">
                <a:extLst>
                  <a:ext uri="{FF2B5EF4-FFF2-40B4-BE49-F238E27FC236}">
                    <a16:creationId xmlns:a16="http://schemas.microsoft.com/office/drawing/2014/main" id="{9465D109-DFB5-4F6A-AD53-3AB8DBFC23F2}"/>
                  </a:ext>
                </a:extLst>
              </p:cNvPr>
              <p:cNvSpPr/>
              <p:nvPr/>
            </p:nvSpPr>
            <p:spPr>
              <a:xfrm>
                <a:off x="752762" y="688730"/>
                <a:ext cx="257176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모서리가 둥근 직사각형 70">
                <a:extLst>
                  <a:ext uri="{FF2B5EF4-FFF2-40B4-BE49-F238E27FC236}">
                    <a16:creationId xmlns:a16="http://schemas.microsoft.com/office/drawing/2014/main" id="{2C1A108E-9FB5-42AE-8611-B57760371706}"/>
                  </a:ext>
                </a:extLst>
              </p:cNvPr>
              <p:cNvSpPr/>
              <p:nvPr/>
            </p:nvSpPr>
            <p:spPr>
              <a:xfrm>
                <a:off x="752762" y="775515"/>
                <a:ext cx="18002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모서리가 둥근 직사각형 71">
                <a:extLst>
                  <a:ext uri="{FF2B5EF4-FFF2-40B4-BE49-F238E27FC236}">
                    <a16:creationId xmlns:a16="http://schemas.microsoft.com/office/drawing/2014/main" id="{BADA2E95-4445-4B51-B05C-36F7AC86458A}"/>
                  </a:ext>
                </a:extLst>
              </p:cNvPr>
              <p:cNvSpPr/>
              <p:nvPr/>
            </p:nvSpPr>
            <p:spPr>
              <a:xfrm>
                <a:off x="752762" y="862300"/>
                <a:ext cx="282893" cy="25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F593C4-6647-4713-BA28-C860D5DE4301}"/>
                </a:ext>
              </a:extLst>
            </p:cNvPr>
            <p:cNvSpPr txBox="1"/>
            <p:nvPr/>
          </p:nvSpPr>
          <p:spPr>
            <a:xfrm>
              <a:off x="853064" y="119413"/>
              <a:ext cx="394457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3. </a:t>
              </a:r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기능 구현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4542021-3956-464D-8403-313174C68E15}"/>
              </a:ext>
            </a:extLst>
          </p:cNvPr>
          <p:cNvSpPr txBox="1"/>
          <p:nvPr/>
        </p:nvSpPr>
        <p:spPr>
          <a:xfrm>
            <a:off x="416096" y="623347"/>
            <a:ext cx="361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내부 네트워크 구현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4" name="Google Shape;193;p33">
            <a:extLst>
              <a:ext uri="{FF2B5EF4-FFF2-40B4-BE49-F238E27FC236}">
                <a16:creationId xmlns:a16="http://schemas.microsoft.com/office/drawing/2014/main" id="{D7CE0B69-1EB2-44FE-BD29-BD7EDA5CA92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4465" y="2571750"/>
            <a:ext cx="3501423" cy="245424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0321558-4741-4BBD-A428-65ABDDD066AF}"/>
              </a:ext>
            </a:extLst>
          </p:cNvPr>
          <p:cNvSpPr txBox="1"/>
          <p:nvPr/>
        </p:nvSpPr>
        <p:spPr>
          <a:xfrm>
            <a:off x="628694" y="975931"/>
            <a:ext cx="788661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NAT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G/W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사설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IP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사용하는 서버들이 공인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IP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주소를 사용하여 인터넷에 접속 가능하게 해주는 서비스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DAD1DC-034B-431B-BDAA-32F870E74E14}"/>
              </a:ext>
            </a:extLst>
          </p:cNvPr>
          <p:cNvSpPr txBox="1"/>
          <p:nvPr/>
        </p:nvSpPr>
        <p:spPr>
          <a:xfrm>
            <a:off x="825453" y="1843038"/>
            <a:ext cx="370800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 vi /</a:t>
            </a:r>
            <a:r>
              <a:rPr lang="en-US" altLang="ko-KR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etc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en-US" altLang="ko-KR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sysconfig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/network-scripts/ifcfg-enp0s3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808DF2-ACB7-43E4-8485-766C9468EB41}"/>
              </a:ext>
            </a:extLst>
          </p:cNvPr>
          <p:cNvSpPr txBox="1"/>
          <p:nvPr/>
        </p:nvSpPr>
        <p:spPr>
          <a:xfrm>
            <a:off x="4724465" y="1843037"/>
            <a:ext cx="370800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 vi /</a:t>
            </a:r>
            <a:r>
              <a:rPr lang="en-US" altLang="ko-KR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etc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en-US" altLang="ko-KR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sysconfig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/network-scripts/ifcfg-enp0s8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DB133D0-9A2C-4EFE-9D7E-6C1803DA7F35}"/>
              </a:ext>
            </a:extLst>
          </p:cNvPr>
          <p:cNvGrpSpPr/>
          <p:nvPr/>
        </p:nvGrpSpPr>
        <p:grpSpPr>
          <a:xfrm>
            <a:off x="962865" y="2208963"/>
            <a:ext cx="2851034" cy="2839400"/>
            <a:chOff x="1013956" y="1874002"/>
            <a:chExt cx="3394838" cy="3097361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A46CC51-10A1-47C7-A175-3FA8BF74EF78}"/>
                </a:ext>
              </a:extLst>
            </p:cNvPr>
            <p:cNvSpPr/>
            <p:nvPr/>
          </p:nvSpPr>
          <p:spPr>
            <a:xfrm>
              <a:off x="1013956" y="1886366"/>
              <a:ext cx="115728" cy="3063600"/>
            </a:xfrm>
            <a:prstGeom prst="rect">
              <a:avLst/>
            </a:prstGeom>
            <a:solidFill>
              <a:srgbClr val="1C1C1C"/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9" name="Google Shape;192;p33">
              <a:extLst>
                <a:ext uri="{FF2B5EF4-FFF2-40B4-BE49-F238E27FC236}">
                  <a16:creationId xmlns:a16="http://schemas.microsoft.com/office/drawing/2014/main" id="{4071028B-9E41-4BE4-A07C-5917994439A0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t="50730" r="44887"/>
            <a:stretch/>
          </p:blipFill>
          <p:spPr>
            <a:xfrm>
              <a:off x="1047428" y="1874002"/>
              <a:ext cx="3361366" cy="3097361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833275272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사용자 지정 1">
      <a:majorFont>
        <a:latin typeface="Arial"/>
        <a:ea typeface="나눔스퀘어 Bold"/>
        <a:cs typeface=""/>
      </a:majorFont>
      <a:minorFont>
        <a:latin typeface="Arial"/>
        <a:ea typeface="나눔스퀘어 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1268</TotalTime>
  <Words>1624</Words>
  <Application>Microsoft Office PowerPoint</Application>
  <PresentationFormat>화면 슬라이드 쇼(16:9)</PresentationFormat>
  <Paragraphs>297</Paragraphs>
  <Slides>58</Slides>
  <Notes>56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66" baseType="lpstr">
      <vt:lpstr>Economica</vt:lpstr>
      <vt:lpstr>나눔스퀘어 Bold</vt:lpstr>
      <vt:lpstr>맑은 고딕</vt:lpstr>
      <vt:lpstr>Arial</vt:lpstr>
      <vt:lpstr>Baskerville Old Face</vt:lpstr>
      <vt:lpstr>Open Sans</vt:lpstr>
      <vt:lpstr>Wingdings</vt:lpstr>
      <vt:lpstr>Luxe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세미 프로젝트 1</dc:title>
  <dc:creator>r2com</dc:creator>
  <cp:lastModifiedBy>park ki bum</cp:lastModifiedBy>
  <cp:revision>96</cp:revision>
  <dcterms:modified xsi:type="dcterms:W3CDTF">2022-04-24T08:39:33Z</dcterms:modified>
</cp:coreProperties>
</file>