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5" r:id="rId4"/>
    <p:sldId id="257" r:id="rId5"/>
    <p:sldId id="258" r:id="rId6"/>
    <p:sldId id="266" r:id="rId7"/>
    <p:sldId id="267"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4" autoAdjust="0"/>
    <p:restoredTop sz="94660"/>
  </p:normalViewPr>
  <p:slideViewPr>
    <p:cSldViewPr>
      <p:cViewPr varScale="1">
        <p:scale>
          <a:sx n="69" d="100"/>
          <a:sy n="69" d="100"/>
        </p:scale>
        <p:origin x="-13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305800" cy="1143000"/>
          </a:xfrm>
        </p:spPr>
        <p:txBody>
          <a:bodyPr>
            <a:noAutofit/>
          </a:bodyPr>
          <a:lstStyle/>
          <a:p>
            <a:pPr algn="ctr"/>
            <a:r>
              <a:rPr lang="ar-SA" sz="13800" dirty="0"/>
              <a:t>التجارة الالكترونية </a:t>
            </a:r>
            <a:endParaRPr lang="en-US" sz="13800" dirty="0"/>
          </a:p>
        </p:txBody>
      </p:sp>
    </p:spTree>
    <p:extLst>
      <p:ext uri="{BB962C8B-B14F-4D97-AF65-F5344CB8AC3E}">
        <p14:creationId xmlns:p14="http://schemas.microsoft.com/office/powerpoint/2010/main" val="348800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dirty="0"/>
              <a:t>التجارة الالكترونية في السودان هل هي </a:t>
            </a:r>
            <a:r>
              <a:rPr lang="ar-SA" dirty="0" smtClean="0"/>
              <a:t>مستحيلة</a:t>
            </a:r>
            <a:endParaRPr lang="en-US" dirty="0"/>
          </a:p>
        </p:txBody>
      </p:sp>
      <p:sp>
        <p:nvSpPr>
          <p:cNvPr id="3" name="Content Placeholder 2"/>
          <p:cNvSpPr>
            <a:spLocks noGrp="1"/>
          </p:cNvSpPr>
          <p:nvPr>
            <p:ph idx="1"/>
          </p:nvPr>
        </p:nvSpPr>
        <p:spPr/>
        <p:txBody>
          <a:bodyPr>
            <a:normAutofit fontScale="85000" lnSpcReduction="20000"/>
          </a:bodyPr>
          <a:lstStyle/>
          <a:p>
            <a:pPr marL="0" indent="0" algn="r" rtl="1">
              <a:buNone/>
            </a:pPr>
            <a:r>
              <a:rPr lang="en-US" dirty="0"/>
              <a:t> </a:t>
            </a:r>
          </a:p>
          <a:p>
            <a:pPr marL="0" indent="0" algn="r" rtl="1">
              <a:buNone/>
            </a:pPr>
            <a:r>
              <a:rPr lang="ar-SA" dirty="0"/>
              <a:t>هنالك عدة عوائق تقف أمام المشاريع التجارية الإلكترونية في السودان ولعل أبرزها</a:t>
            </a:r>
            <a:r>
              <a:rPr lang="en-US" dirty="0"/>
              <a:t>:</a:t>
            </a:r>
          </a:p>
          <a:p>
            <a:pPr marL="0" indent="0" algn="r" rtl="1">
              <a:buNone/>
            </a:pPr>
            <a:r>
              <a:rPr lang="en-US" dirty="0"/>
              <a:t> </a:t>
            </a:r>
          </a:p>
          <a:p>
            <a:pPr algn="r" rtl="1"/>
            <a:r>
              <a:rPr lang="ar-SA" dirty="0"/>
              <a:t>العقوبات الإقتصادية تجعل السودان في ما يمكن ان نسميه عزلة مالية عن بقية دول العالم وهذا بحد من إمكانية عمل مشاريع تجارية ذات طبيعة مالية عابرة للحدود كأن تكون جزء من مظومة تحارية متكاملة</a:t>
            </a:r>
            <a:r>
              <a:rPr lang="en-US" dirty="0"/>
              <a:t>.</a:t>
            </a:r>
          </a:p>
          <a:p>
            <a:pPr marL="0" indent="0" algn="r" rtl="1">
              <a:buNone/>
            </a:pPr>
            <a:r>
              <a:rPr lang="en-US" dirty="0"/>
              <a:t> </a:t>
            </a:r>
          </a:p>
          <a:p>
            <a:pPr algn="r" rtl="1"/>
            <a:r>
              <a:rPr lang="ar-SA" dirty="0"/>
              <a:t>إنعدام كثير من وسائل الدفع الإلكتروني لا سيما البايبال يتركنا أما خيار واحد تقريبا وهو الدفع عند التسليم وهذا نفسه له بعض المعوقات والتي سنذكرها في النقطة التالية</a:t>
            </a:r>
            <a:r>
              <a:rPr lang="en-US" dirty="0"/>
              <a:t>.</a:t>
            </a:r>
          </a:p>
          <a:p>
            <a:pPr marL="0" indent="0" algn="r" rtl="1">
              <a:buNone/>
            </a:pPr>
            <a:r>
              <a:rPr lang="en-US" dirty="0"/>
              <a:t> </a:t>
            </a:r>
          </a:p>
          <a:p>
            <a:pPr algn="r" rtl="1"/>
            <a:r>
              <a:rPr lang="ar-SA" dirty="0"/>
              <a:t>إنعدام أو لنقل قلة الثقافة التجارية الإلكترونية إن صح التعبير عند كثير من المستخدمين السودانيين ربما يشكل عائقا في المعاملات الإلكترونية وكذلك ينعكس على ثقة المستخدم في المشاريع التجارية الإلكترونية</a:t>
            </a:r>
            <a:r>
              <a:rPr lang="en-US" dirty="0"/>
              <a:t>.</a:t>
            </a:r>
          </a:p>
          <a:p>
            <a:pPr algn="l" rtl="1"/>
            <a:endParaRPr lang="en-US" dirty="0"/>
          </a:p>
        </p:txBody>
      </p:sp>
    </p:spTree>
    <p:extLst>
      <p:ext uri="{BB962C8B-B14F-4D97-AF65-F5344CB8AC3E}">
        <p14:creationId xmlns:p14="http://schemas.microsoft.com/office/powerpoint/2010/main" val="239341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Autofit/>
          </a:bodyPr>
          <a:lstStyle/>
          <a:p>
            <a:pPr algn="ctr" rtl="1"/>
            <a:r>
              <a:rPr lang="ar-SA" dirty="0"/>
              <a:t>ضعف التعامل بالتجارة الإلكترونية في السودان والدول النامية </a:t>
            </a:r>
            <a:endParaRPr lang="en-US" dirty="0"/>
          </a:p>
        </p:txBody>
      </p:sp>
      <p:sp>
        <p:nvSpPr>
          <p:cNvPr id="3" name="Content Placeholder 2"/>
          <p:cNvSpPr>
            <a:spLocks noGrp="1"/>
          </p:cNvSpPr>
          <p:nvPr>
            <p:ph idx="1"/>
          </p:nvPr>
        </p:nvSpPr>
        <p:spPr/>
        <p:txBody>
          <a:bodyPr/>
          <a:lstStyle/>
          <a:p>
            <a:pPr algn="r" rtl="1"/>
            <a:r>
              <a:rPr lang="ar-SA" dirty="0"/>
              <a:t>ويعود ضعف التعامل بالتجارة الإلكترونية في السودان والدول النامية إلى انخفاض مستوى دخل الفرد وعدم وجود وعي لما يمكن أن توفره تكنولوجيا المعلومات والتجارة الإلكترونية والافتقار إلى ثقافة مؤسسات أعمال منفتحة على التغيير والشفافية. وعدم كفاية البنية التحتية للاتصالات اللاسلكية والوصول بشبكة الإنترنت أو ارتفاع كلفة الوصول إلى شبكة الإنترنت والافتقار إلى الأطر القانونية والتنظيمية المناسبة وعدم استعمال اللغة المحلية والمحتوى المحلي ونقص المبادرة الفردية والافتقار إلى نظم دفع يمكن في دورها أن تدعم الصفقات التجارية التي تجرى على شبكة الإنترنت مع وجود المقاومة الثقافية للتجارة الإلكترونية على شبكة الإنترنت.</a:t>
            </a:r>
            <a:endParaRPr lang="en-US" dirty="0"/>
          </a:p>
        </p:txBody>
      </p:sp>
    </p:spTree>
    <p:extLst>
      <p:ext uri="{BB962C8B-B14F-4D97-AF65-F5344CB8AC3E}">
        <p14:creationId xmlns:p14="http://schemas.microsoft.com/office/powerpoint/2010/main" val="137380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dirty="0"/>
              <a:t>الخدمات الالكترونية المطبقة على </a:t>
            </a:r>
            <a:r>
              <a:rPr lang="ar-SA" dirty="0" smtClean="0"/>
              <a:t>السودا</a:t>
            </a:r>
            <a:r>
              <a:rPr lang="ar-SA" dirty="0"/>
              <a:t>ن</a:t>
            </a:r>
            <a:endParaRPr lang="en-US" dirty="0"/>
          </a:p>
        </p:txBody>
      </p:sp>
      <p:sp>
        <p:nvSpPr>
          <p:cNvPr id="3" name="Content Placeholder 2"/>
          <p:cNvSpPr>
            <a:spLocks noGrp="1"/>
          </p:cNvSpPr>
          <p:nvPr>
            <p:ph idx="1"/>
          </p:nvPr>
        </p:nvSpPr>
        <p:spPr/>
        <p:txBody>
          <a:bodyPr/>
          <a:lstStyle/>
          <a:p>
            <a:pPr algn="r" rtl="1"/>
            <a:r>
              <a:rPr lang="ar-SA" dirty="0"/>
              <a:t>ويوما بعد يوم اكتسبت الدفعيات الالكترونية إقبالا للتعامل بواسطتها في السودان، إذ  ألغت في كثير من الأحيان الحاجة إلي النقود الورقية كوسيلة دفع واستبدلتها بالوسائط الالكترونية الأخرى مثل ( البطاقات ، الهاتف المحمول، أو جهاز كمبيوتر  ) وأصبح من الممكن إجراء معظم المعاملات المالية و المصرفية بهذه الأدوات  دون الحوجة  إلي استخدام العملات الورقية التقليدية</a:t>
            </a:r>
            <a:endParaRPr lang="en-US" dirty="0"/>
          </a:p>
        </p:txBody>
      </p:sp>
    </p:spTree>
    <p:extLst>
      <p:ext uri="{BB962C8B-B14F-4D97-AF65-F5344CB8AC3E}">
        <p14:creationId xmlns:p14="http://schemas.microsoft.com/office/powerpoint/2010/main" val="305332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760720"/>
          </a:xfrm>
        </p:spPr>
        <p:txBody>
          <a:bodyPr>
            <a:normAutofit lnSpcReduction="10000"/>
          </a:bodyPr>
          <a:lstStyle/>
          <a:p>
            <a:pPr marL="514350" indent="-514350" algn="r" rtl="1">
              <a:buFont typeface="+mj-lt"/>
              <a:buAutoNum type="arabicPeriod"/>
            </a:pPr>
            <a:r>
              <a:rPr lang="ar-SA" dirty="0" smtClean="0"/>
              <a:t>تنشيط البطاقة المصرفية</a:t>
            </a:r>
            <a:r>
              <a:rPr lang="en-US" dirty="0" smtClean="0"/>
              <a:t> (Card Activation)</a:t>
            </a:r>
          </a:p>
          <a:p>
            <a:pPr marL="514350" indent="-514350" algn="r" rtl="1">
              <a:buFont typeface="+mj-lt"/>
              <a:buAutoNum type="arabicPeriod"/>
            </a:pPr>
            <a:r>
              <a:rPr lang="ar-SA" dirty="0" smtClean="0"/>
              <a:t>تغيير </a:t>
            </a:r>
            <a:r>
              <a:rPr lang="ar-SA" dirty="0"/>
              <a:t>الرقم السري للبطاقة المصرفية</a:t>
            </a:r>
            <a:endParaRPr lang="en-US" dirty="0"/>
          </a:p>
          <a:p>
            <a:pPr marL="514350" indent="-514350" algn="r" rtl="1">
              <a:buFont typeface="+mj-lt"/>
              <a:buAutoNum type="arabicPeriod"/>
            </a:pPr>
            <a:r>
              <a:rPr lang="ar-SA" dirty="0" smtClean="0"/>
              <a:t>سحب </a:t>
            </a:r>
            <a:r>
              <a:rPr lang="ar-SA" dirty="0"/>
              <a:t>مبلغ نقدي من ماكينة الصراف الآلي</a:t>
            </a:r>
            <a:endParaRPr lang="en-US" dirty="0"/>
          </a:p>
          <a:p>
            <a:pPr marL="514350" indent="-514350" algn="r" rtl="1">
              <a:buFont typeface="+mj-lt"/>
              <a:buAutoNum type="arabicPeriod"/>
            </a:pPr>
            <a:r>
              <a:rPr lang="ar-SA" dirty="0" smtClean="0"/>
              <a:t>طلب </a:t>
            </a:r>
            <a:r>
              <a:rPr lang="ar-SA" dirty="0"/>
              <a:t>استعلام رصيد بطاقة حساب مصرفي</a:t>
            </a:r>
            <a:endParaRPr lang="en-US" dirty="0"/>
          </a:p>
          <a:p>
            <a:pPr marL="514350" indent="-514350" algn="r" rtl="1">
              <a:buFont typeface="+mj-lt"/>
              <a:buAutoNum type="arabicPeriod"/>
            </a:pPr>
            <a:r>
              <a:rPr lang="ar-SA" dirty="0" smtClean="0"/>
              <a:t>حوالة </a:t>
            </a:r>
            <a:r>
              <a:rPr lang="ar-SA" dirty="0"/>
              <a:t>مالية لغير حاملي البطاقات المصرفية عبر الصراف الآلي</a:t>
            </a:r>
            <a:endParaRPr lang="en-US" dirty="0"/>
          </a:p>
          <a:p>
            <a:pPr marL="514350" indent="-514350" algn="r" rtl="1">
              <a:buFont typeface="+mj-lt"/>
              <a:buAutoNum type="arabicPeriod"/>
            </a:pPr>
            <a:r>
              <a:rPr lang="ar-SA" dirty="0" smtClean="0"/>
              <a:t>استلام </a:t>
            </a:r>
            <a:r>
              <a:rPr lang="ar-SA" dirty="0"/>
              <a:t>حوالة مالية لغير حاملي البطاقات المصرفية</a:t>
            </a:r>
            <a:endParaRPr lang="en-US" dirty="0"/>
          </a:p>
          <a:p>
            <a:pPr marL="514350" indent="-514350" algn="r" rtl="1">
              <a:buFont typeface="+mj-lt"/>
              <a:buAutoNum type="arabicPeriod"/>
            </a:pPr>
            <a:r>
              <a:rPr lang="ar-SA" dirty="0" smtClean="0"/>
              <a:t>شحن </a:t>
            </a:r>
            <a:r>
              <a:rPr lang="ar-SA" dirty="0"/>
              <a:t>رصيد الهاتف السيار من الصراف الآلي</a:t>
            </a:r>
            <a:endParaRPr lang="en-US" dirty="0"/>
          </a:p>
          <a:p>
            <a:pPr marL="514350" indent="-514350" algn="r" rtl="1">
              <a:buFont typeface="+mj-lt"/>
              <a:buAutoNum type="arabicPeriod"/>
            </a:pPr>
            <a:r>
              <a:rPr lang="ar-SA" dirty="0" smtClean="0"/>
              <a:t>دفع </a:t>
            </a:r>
            <a:r>
              <a:rPr lang="ar-SA" dirty="0"/>
              <a:t>فاتورة الهاتف السيار عبر الصراف الآلي</a:t>
            </a:r>
            <a:endParaRPr lang="en-US" dirty="0"/>
          </a:p>
          <a:p>
            <a:pPr marL="514350" indent="-514350" algn="r" rtl="1">
              <a:buFont typeface="+mj-lt"/>
              <a:buAutoNum type="arabicPeriod"/>
            </a:pPr>
            <a:r>
              <a:rPr lang="ar-SA" dirty="0" smtClean="0"/>
              <a:t>كشف </a:t>
            </a:r>
            <a:r>
              <a:rPr lang="ar-SA" dirty="0"/>
              <a:t>حساب مختصر عبر الصراف الآلي</a:t>
            </a:r>
            <a:endParaRPr lang="en-US" dirty="0"/>
          </a:p>
          <a:p>
            <a:pPr marL="514350" indent="-514350" algn="r" rtl="1">
              <a:buFont typeface="+mj-lt"/>
              <a:buAutoNum type="arabicPeriod"/>
            </a:pPr>
            <a:r>
              <a:rPr lang="ar-SA" dirty="0" smtClean="0"/>
              <a:t>التحويل </a:t>
            </a:r>
            <a:r>
              <a:rPr lang="ar-SA" dirty="0"/>
              <a:t>من حساب إلي حساب</a:t>
            </a:r>
            <a:endParaRPr lang="en-US" dirty="0"/>
          </a:p>
          <a:p>
            <a:pPr marL="514350" indent="-514350" algn="r" rtl="1">
              <a:buFont typeface="+mj-lt"/>
              <a:buAutoNum type="arabicPeriod"/>
            </a:pPr>
            <a:r>
              <a:rPr lang="ar-SA" dirty="0" smtClean="0"/>
              <a:t>خدمة </a:t>
            </a:r>
            <a:r>
              <a:rPr lang="ar-SA" dirty="0"/>
              <a:t>الكهرباء</a:t>
            </a:r>
            <a:endParaRPr lang="en-US" dirty="0"/>
          </a:p>
          <a:p>
            <a:pPr marL="514350" indent="-514350" algn="r" rtl="1">
              <a:buFont typeface="+mj-lt"/>
              <a:buAutoNum type="arabicPeriod"/>
            </a:pPr>
            <a:r>
              <a:rPr lang="ar-SA" dirty="0" smtClean="0"/>
              <a:t>رسائل </a:t>
            </a:r>
            <a:r>
              <a:rPr lang="ar-SA" dirty="0"/>
              <a:t>شبكة سودابان القصيرة</a:t>
            </a:r>
            <a:r>
              <a:rPr lang="en-US" dirty="0"/>
              <a:t>SMS</a:t>
            </a:r>
          </a:p>
          <a:p>
            <a:pPr marL="514350" indent="-514350" algn="r" rtl="1">
              <a:buFont typeface="+mj-lt"/>
              <a:buAutoNum type="arabicPeriod"/>
            </a:pPr>
            <a:r>
              <a:rPr lang="ar-SA" dirty="0" smtClean="0"/>
              <a:t>نقاط </a:t>
            </a:r>
            <a:r>
              <a:rPr lang="ar-SA" dirty="0"/>
              <a:t>البيع</a:t>
            </a:r>
            <a:r>
              <a:rPr lang="en-US" dirty="0"/>
              <a:t> Point of </a:t>
            </a:r>
            <a:r>
              <a:rPr lang="en-US" dirty="0" smtClean="0"/>
              <a:t>Sale</a:t>
            </a:r>
            <a:r>
              <a:rPr lang="en-US" dirty="0"/>
              <a:t>	</a:t>
            </a:r>
          </a:p>
        </p:txBody>
      </p:sp>
    </p:spTree>
    <p:extLst>
      <p:ext uri="{BB962C8B-B14F-4D97-AF65-F5344CB8AC3E}">
        <p14:creationId xmlns:p14="http://schemas.microsoft.com/office/powerpoint/2010/main" val="280922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SA" dirty="0"/>
              <a:t>هيكل التجارة الالكترونية </a:t>
            </a:r>
            <a:endParaRPr lang="en-US" dirty="0"/>
          </a:p>
        </p:txBody>
      </p:sp>
      <p:sp>
        <p:nvSpPr>
          <p:cNvPr id="3" name="Content Placeholder 2"/>
          <p:cNvSpPr>
            <a:spLocks noGrp="1"/>
          </p:cNvSpPr>
          <p:nvPr>
            <p:ph idx="1"/>
          </p:nvPr>
        </p:nvSpPr>
        <p:spPr/>
        <p:txBody>
          <a:bodyPr/>
          <a:lstStyle/>
          <a:p>
            <a:pPr algn="r" rtl="1"/>
            <a:r>
              <a:rPr lang="ar-SA" dirty="0"/>
              <a:t>يتطلب وجود البنوك الالكترونية ليسود فى المجمعـات </a:t>
            </a:r>
            <a:r>
              <a:rPr lang="ar-SA" dirty="0" smtClean="0"/>
              <a:t>التجاريـة.</a:t>
            </a:r>
            <a:endParaRPr lang="en-US" dirty="0"/>
          </a:p>
          <a:p>
            <a:pPr algn="r" rtl="1"/>
            <a:r>
              <a:rPr lang="ar-SA" dirty="0"/>
              <a:t>الموجودة على الانترنت وشراء الاسهم والبحث عن عمل والتعاون مع بقية الافراد فى </a:t>
            </a:r>
            <a:r>
              <a:rPr lang="ar-SA" dirty="0" smtClean="0"/>
              <a:t>مجال.</a:t>
            </a:r>
            <a:endParaRPr lang="en-US" dirty="0"/>
          </a:p>
          <a:p>
            <a:pPr algn="r" rtl="1"/>
            <a:r>
              <a:rPr lang="ar-SA" dirty="0"/>
              <a:t>التجارة الالكترونية </a:t>
            </a:r>
            <a:r>
              <a:rPr lang="ar-SA" dirty="0" smtClean="0"/>
              <a:t>فى </a:t>
            </a:r>
            <a:r>
              <a:rPr lang="ar-SA" dirty="0"/>
              <a:t>السودان لم يبدأ تطبيق التجارة الالكترونية بصورة </a:t>
            </a:r>
            <a:r>
              <a:rPr lang="ar-SA" dirty="0" smtClean="0"/>
              <a:t>فعالـة</a:t>
            </a:r>
            <a:r>
              <a:rPr lang="en-US" dirty="0"/>
              <a:t>.</a:t>
            </a:r>
          </a:p>
          <a:p>
            <a:pPr algn="r" rtl="1"/>
            <a:endParaRPr lang="en-US" dirty="0"/>
          </a:p>
        </p:txBody>
      </p:sp>
    </p:spTree>
    <p:extLst>
      <p:ext uri="{BB962C8B-B14F-4D97-AF65-F5344CB8AC3E}">
        <p14:creationId xmlns:p14="http://schemas.microsoft.com/office/powerpoint/2010/main" val="325799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ar-SA" dirty="0"/>
              <a:t/>
            </a:r>
            <a:br>
              <a:rPr lang="ar-SA" dirty="0"/>
            </a:br>
            <a:r>
              <a:rPr lang="ar-SA" dirty="0"/>
              <a:t> </a:t>
            </a:r>
            <a:br>
              <a:rPr lang="ar-SA" dirty="0"/>
            </a:br>
            <a:r>
              <a:rPr lang="ar-SA" dirty="0"/>
              <a:t>ﻗﻴﺎﻡ ﺍﻟﺘﺠﺎﺭﺓ ﺍﻻﻟﻜﺘﺭﻭﻨﻴﺔ ﻓﻰ </a:t>
            </a:r>
            <a:r>
              <a:rPr lang="ar-SA" dirty="0" smtClean="0"/>
              <a:t>ﺍﻟﺴﻭﺩﺍن</a:t>
            </a:r>
            <a:endParaRPr lang="en-US" dirty="0"/>
          </a:p>
        </p:txBody>
      </p:sp>
      <p:sp>
        <p:nvSpPr>
          <p:cNvPr id="3" name="Content Placeholder 2"/>
          <p:cNvSpPr>
            <a:spLocks noGrp="1"/>
          </p:cNvSpPr>
          <p:nvPr>
            <p:ph idx="1"/>
          </p:nvPr>
        </p:nvSpPr>
        <p:spPr/>
        <p:txBody>
          <a:bodyPr/>
          <a:lstStyle/>
          <a:p>
            <a:pPr algn="r" rtl="1"/>
            <a:r>
              <a:rPr lang="ar-SA" dirty="0" smtClean="0"/>
              <a:t>ﻴﻘﻭﻡ </a:t>
            </a:r>
            <a:r>
              <a:rPr lang="ar-SA" dirty="0"/>
              <a:t>ﺍﻟﺒﻨﻙ ﺍﻟﻤﺭﻜﺯﻯ ﺒﺘﻁﻭﻴﺭ ﻭﺴﺎﺌل ﺍﻟﺩﻓﻊ ﺍﻻﻟﻜﺘﺭﻭﻨﻰ ﻭﺍﻟﺘﻰ ﺘﻌﺘﺒﺭ ﺍﻟﻨﻘﺎﻁ ﺍﻻﺴﺎﺴﻴﺔ ﻓـﻰ </a:t>
            </a:r>
            <a:r>
              <a:rPr lang="ar-SA" dirty="0" smtClean="0"/>
              <a:t>ﺩﻋﻡ </a:t>
            </a:r>
            <a:r>
              <a:rPr lang="ar-SA" dirty="0"/>
              <a:t>ﺍﻟﺘﺠﺎﺭﺓ </a:t>
            </a:r>
            <a:r>
              <a:rPr lang="ar-SA" dirty="0" smtClean="0"/>
              <a:t>ﺍﻻﻟﻜﺘﺭﻭﻨﻴ.</a:t>
            </a:r>
          </a:p>
          <a:p>
            <a:pPr algn="r" rtl="1"/>
            <a:r>
              <a:rPr lang="ar-SA" dirty="0"/>
              <a:t> ﺍﺠﺎﺯﺓ ﻋﻘﺩ ﺍﻟﺘﺠﺎﺭﺓ  ﺍﻻﻟﻜﺘﺭﻭﻨﻴﺔ  ﻭﻗﺎﻨﻭﻨﻴﺔ ﻭﺴﺎﺌل ﺍﻟﺘﻌﺎﻗﺩ ﻭﻭﺜﺎﺌﻘﻪ ﻭﺍﻟﺘﻭﻗﻴﻊ </a:t>
            </a:r>
            <a:r>
              <a:rPr lang="ar-SA" dirty="0" smtClean="0"/>
              <a:t>ﺍﻻﻟﻜﺘﺭﻭﻨﻰ.</a:t>
            </a:r>
          </a:p>
          <a:p>
            <a:pPr algn="r" rtl="1"/>
            <a:r>
              <a:rPr lang="ar-SA" dirty="0"/>
              <a:t>ﺘﺸﺠﻴﻊ ﺍﻟﺩﺭﺍﺴﺎﺕ ﻭﺍﻟﺒﺤﻭﺙ ﻭﺍﻻﺤﺼﺎﺀﺍﺕ ﺍﻟﺨﺎﺼﺔ ﺒﺎﻟﺘﺠﺎﺭﺓ </a:t>
            </a:r>
            <a:r>
              <a:rPr lang="ar-SA" dirty="0" smtClean="0"/>
              <a:t>ﺍﻻﻟﻜﺘﺭﻭﻨﻴﺔ</a:t>
            </a:r>
          </a:p>
          <a:p>
            <a:pPr algn="r" rtl="1"/>
            <a:r>
              <a:rPr lang="ar-SA" dirty="0" smtClean="0"/>
              <a:t>ﺍﻻﺴﺘﻔﺎﺩﺓ </a:t>
            </a:r>
            <a:r>
              <a:rPr lang="ar-SA" dirty="0"/>
              <a:t>ﻤﻥ ﺍﻟﺘﺠﺎﺭﺏ ﺍﻻﻗﻠﻴﻤﻴﺔ ﻭﺍﻟﺩﻭﻟﻴﺔ  ﻟﺘﻨﻅﻴﻡ ﺍﻟﺘﺠﺎﺭﺓ ﺍﻻﻟﻜﺘﺭﻭﻨﻴﺔ </a:t>
            </a:r>
            <a:r>
              <a:rPr lang="ar-SA" dirty="0" smtClean="0"/>
              <a:t>ﺘﻁﻭﻴﺭ </a:t>
            </a:r>
          </a:p>
          <a:p>
            <a:pPr algn="r" rtl="1"/>
            <a:r>
              <a:rPr lang="ar-SA" dirty="0" smtClean="0"/>
              <a:t>ﻭﺴﺎﺌل </a:t>
            </a:r>
            <a:r>
              <a:rPr lang="ar-SA" dirty="0"/>
              <a:t>ﺍﻟﺴـﻼﻤﺔ  ﺍﻻﻤﺎﻥ </a:t>
            </a:r>
            <a:r>
              <a:rPr lang="ar-SA" dirty="0" smtClean="0"/>
              <a:t>ﻭﺍﻟﺘﺸﻔﻴﺭ.</a:t>
            </a:r>
            <a:endParaRPr lang="en-US" dirty="0"/>
          </a:p>
        </p:txBody>
      </p:sp>
    </p:spTree>
    <p:extLst>
      <p:ext uri="{BB962C8B-B14F-4D97-AF65-F5344CB8AC3E}">
        <p14:creationId xmlns:p14="http://schemas.microsoft.com/office/powerpoint/2010/main" val="122646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ar-SA" dirty="0"/>
              <a:t/>
            </a:r>
            <a:br>
              <a:rPr lang="ar-SA" dirty="0"/>
            </a:br>
            <a:r>
              <a:rPr lang="ar-SA" sz="5600" dirty="0"/>
              <a:t>ﺃﻫﺩﺍﻑ ﺍﻟﻨﻘﻁﺔ </a:t>
            </a:r>
            <a:r>
              <a:rPr lang="ar-SA" sz="5600" dirty="0" smtClean="0"/>
              <a:t>التجارية السودانية</a:t>
            </a:r>
            <a:endParaRPr lang="en-US" sz="5600" dirty="0"/>
          </a:p>
        </p:txBody>
      </p:sp>
      <p:sp>
        <p:nvSpPr>
          <p:cNvPr id="3" name="Content Placeholder 2"/>
          <p:cNvSpPr>
            <a:spLocks noGrp="1"/>
          </p:cNvSpPr>
          <p:nvPr>
            <p:ph idx="1"/>
          </p:nvPr>
        </p:nvSpPr>
        <p:spPr/>
        <p:txBody>
          <a:bodyPr/>
          <a:lstStyle/>
          <a:p>
            <a:pPr algn="r" rtl="1"/>
            <a:r>
              <a:rPr lang="ar-SA" dirty="0" smtClean="0"/>
              <a:t>تشجيع وترويج وتنمية الصادرات والاستثمارات والخدمات.</a:t>
            </a:r>
          </a:p>
          <a:p>
            <a:pPr algn="r" rtl="1"/>
            <a:r>
              <a:rPr lang="ar-SA" dirty="0" smtClean="0"/>
              <a:t>تسهيل العمليات التجاريه وتجميعها تحت نظام النافذة الواحدة.</a:t>
            </a:r>
          </a:p>
          <a:p>
            <a:pPr algn="r" rtl="1"/>
            <a:r>
              <a:rPr lang="ar-SA" dirty="0" smtClean="0"/>
              <a:t>ربط تجارة السودان بالشركات الالكترونية العالمية .</a:t>
            </a:r>
          </a:p>
          <a:p>
            <a:pPr algn="r" rtl="1"/>
            <a:r>
              <a:rPr lang="ar-SA" dirty="0" smtClean="0"/>
              <a:t>توفير المعلومات والاسعار عن السلع والخدمات المتاحة في الاسواق العالمية.</a:t>
            </a:r>
            <a:endParaRPr lang="en-US" dirty="0"/>
          </a:p>
        </p:txBody>
      </p:sp>
    </p:spTree>
    <p:extLst>
      <p:ext uri="{BB962C8B-B14F-4D97-AF65-F5344CB8AC3E}">
        <p14:creationId xmlns:p14="http://schemas.microsoft.com/office/powerpoint/2010/main" val="193945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Autofit/>
          </a:bodyPr>
          <a:lstStyle/>
          <a:p>
            <a:pPr algn="ctr" rtl="1"/>
            <a:r>
              <a:rPr lang="ar-SA" dirty="0"/>
              <a:t>دور بنك السودان المركزي في إدخال التجارة الإلكترونية في السودان </a:t>
            </a:r>
            <a:endParaRPr lang="en-US" dirty="0"/>
          </a:p>
        </p:txBody>
      </p:sp>
      <p:sp>
        <p:nvSpPr>
          <p:cNvPr id="3" name="Content Placeholder 2"/>
          <p:cNvSpPr>
            <a:spLocks noGrp="1"/>
          </p:cNvSpPr>
          <p:nvPr>
            <p:ph idx="1"/>
          </p:nvPr>
        </p:nvSpPr>
        <p:spPr/>
        <p:txBody>
          <a:bodyPr/>
          <a:lstStyle/>
          <a:p>
            <a:pPr algn="r" rtl="1"/>
            <a:r>
              <a:rPr lang="ar-SA" dirty="0"/>
              <a:t>أما دور بنك السودان المركزي في إدخال التجارة الإلكترونية في السودان يتمثل في العمل على إنشاء البنوك الإلكترونية التي تسهل عملية الدفع في التجارة الإلكترونية. كما قام بنك السودان بالتعاون مع شركة الخدمات المصرفية عبر مركز محول القيود القومي إصدار بطاقات مصرفية يتم التعامل بها عبر البنوك المحلية وخارج السودان في بعض الدول (مصر – قطر – البحرين – لبنان)، وإدخال نقاط البيع تستخدم فى بعض المعاملات التجارية. ولكي تقوم التجارة الإلكترونية في السودان يقوم البنك المركزي بتطوير وسائل الدفع الإلكتروني والتي تعتبر النقاط الأساسية في دعم التجارة الإلكترونية.</a:t>
            </a:r>
            <a:endParaRPr lang="en-US" dirty="0"/>
          </a:p>
        </p:txBody>
      </p:sp>
    </p:spTree>
    <p:extLst>
      <p:ext uri="{BB962C8B-B14F-4D97-AF65-F5344CB8AC3E}">
        <p14:creationId xmlns:p14="http://schemas.microsoft.com/office/powerpoint/2010/main" val="2626062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TotalTime>
  <Words>475</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التجارة الالكترونية </vt:lpstr>
      <vt:lpstr>التجارة الالكترونية في السودان هل هي مستحيلة</vt:lpstr>
      <vt:lpstr>ضعف التعامل بالتجارة الإلكترونية في السودان والدول النامية </vt:lpstr>
      <vt:lpstr>الخدمات الالكترونية المطبقة على السودان</vt:lpstr>
      <vt:lpstr>PowerPoint Presentation</vt:lpstr>
      <vt:lpstr>هيكل التجارة الالكترونية </vt:lpstr>
      <vt:lpstr>   ﻗﻴﺎﻡ ﺍﻟﺘﺠﺎﺭﺓ ﺍﻻﻟﻜﺘﺭﻭﻨﻴﺔ ﻓﻰ ﺍﻟﺴﻭﺩﺍن</vt:lpstr>
      <vt:lpstr> ﺃﻫﺩﺍﻑ ﺍﻟﻨﻘﻁﺔ التجارية السودانية</vt:lpstr>
      <vt:lpstr>دور بنك السودان المركزي في إدخال التجارة الإلكترونية في السودان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Joker</dc:creator>
  <cp:lastModifiedBy>Windows User</cp:lastModifiedBy>
  <cp:revision>8</cp:revision>
  <dcterms:created xsi:type="dcterms:W3CDTF">2006-08-16T00:00:00Z</dcterms:created>
  <dcterms:modified xsi:type="dcterms:W3CDTF">2018-05-12T12:05:32Z</dcterms:modified>
</cp:coreProperties>
</file>