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8" r:id="rId3"/>
    <p:sldId id="257" r:id="rId4"/>
    <p:sldId id="259" r:id="rId5"/>
    <p:sldId id="263" r:id="rId6"/>
    <p:sldId id="260" r:id="rId7"/>
    <p:sldId id="264" r:id="rId8"/>
    <p:sldId id="261" r:id="rId9"/>
    <p:sldId id="262" r:id="rId10"/>
    <p:sldId id="265" r:id="rId11"/>
    <p:sldId id="266" r:id="rId12"/>
    <p:sldId id="267" r:id="rId13"/>
    <p:sldId id="268" r:id="rId14"/>
    <p:sldId id="269"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7FF3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BD9AAB-B54E-43B8-952F-A0B500B52F4E}" type="datetimeFigureOut">
              <a:rPr lang="zh-CN" altLang="en-US" smtClean="0"/>
              <a:t>2020/6/16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5536C-E919-49D1-BEBD-2162356A10D1}" type="slidenum">
              <a:rPr lang="zh-CN" altLang="en-US" smtClean="0"/>
              <a:t>‹#›</a:t>
            </a:fld>
            <a:endParaRPr lang="zh-CN" altLang="en-US"/>
          </a:p>
        </p:txBody>
      </p:sp>
    </p:spTree>
    <p:extLst>
      <p:ext uri="{BB962C8B-B14F-4D97-AF65-F5344CB8AC3E}">
        <p14:creationId xmlns:p14="http://schemas.microsoft.com/office/powerpoint/2010/main" val="32210506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85536C-E919-49D1-BEBD-2162356A10D1}" type="slidenum">
              <a:rPr lang="zh-CN" altLang="en-US" smtClean="0"/>
              <a:t>5</a:t>
            </a:fld>
            <a:endParaRPr lang="zh-CN" altLang="en-US"/>
          </a:p>
        </p:txBody>
      </p:sp>
    </p:spTree>
    <p:extLst>
      <p:ext uri="{BB962C8B-B14F-4D97-AF65-F5344CB8AC3E}">
        <p14:creationId xmlns:p14="http://schemas.microsoft.com/office/powerpoint/2010/main" val="2570078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85536C-E919-49D1-BEBD-2162356A10D1}" type="slidenum">
              <a:rPr lang="zh-CN" altLang="en-US" smtClean="0"/>
              <a:t>13</a:t>
            </a:fld>
            <a:endParaRPr lang="zh-CN" altLang="en-US"/>
          </a:p>
        </p:txBody>
      </p:sp>
    </p:spTree>
    <p:extLst>
      <p:ext uri="{BB962C8B-B14F-4D97-AF65-F5344CB8AC3E}">
        <p14:creationId xmlns:p14="http://schemas.microsoft.com/office/powerpoint/2010/main" val="3128797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85536C-E919-49D1-BEBD-2162356A10D1}" type="slidenum">
              <a:rPr lang="zh-CN" altLang="en-US" smtClean="0"/>
              <a:t>14</a:t>
            </a:fld>
            <a:endParaRPr lang="zh-CN" altLang="en-US"/>
          </a:p>
        </p:txBody>
      </p:sp>
    </p:spTree>
    <p:extLst>
      <p:ext uri="{BB962C8B-B14F-4D97-AF65-F5344CB8AC3E}">
        <p14:creationId xmlns:p14="http://schemas.microsoft.com/office/powerpoint/2010/main" val="526091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8794A7-1266-498D-B748-14F8D2CFE30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CFE035F-BF00-446E-8E65-020DEF8898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5D2DB8A-DBCC-4A12-92F2-732342AF7EB0}"/>
              </a:ext>
            </a:extLst>
          </p:cNvPr>
          <p:cNvSpPr>
            <a:spLocks noGrp="1"/>
          </p:cNvSpPr>
          <p:nvPr>
            <p:ph type="dt" sz="half" idx="10"/>
          </p:nvPr>
        </p:nvSpPr>
        <p:spPr/>
        <p:txBody>
          <a:bodyPr/>
          <a:lstStyle/>
          <a:p>
            <a:fld id="{F40C1254-F1AA-428B-92C5-B10CE42ED55A}" type="datetimeFigureOut">
              <a:rPr lang="zh-CN" altLang="en-US" smtClean="0"/>
              <a:t>2020/6/16</a:t>
            </a:fld>
            <a:endParaRPr lang="zh-CN" altLang="en-US"/>
          </a:p>
        </p:txBody>
      </p:sp>
      <p:sp>
        <p:nvSpPr>
          <p:cNvPr id="5" name="页脚占位符 4">
            <a:extLst>
              <a:ext uri="{FF2B5EF4-FFF2-40B4-BE49-F238E27FC236}">
                <a16:creationId xmlns:a16="http://schemas.microsoft.com/office/drawing/2014/main" id="{1EB16FF1-4134-4496-AF0E-062D440A2E9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C19753A-A583-425D-9AC3-3EEE283A157C}"/>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563094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3A29AE-2C51-4CA6-A5A1-84892BFCC31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42AC501-1199-4BC9-A2BF-FB97B6099B6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242D85A-D13C-4216-9EA4-8C2CFF71E338}"/>
              </a:ext>
            </a:extLst>
          </p:cNvPr>
          <p:cNvSpPr>
            <a:spLocks noGrp="1"/>
          </p:cNvSpPr>
          <p:nvPr>
            <p:ph type="dt" sz="half" idx="10"/>
          </p:nvPr>
        </p:nvSpPr>
        <p:spPr/>
        <p:txBody>
          <a:bodyPr/>
          <a:lstStyle/>
          <a:p>
            <a:fld id="{F40C1254-F1AA-428B-92C5-B10CE42ED55A}" type="datetimeFigureOut">
              <a:rPr lang="zh-CN" altLang="en-US" smtClean="0"/>
              <a:t>2020/6/16</a:t>
            </a:fld>
            <a:endParaRPr lang="zh-CN" altLang="en-US"/>
          </a:p>
        </p:txBody>
      </p:sp>
      <p:sp>
        <p:nvSpPr>
          <p:cNvPr id="5" name="页脚占位符 4">
            <a:extLst>
              <a:ext uri="{FF2B5EF4-FFF2-40B4-BE49-F238E27FC236}">
                <a16:creationId xmlns:a16="http://schemas.microsoft.com/office/drawing/2014/main" id="{B01F8FB4-4EAB-4CE4-8884-469238F7330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A2F70D0-80AC-4A4F-93BD-4172A45F59DE}"/>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1682466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AA8F9D7-E7C1-4587-9934-39680C7E41F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F78BABC-7E64-4992-81BF-C8B94B032ED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53DC98B-B1C3-4EA3-83D1-FD6B217FCD68}"/>
              </a:ext>
            </a:extLst>
          </p:cNvPr>
          <p:cNvSpPr>
            <a:spLocks noGrp="1"/>
          </p:cNvSpPr>
          <p:nvPr>
            <p:ph type="dt" sz="half" idx="10"/>
          </p:nvPr>
        </p:nvSpPr>
        <p:spPr/>
        <p:txBody>
          <a:bodyPr/>
          <a:lstStyle/>
          <a:p>
            <a:fld id="{F40C1254-F1AA-428B-92C5-B10CE42ED55A}" type="datetimeFigureOut">
              <a:rPr lang="zh-CN" altLang="en-US" smtClean="0"/>
              <a:t>2020/6/16</a:t>
            </a:fld>
            <a:endParaRPr lang="zh-CN" altLang="en-US"/>
          </a:p>
        </p:txBody>
      </p:sp>
      <p:sp>
        <p:nvSpPr>
          <p:cNvPr id="5" name="页脚占位符 4">
            <a:extLst>
              <a:ext uri="{FF2B5EF4-FFF2-40B4-BE49-F238E27FC236}">
                <a16:creationId xmlns:a16="http://schemas.microsoft.com/office/drawing/2014/main" id="{2BE5E48D-3148-42F7-AEE5-361FE1BB42D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0620A7D-7282-4BEF-82A4-59776E310109}"/>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2147699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60F24D-784E-4B76-A117-0058D5065B8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136D075-30C7-4149-BCEE-1B3BB365D79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B8974A5-E98B-4398-AF1A-4743A75A086B}"/>
              </a:ext>
            </a:extLst>
          </p:cNvPr>
          <p:cNvSpPr>
            <a:spLocks noGrp="1"/>
          </p:cNvSpPr>
          <p:nvPr>
            <p:ph type="dt" sz="half" idx="10"/>
          </p:nvPr>
        </p:nvSpPr>
        <p:spPr/>
        <p:txBody>
          <a:bodyPr/>
          <a:lstStyle/>
          <a:p>
            <a:fld id="{F40C1254-F1AA-428B-92C5-B10CE42ED55A}" type="datetimeFigureOut">
              <a:rPr lang="zh-CN" altLang="en-US" smtClean="0"/>
              <a:t>2020/6/16</a:t>
            </a:fld>
            <a:endParaRPr lang="zh-CN" altLang="en-US"/>
          </a:p>
        </p:txBody>
      </p:sp>
      <p:sp>
        <p:nvSpPr>
          <p:cNvPr id="5" name="页脚占位符 4">
            <a:extLst>
              <a:ext uri="{FF2B5EF4-FFF2-40B4-BE49-F238E27FC236}">
                <a16:creationId xmlns:a16="http://schemas.microsoft.com/office/drawing/2014/main" id="{777C5C85-F9A0-4EE7-9D61-BE9675CF57F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19C363-975D-497A-BC28-BB63B7A6B15B}"/>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2082415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FA0073-7047-49B4-B49C-6179DBF1C61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5BFD20B-3E53-42F2-8A1A-39BFF7E5C5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4AE7374-4A54-46A8-B67E-33B4C3E9EBC9}"/>
              </a:ext>
            </a:extLst>
          </p:cNvPr>
          <p:cNvSpPr>
            <a:spLocks noGrp="1"/>
          </p:cNvSpPr>
          <p:nvPr>
            <p:ph type="dt" sz="half" idx="10"/>
          </p:nvPr>
        </p:nvSpPr>
        <p:spPr/>
        <p:txBody>
          <a:bodyPr/>
          <a:lstStyle/>
          <a:p>
            <a:fld id="{F40C1254-F1AA-428B-92C5-B10CE42ED55A}" type="datetimeFigureOut">
              <a:rPr lang="zh-CN" altLang="en-US" smtClean="0"/>
              <a:t>2020/6/16</a:t>
            </a:fld>
            <a:endParaRPr lang="zh-CN" altLang="en-US"/>
          </a:p>
        </p:txBody>
      </p:sp>
      <p:sp>
        <p:nvSpPr>
          <p:cNvPr id="5" name="页脚占位符 4">
            <a:extLst>
              <a:ext uri="{FF2B5EF4-FFF2-40B4-BE49-F238E27FC236}">
                <a16:creationId xmlns:a16="http://schemas.microsoft.com/office/drawing/2014/main" id="{44DD62FE-B4FC-4F41-8EBD-CA6EF91F0A8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5F9BA77-2D93-4E2A-8CAD-ED412D26B3A6}"/>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20908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5CCA36-7A7D-4BEE-ADED-F4B49DA4C1B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B1E0B1A-D1BE-4A0A-A591-0FB05E93912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36D408A-8A37-4262-999C-A6AC1775A77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6CD4252-E1A1-4104-B993-46AA3CA751C2}"/>
              </a:ext>
            </a:extLst>
          </p:cNvPr>
          <p:cNvSpPr>
            <a:spLocks noGrp="1"/>
          </p:cNvSpPr>
          <p:nvPr>
            <p:ph type="dt" sz="half" idx="10"/>
          </p:nvPr>
        </p:nvSpPr>
        <p:spPr/>
        <p:txBody>
          <a:bodyPr/>
          <a:lstStyle/>
          <a:p>
            <a:fld id="{F40C1254-F1AA-428B-92C5-B10CE42ED55A}" type="datetimeFigureOut">
              <a:rPr lang="zh-CN" altLang="en-US" smtClean="0"/>
              <a:t>2020/6/16</a:t>
            </a:fld>
            <a:endParaRPr lang="zh-CN" altLang="en-US"/>
          </a:p>
        </p:txBody>
      </p:sp>
      <p:sp>
        <p:nvSpPr>
          <p:cNvPr id="6" name="页脚占位符 5">
            <a:extLst>
              <a:ext uri="{FF2B5EF4-FFF2-40B4-BE49-F238E27FC236}">
                <a16:creationId xmlns:a16="http://schemas.microsoft.com/office/drawing/2014/main" id="{CC1130ED-2460-46B2-852E-2491D4316AB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E2A08F3-F8C0-4F64-B68B-F07316B18423}"/>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4168502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96F4FB-01C4-44E1-AF29-2C8548A3B81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B35F35D-8429-4F8E-93D9-57FFEC0302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F8B1A0A-B84D-47AE-903E-69D7A25A2AD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CA5FA75-98D0-4EBE-8DD8-328494590D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B8920BF-36CC-48EC-9810-758674E856F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AE97047-D308-4F89-8834-419944781FAC}"/>
              </a:ext>
            </a:extLst>
          </p:cNvPr>
          <p:cNvSpPr>
            <a:spLocks noGrp="1"/>
          </p:cNvSpPr>
          <p:nvPr>
            <p:ph type="dt" sz="half" idx="10"/>
          </p:nvPr>
        </p:nvSpPr>
        <p:spPr/>
        <p:txBody>
          <a:bodyPr/>
          <a:lstStyle/>
          <a:p>
            <a:fld id="{F40C1254-F1AA-428B-92C5-B10CE42ED55A}" type="datetimeFigureOut">
              <a:rPr lang="zh-CN" altLang="en-US" smtClean="0"/>
              <a:t>2020/6/16</a:t>
            </a:fld>
            <a:endParaRPr lang="zh-CN" altLang="en-US"/>
          </a:p>
        </p:txBody>
      </p:sp>
      <p:sp>
        <p:nvSpPr>
          <p:cNvPr id="8" name="页脚占位符 7">
            <a:extLst>
              <a:ext uri="{FF2B5EF4-FFF2-40B4-BE49-F238E27FC236}">
                <a16:creationId xmlns:a16="http://schemas.microsoft.com/office/drawing/2014/main" id="{D71330B2-FB17-4958-A17D-995E1228A41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ACA02EA-8B98-43E4-9829-5C2FDB92960D}"/>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641189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0ED5ED-A343-479F-B332-181D4E33EC9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E368D89-8985-4D76-93A3-3669E8668CB7}"/>
              </a:ext>
            </a:extLst>
          </p:cNvPr>
          <p:cNvSpPr>
            <a:spLocks noGrp="1"/>
          </p:cNvSpPr>
          <p:nvPr>
            <p:ph type="dt" sz="half" idx="10"/>
          </p:nvPr>
        </p:nvSpPr>
        <p:spPr/>
        <p:txBody>
          <a:bodyPr/>
          <a:lstStyle/>
          <a:p>
            <a:fld id="{F40C1254-F1AA-428B-92C5-B10CE42ED55A}" type="datetimeFigureOut">
              <a:rPr lang="zh-CN" altLang="en-US" smtClean="0"/>
              <a:t>2020/6/16</a:t>
            </a:fld>
            <a:endParaRPr lang="zh-CN" altLang="en-US"/>
          </a:p>
        </p:txBody>
      </p:sp>
      <p:sp>
        <p:nvSpPr>
          <p:cNvPr id="4" name="页脚占位符 3">
            <a:extLst>
              <a:ext uri="{FF2B5EF4-FFF2-40B4-BE49-F238E27FC236}">
                <a16:creationId xmlns:a16="http://schemas.microsoft.com/office/drawing/2014/main" id="{DB360FD0-64C9-4F33-B89D-706FBA2C3C5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8C86622-1E05-4F74-8529-43E241D3971D}"/>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643144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C158228-52AC-49B9-83EB-BA1167BADAB2}"/>
              </a:ext>
            </a:extLst>
          </p:cNvPr>
          <p:cNvSpPr>
            <a:spLocks noGrp="1"/>
          </p:cNvSpPr>
          <p:nvPr>
            <p:ph type="dt" sz="half" idx="10"/>
          </p:nvPr>
        </p:nvSpPr>
        <p:spPr/>
        <p:txBody>
          <a:bodyPr/>
          <a:lstStyle/>
          <a:p>
            <a:fld id="{F40C1254-F1AA-428B-92C5-B10CE42ED55A}" type="datetimeFigureOut">
              <a:rPr lang="zh-CN" altLang="en-US" smtClean="0"/>
              <a:t>2020/6/16</a:t>
            </a:fld>
            <a:endParaRPr lang="zh-CN" altLang="en-US"/>
          </a:p>
        </p:txBody>
      </p:sp>
      <p:sp>
        <p:nvSpPr>
          <p:cNvPr id="3" name="页脚占位符 2">
            <a:extLst>
              <a:ext uri="{FF2B5EF4-FFF2-40B4-BE49-F238E27FC236}">
                <a16:creationId xmlns:a16="http://schemas.microsoft.com/office/drawing/2014/main" id="{62EB9C33-1EAD-4436-9151-B86B3886259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1F2A518-D035-403A-A065-6B50D225E5B8}"/>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3023391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AA1BAF-E41A-4A63-B98A-1BB42108F4C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CF22732-0971-43D4-B0C0-58E42B27EE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751F8D0-3FE5-4AEC-91A3-8DA8069963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01A4793-FBF7-4502-91B0-DF870D03890A}"/>
              </a:ext>
            </a:extLst>
          </p:cNvPr>
          <p:cNvSpPr>
            <a:spLocks noGrp="1"/>
          </p:cNvSpPr>
          <p:nvPr>
            <p:ph type="dt" sz="half" idx="10"/>
          </p:nvPr>
        </p:nvSpPr>
        <p:spPr/>
        <p:txBody>
          <a:bodyPr/>
          <a:lstStyle/>
          <a:p>
            <a:fld id="{F40C1254-F1AA-428B-92C5-B10CE42ED55A}" type="datetimeFigureOut">
              <a:rPr lang="zh-CN" altLang="en-US" smtClean="0"/>
              <a:t>2020/6/16</a:t>
            </a:fld>
            <a:endParaRPr lang="zh-CN" altLang="en-US"/>
          </a:p>
        </p:txBody>
      </p:sp>
      <p:sp>
        <p:nvSpPr>
          <p:cNvPr id="6" name="页脚占位符 5">
            <a:extLst>
              <a:ext uri="{FF2B5EF4-FFF2-40B4-BE49-F238E27FC236}">
                <a16:creationId xmlns:a16="http://schemas.microsoft.com/office/drawing/2014/main" id="{D7B54C57-881E-438F-BE9A-B06D2DA32B2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B94F752-70FA-428D-8F48-C79C3C79125E}"/>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1526897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C3E6DD-54EF-481B-8027-EC24E739075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914647F-003A-4608-8137-86118D34A5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EDAD9DB-2DE4-49B5-AC49-CA54685FFF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D925602-E591-44BA-902D-4ED7362FE5D3}"/>
              </a:ext>
            </a:extLst>
          </p:cNvPr>
          <p:cNvSpPr>
            <a:spLocks noGrp="1"/>
          </p:cNvSpPr>
          <p:nvPr>
            <p:ph type="dt" sz="half" idx="10"/>
          </p:nvPr>
        </p:nvSpPr>
        <p:spPr/>
        <p:txBody>
          <a:bodyPr/>
          <a:lstStyle/>
          <a:p>
            <a:fld id="{F40C1254-F1AA-428B-92C5-B10CE42ED55A}" type="datetimeFigureOut">
              <a:rPr lang="zh-CN" altLang="en-US" smtClean="0"/>
              <a:t>2020/6/16</a:t>
            </a:fld>
            <a:endParaRPr lang="zh-CN" altLang="en-US"/>
          </a:p>
        </p:txBody>
      </p:sp>
      <p:sp>
        <p:nvSpPr>
          <p:cNvPr id="6" name="页脚占位符 5">
            <a:extLst>
              <a:ext uri="{FF2B5EF4-FFF2-40B4-BE49-F238E27FC236}">
                <a16:creationId xmlns:a16="http://schemas.microsoft.com/office/drawing/2014/main" id="{4A2B7D02-46AD-4A89-B522-F277BC8C29A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348BAA0-BA6F-44CD-9319-BA73FAE0A038}"/>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500460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7945A97-35BA-4CBE-BDC7-63C53D0E15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FE8F97D-FEFD-4BC4-90E3-7279331827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5F3AEEC-A755-45BE-A1E1-B66F6DC2FD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0C1254-F1AA-428B-92C5-B10CE42ED55A}" type="datetimeFigureOut">
              <a:rPr lang="zh-CN" altLang="en-US" smtClean="0"/>
              <a:t>2020/6/16</a:t>
            </a:fld>
            <a:endParaRPr lang="zh-CN" altLang="en-US"/>
          </a:p>
        </p:txBody>
      </p:sp>
      <p:sp>
        <p:nvSpPr>
          <p:cNvPr id="5" name="页脚占位符 4">
            <a:extLst>
              <a:ext uri="{FF2B5EF4-FFF2-40B4-BE49-F238E27FC236}">
                <a16:creationId xmlns:a16="http://schemas.microsoft.com/office/drawing/2014/main" id="{0ECE4072-51B7-4D5F-87B8-FB64A0BB7E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130D404-6E6D-49A3-8358-3C3CCF3A85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3103282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2133918"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Basic Information</a:t>
            </a:r>
            <a:endParaRPr lang="zh-CN" altLang="en-US" b="1" dirty="0">
              <a:latin typeface="Arial" panose="020B0604020202020204" pitchFamily="34" charset="0"/>
              <a:cs typeface="Arial" panose="020B0604020202020204" pitchFamily="34" charset="0"/>
            </a:endParaRPr>
          </a:p>
        </p:txBody>
      </p:sp>
      <p:sp>
        <p:nvSpPr>
          <p:cNvPr id="8" name="文本框 7">
            <a:extLst>
              <a:ext uri="{FF2B5EF4-FFF2-40B4-BE49-F238E27FC236}">
                <a16:creationId xmlns:a16="http://schemas.microsoft.com/office/drawing/2014/main" id="{23AD2B2E-6AA9-4DA6-AEFF-0AC255E5FBC3}"/>
              </a:ext>
            </a:extLst>
          </p:cNvPr>
          <p:cNvSpPr txBox="1"/>
          <p:nvPr/>
        </p:nvSpPr>
        <p:spPr>
          <a:xfrm>
            <a:off x="992221" y="1258242"/>
            <a:ext cx="4870244" cy="3955442"/>
          </a:xfrm>
          <a:prstGeom prst="rect">
            <a:avLst/>
          </a:prstGeom>
          <a:noFill/>
        </p:spPr>
        <p:txBody>
          <a:bodyPr wrap="none" rtlCol="0">
            <a:spAutoFit/>
          </a:bodyPr>
          <a:lstStyle/>
          <a:p>
            <a:pPr>
              <a:lnSpc>
                <a:spcPct val="200000"/>
              </a:lnSpc>
            </a:pPr>
            <a:r>
              <a:rPr lang="en-US" altLang="zh-CN" sz="1600" dirty="0">
                <a:latin typeface="Arial" panose="020B0604020202020204" pitchFamily="34" charset="0"/>
                <a:cs typeface="Arial" panose="020B0604020202020204" pitchFamily="34" charset="0"/>
              </a:rPr>
              <a:t>Chinese name: </a:t>
            </a:r>
            <a:r>
              <a:rPr lang="zh-CN" altLang="en-US" sz="1600" dirty="0">
                <a:latin typeface="Arial" panose="020B0604020202020204" pitchFamily="34" charset="0"/>
                <a:cs typeface="Arial" panose="020B0604020202020204" pitchFamily="34" charset="0"/>
              </a:rPr>
              <a:t>成泽森</a:t>
            </a:r>
            <a:endParaRPr lang="en-US" altLang="zh-CN" sz="1600" dirty="0">
              <a:latin typeface="Arial" panose="020B0604020202020204" pitchFamily="34" charset="0"/>
              <a:cs typeface="Arial" panose="020B0604020202020204" pitchFamily="34" charset="0"/>
            </a:endParaRPr>
          </a:p>
          <a:p>
            <a:pPr>
              <a:lnSpc>
                <a:spcPct val="200000"/>
              </a:lnSpc>
            </a:pPr>
            <a:r>
              <a:rPr lang="en-US" altLang="zh-CN" sz="1600" dirty="0">
                <a:latin typeface="Arial" panose="020B0604020202020204" pitchFamily="34" charset="0"/>
                <a:cs typeface="Arial" panose="020B0604020202020204" pitchFamily="34" charset="0"/>
              </a:rPr>
              <a:t>Pinyin: Cheng Ze Sen</a:t>
            </a:r>
          </a:p>
          <a:p>
            <a:pPr>
              <a:lnSpc>
                <a:spcPct val="200000"/>
              </a:lnSpc>
            </a:pPr>
            <a:r>
              <a:rPr lang="en-US" altLang="zh-CN" sz="1600" dirty="0">
                <a:latin typeface="Arial" panose="020B0604020202020204" pitchFamily="34" charset="0"/>
                <a:cs typeface="Arial" panose="020B0604020202020204" pitchFamily="34" charset="0"/>
              </a:rPr>
              <a:t>English name: akko</a:t>
            </a:r>
          </a:p>
          <a:p>
            <a:pPr>
              <a:lnSpc>
                <a:spcPct val="200000"/>
              </a:lnSpc>
            </a:pPr>
            <a:r>
              <a:rPr lang="en-US" altLang="zh-CN" sz="1600" dirty="0">
                <a:latin typeface="Arial" panose="020B0604020202020204" pitchFamily="34" charset="0"/>
                <a:cs typeface="Arial" panose="020B0604020202020204" pitchFamily="34" charset="0"/>
              </a:rPr>
              <a:t>Place of Birth: Hunan Yongzhou (</a:t>
            </a:r>
            <a:r>
              <a:rPr lang="zh-CN" altLang="en-US" sz="1600" dirty="0">
                <a:latin typeface="Arial" panose="020B0604020202020204" pitchFamily="34" charset="0"/>
                <a:cs typeface="Arial" panose="020B0604020202020204" pitchFamily="34" charset="0"/>
              </a:rPr>
              <a:t>湖南永州</a:t>
            </a:r>
            <a:r>
              <a:rPr lang="en-US" altLang="zh-CN" sz="1600" dirty="0">
                <a:latin typeface="Arial" panose="020B0604020202020204" pitchFamily="34" charset="0"/>
                <a:cs typeface="Arial" panose="020B0604020202020204" pitchFamily="34" charset="0"/>
              </a:rPr>
              <a:t>)</a:t>
            </a:r>
          </a:p>
          <a:p>
            <a:pPr>
              <a:lnSpc>
                <a:spcPct val="200000"/>
              </a:lnSpc>
            </a:pPr>
            <a:r>
              <a:rPr lang="en-US" altLang="zh-CN" sz="1600" dirty="0">
                <a:latin typeface="Arial" panose="020B0604020202020204" pitchFamily="34" charset="0"/>
                <a:cs typeface="Arial" panose="020B0604020202020204" pitchFamily="34" charset="0"/>
              </a:rPr>
              <a:t>Birth Date: 1999.11.10</a:t>
            </a:r>
          </a:p>
          <a:p>
            <a:pPr>
              <a:lnSpc>
                <a:spcPct val="200000"/>
              </a:lnSpc>
            </a:pPr>
            <a:r>
              <a:rPr lang="en-US" altLang="zh-CN" sz="1600" dirty="0">
                <a:latin typeface="Arial" panose="020B0604020202020204" pitchFamily="34" charset="0"/>
                <a:cs typeface="Arial" panose="020B0604020202020204" pitchFamily="34" charset="0"/>
              </a:rPr>
              <a:t>Major: Electronic Science and Technology</a:t>
            </a:r>
          </a:p>
          <a:p>
            <a:pPr>
              <a:lnSpc>
                <a:spcPct val="200000"/>
              </a:lnSpc>
            </a:pPr>
            <a:r>
              <a:rPr lang="en-US" altLang="zh-CN" sz="1600" dirty="0">
                <a:latin typeface="Arial" panose="020B0604020202020204" pitchFamily="34" charset="0"/>
                <a:cs typeface="Arial" panose="020B0604020202020204" pitchFamily="34" charset="0"/>
              </a:rPr>
              <a:t>CET6: 522 (Listen:182 Read:211 Writing:129) </a:t>
            </a:r>
          </a:p>
          <a:p>
            <a:pPr>
              <a:lnSpc>
                <a:spcPct val="200000"/>
              </a:lnSpc>
            </a:pPr>
            <a:r>
              <a:rPr lang="en-US" altLang="zh-CN" sz="1600" dirty="0">
                <a:latin typeface="Arial" panose="020B0604020202020204" pitchFamily="34" charset="0"/>
                <a:cs typeface="Arial" panose="020B0604020202020204" pitchFamily="34" charset="0"/>
              </a:rPr>
              <a:t>Scores: 91.12	GPA: 3.92	Rank: 1/88</a:t>
            </a:r>
          </a:p>
        </p:txBody>
      </p:sp>
      <p:pic>
        <p:nvPicPr>
          <p:cNvPr id="11" name="图片 10">
            <a:extLst>
              <a:ext uri="{FF2B5EF4-FFF2-40B4-BE49-F238E27FC236}">
                <a16:creationId xmlns:a16="http://schemas.microsoft.com/office/drawing/2014/main" id="{40D02363-E967-477C-B005-E53BD74FE9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4124" y="1038635"/>
            <a:ext cx="2245655" cy="2766296"/>
          </a:xfrm>
          <a:prstGeom prst="rect">
            <a:avLst/>
          </a:prstGeom>
        </p:spPr>
      </p:pic>
      <p:sp>
        <p:nvSpPr>
          <p:cNvPr id="12" name="文本框 11">
            <a:extLst>
              <a:ext uri="{FF2B5EF4-FFF2-40B4-BE49-F238E27FC236}">
                <a16:creationId xmlns:a16="http://schemas.microsoft.com/office/drawing/2014/main" id="{92B957B7-98B3-4D05-9828-1E21DC2945A6}"/>
              </a:ext>
            </a:extLst>
          </p:cNvPr>
          <p:cNvSpPr txBox="1"/>
          <p:nvPr/>
        </p:nvSpPr>
        <p:spPr>
          <a:xfrm>
            <a:off x="9461237" y="3989145"/>
            <a:ext cx="1231427" cy="261610"/>
          </a:xfrm>
          <a:prstGeom prst="rect">
            <a:avLst/>
          </a:prstGeom>
          <a:noFill/>
        </p:spPr>
        <p:txBody>
          <a:bodyPr wrap="none" rtlCol="0">
            <a:spAutoFit/>
          </a:bodyPr>
          <a:lstStyle/>
          <a:p>
            <a:r>
              <a:rPr lang="en-US" altLang="zh-CN" sz="1100" dirty="0">
                <a:latin typeface="Arial" panose="020B0604020202020204" pitchFamily="34" charset="0"/>
                <a:cs typeface="Arial" panose="020B0604020202020204" pitchFamily="34" charset="0"/>
              </a:rPr>
              <a:t>Now, I’m fatter…</a:t>
            </a:r>
            <a:endParaRPr lang="zh-CN" altLang="en-US" sz="1100" dirty="0">
              <a:latin typeface="Arial" panose="020B0604020202020204" pitchFamily="34" charset="0"/>
              <a:cs typeface="Arial" panose="020B0604020202020204" pitchFamily="34" charset="0"/>
            </a:endParaRPr>
          </a:p>
        </p:txBody>
      </p:sp>
      <p:sp>
        <p:nvSpPr>
          <p:cNvPr id="13" name="文本框 12">
            <a:extLst>
              <a:ext uri="{FF2B5EF4-FFF2-40B4-BE49-F238E27FC236}">
                <a16:creationId xmlns:a16="http://schemas.microsoft.com/office/drawing/2014/main" id="{AF2D670D-CA9F-4599-920C-8E2D575B5BA4}"/>
              </a:ext>
            </a:extLst>
          </p:cNvPr>
          <p:cNvSpPr txBox="1"/>
          <p:nvPr/>
        </p:nvSpPr>
        <p:spPr>
          <a:xfrm>
            <a:off x="992221" y="5264014"/>
            <a:ext cx="7982442"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I’m an undergraduate student of South China University of Technology (</a:t>
            </a:r>
            <a:r>
              <a:rPr lang="zh-CN" altLang="en-US" sz="1600" dirty="0">
                <a:latin typeface="Arial" panose="020B0604020202020204" pitchFamily="34" charset="0"/>
                <a:cs typeface="Arial" panose="020B0604020202020204" pitchFamily="34" charset="0"/>
              </a:rPr>
              <a:t>华南理工大学</a:t>
            </a:r>
            <a:r>
              <a:rPr lang="en-US" altLang="zh-CN" sz="16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708390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4570482"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Global graph for high-order interactions</a:t>
            </a:r>
            <a:endParaRPr lang="zh-CN" altLang="en-US" b="1"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B829983B-D66B-4BAE-95AE-CD2D4EA6EF57}"/>
              </a:ext>
            </a:extLst>
          </p:cNvPr>
          <p:cNvSpPr txBox="1"/>
          <p:nvPr/>
        </p:nvSpPr>
        <p:spPr>
          <a:xfrm>
            <a:off x="992221" y="1258242"/>
            <a:ext cx="10428051" cy="1524007"/>
          </a:xfrm>
          <a:prstGeom prst="rect">
            <a:avLst/>
          </a:prstGeom>
          <a:noFill/>
        </p:spPr>
        <p:txBody>
          <a:bodyPr wrap="square" rtlCol="0">
            <a:spAutoFit/>
          </a:bodyPr>
          <a:lstStyle/>
          <a:p>
            <a:pPr algn="just">
              <a:lnSpc>
                <a:spcPct val="150000"/>
              </a:lnSpc>
            </a:pPr>
            <a:r>
              <a:rPr lang="en-US" altLang="zh-CN" sz="1600" dirty="0">
                <a:latin typeface="Arial" panose="020B0604020202020204" pitchFamily="34" charset="0"/>
                <a:cs typeface="Arial" panose="020B0604020202020204" pitchFamily="34" charset="0"/>
              </a:rPr>
              <a:t>        We refer to the self-attention mechanism and analyze the detailed calculation flow of self-attention mechanism. The global graph neural network is related to the multi-head attention to a great extent. They copy raw feature map into three copies and call them query, key, value. Their aim is to use matrix multiplication to get weight matrix from query and key. Then using matrix multiplication to assign weight matrix on value matrix. </a:t>
            </a:r>
          </a:p>
        </p:txBody>
      </p:sp>
      <p:pic>
        <p:nvPicPr>
          <p:cNvPr id="5" name="图片 4">
            <a:extLst>
              <a:ext uri="{FF2B5EF4-FFF2-40B4-BE49-F238E27FC236}">
                <a16:creationId xmlns:a16="http://schemas.microsoft.com/office/drawing/2014/main" id="{316CE9EF-9D7C-41A7-8F69-EBF7014B1331}"/>
              </a:ext>
            </a:extLst>
          </p:cNvPr>
          <p:cNvPicPr>
            <a:picLocks noChangeAspect="1"/>
          </p:cNvPicPr>
          <p:nvPr/>
        </p:nvPicPr>
        <p:blipFill rotWithShape="1">
          <a:blip r:embed="rId2">
            <a:extLst>
              <a:ext uri="{28A0092B-C50C-407E-A947-70E740481C1C}">
                <a14:useLocalDpi xmlns:a14="http://schemas.microsoft.com/office/drawing/2010/main" val="0"/>
              </a:ext>
            </a:extLst>
          </a:blip>
          <a:srcRect b="6237"/>
          <a:stretch/>
        </p:blipFill>
        <p:spPr>
          <a:xfrm>
            <a:off x="1543565" y="2832694"/>
            <a:ext cx="2472497" cy="3266387"/>
          </a:xfrm>
          <a:prstGeom prst="rect">
            <a:avLst/>
          </a:prstGeom>
        </p:spPr>
      </p:pic>
      <p:sp>
        <p:nvSpPr>
          <p:cNvPr id="12" name="文本框 11">
            <a:extLst>
              <a:ext uri="{FF2B5EF4-FFF2-40B4-BE49-F238E27FC236}">
                <a16:creationId xmlns:a16="http://schemas.microsoft.com/office/drawing/2014/main" id="{ABD65FCE-E19D-4056-ADBB-5AAE490C0764}"/>
              </a:ext>
            </a:extLst>
          </p:cNvPr>
          <p:cNvSpPr txBox="1"/>
          <p:nvPr/>
        </p:nvSpPr>
        <p:spPr>
          <a:xfrm>
            <a:off x="1194677" y="6099081"/>
            <a:ext cx="3170271" cy="461665"/>
          </a:xfrm>
          <a:prstGeom prst="rect">
            <a:avLst/>
          </a:prstGeom>
          <a:noFill/>
        </p:spPr>
        <p:txBody>
          <a:bodyPr wrap="square" rtlCol="0">
            <a:spAutoFit/>
          </a:bodyPr>
          <a:lstStyle/>
          <a:p>
            <a:pPr algn="ctr"/>
            <a:r>
              <a:rPr lang="en-US" altLang="zh-CN" sz="1200" b="1" dirty="0">
                <a:latin typeface="Arial" panose="020B0604020202020204" pitchFamily="34" charset="0"/>
                <a:cs typeface="Arial" panose="020B0604020202020204" pitchFamily="34" charset="0"/>
              </a:rPr>
              <a:t>Figure 7. The total pipeline of self-attention mechanism</a:t>
            </a:r>
            <a:endParaRPr lang="zh-CN" altLang="en-US" sz="1200" b="1" dirty="0">
              <a:latin typeface="Arial" panose="020B0604020202020204" pitchFamily="34" charset="0"/>
              <a:cs typeface="Arial" panose="020B0604020202020204" pitchFamily="34" charset="0"/>
            </a:endParaRPr>
          </a:p>
        </p:txBody>
      </p:sp>
      <p:pic>
        <p:nvPicPr>
          <p:cNvPr id="14" name="图片 13">
            <a:extLst>
              <a:ext uri="{FF2B5EF4-FFF2-40B4-BE49-F238E27FC236}">
                <a16:creationId xmlns:a16="http://schemas.microsoft.com/office/drawing/2014/main" id="{62A88A28-2F8A-47AD-95CF-95AFC5FB868F}"/>
              </a:ext>
            </a:extLst>
          </p:cNvPr>
          <p:cNvPicPr>
            <a:picLocks noChangeAspect="1"/>
          </p:cNvPicPr>
          <p:nvPr/>
        </p:nvPicPr>
        <p:blipFill rotWithShape="1">
          <a:blip r:embed="rId3">
            <a:extLst>
              <a:ext uri="{28A0092B-C50C-407E-A947-70E740481C1C}">
                <a14:useLocalDpi xmlns:a14="http://schemas.microsoft.com/office/drawing/2010/main" val="0"/>
              </a:ext>
            </a:extLst>
          </a:blip>
          <a:srcRect b="14154"/>
          <a:stretch/>
        </p:blipFill>
        <p:spPr>
          <a:xfrm>
            <a:off x="4706217" y="3269519"/>
            <a:ext cx="5448300" cy="2731059"/>
          </a:xfrm>
          <a:prstGeom prst="rect">
            <a:avLst/>
          </a:prstGeom>
        </p:spPr>
      </p:pic>
      <p:sp>
        <p:nvSpPr>
          <p:cNvPr id="15" name="文本框 14">
            <a:extLst>
              <a:ext uri="{FF2B5EF4-FFF2-40B4-BE49-F238E27FC236}">
                <a16:creationId xmlns:a16="http://schemas.microsoft.com/office/drawing/2014/main" id="{9FF030C3-25C7-44E6-950D-C6B53858F31C}"/>
              </a:ext>
            </a:extLst>
          </p:cNvPr>
          <p:cNvSpPr txBox="1"/>
          <p:nvPr/>
        </p:nvSpPr>
        <p:spPr>
          <a:xfrm>
            <a:off x="5845231" y="6099081"/>
            <a:ext cx="3170271" cy="646331"/>
          </a:xfrm>
          <a:prstGeom prst="rect">
            <a:avLst/>
          </a:prstGeom>
          <a:noFill/>
        </p:spPr>
        <p:txBody>
          <a:bodyPr wrap="square" rtlCol="0">
            <a:spAutoFit/>
          </a:bodyPr>
          <a:lstStyle/>
          <a:p>
            <a:pPr algn="ctr"/>
            <a:r>
              <a:rPr lang="en-US" altLang="zh-CN" sz="1200" b="1" dirty="0">
                <a:latin typeface="Arial" panose="020B0604020202020204" pitchFamily="34" charset="0"/>
                <a:cs typeface="Arial" panose="020B0604020202020204" pitchFamily="34" charset="0"/>
              </a:rPr>
              <a:t>Figure 8. The detailed architecture of multi-head attention which is the reference of global graph of VectorNet</a:t>
            </a:r>
            <a:endParaRPr lang="zh-CN" altLang="en-US" sz="1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50544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4570482"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Global graph for high-order interactions</a:t>
            </a:r>
            <a:endParaRPr lang="zh-CN" altLang="en-US" b="1"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B829983B-D66B-4BAE-95AE-CD2D4EA6EF57}"/>
                  </a:ext>
                </a:extLst>
              </p:cNvPr>
              <p:cNvSpPr txBox="1"/>
              <p:nvPr/>
            </p:nvSpPr>
            <p:spPr>
              <a:xfrm>
                <a:off x="992221" y="1258242"/>
                <a:ext cx="10428051" cy="1913985"/>
              </a:xfrm>
              <a:prstGeom prst="rect">
                <a:avLst/>
              </a:prstGeom>
              <a:noFill/>
            </p:spPr>
            <p:txBody>
              <a:bodyPr wrap="square" rtlCol="0">
                <a:spAutoFit/>
              </a:bodyPr>
              <a:lstStyle/>
              <a:p>
                <a:pPr algn="just">
                  <a:lnSpc>
                    <a:spcPct val="150000"/>
                  </a:lnSpc>
                </a:pPr>
                <a:r>
                  <a:rPr lang="en-US" altLang="zh-CN" sz="1600" dirty="0">
                    <a:latin typeface="Arial" panose="020B0604020202020204" pitchFamily="34" charset="0"/>
                    <a:cs typeface="Arial" panose="020B0604020202020204" pitchFamily="34" charset="0"/>
                  </a:rPr>
                  <a:t>        It seems that it has nothing to do with the graph network. In fact, the matrix multiplication operation is just a type of fully connected interaction between different graph node. The graph node features shape as [</a:t>
                </a:r>
                <a14:m>
                  <m:oMath xmlns:m="http://schemas.openxmlformats.org/officeDocument/2006/math">
                    <m:r>
                      <a:rPr lang="en-US" altLang="zh-CN" sz="1600" i="1" dirty="0" smtClean="0">
                        <a:latin typeface="Cambria Math" panose="02040503050406030204" pitchFamily="18" charset="0"/>
                        <a:cs typeface="Arial" panose="020B0604020202020204" pitchFamily="34" charset="0"/>
                      </a:rPr>
                      <m:t>𝑏</m:t>
                    </m:r>
                  </m:oMath>
                </a14:m>
                <a:r>
                  <a:rPr lang="en-US" altLang="zh-CN" sz="1600" dirty="0">
                    <a:latin typeface="Arial" panose="020B0604020202020204" pitchFamily="34" charset="0"/>
                    <a:cs typeface="Arial" panose="020B0604020202020204" pitchFamily="34" charset="0"/>
                  </a:rPr>
                  <a:t>, </a:t>
                </a:r>
                <a14:m>
                  <m:oMath xmlns:m="http://schemas.openxmlformats.org/officeDocument/2006/math">
                    <m:sSup>
                      <m:sSupPr>
                        <m:ctrlPr>
                          <a:rPr lang="en-US" altLang="zh-CN" sz="1600" b="0" i="1" dirty="0" smtClean="0">
                            <a:latin typeface="Cambria Math" panose="02040503050406030204" pitchFamily="18" charset="0"/>
                            <a:cs typeface="Arial" panose="020B0604020202020204" pitchFamily="34" charset="0"/>
                          </a:rPr>
                        </m:ctrlPr>
                      </m:sSupPr>
                      <m:e>
                        <m:r>
                          <a:rPr lang="en-US" altLang="zh-CN" sz="1600" i="1" dirty="0" smtClean="0">
                            <a:latin typeface="Cambria Math" panose="02040503050406030204" pitchFamily="18" charset="0"/>
                            <a:cs typeface="Arial" panose="020B0604020202020204" pitchFamily="34" charset="0"/>
                          </a:rPr>
                          <m:t>𝐿</m:t>
                        </m:r>
                      </m:e>
                      <m:sup>
                        <m:r>
                          <a:rPr lang="en-US" altLang="zh-CN" sz="1600" b="0" i="1" dirty="0" smtClean="0">
                            <a:latin typeface="Cambria Math" panose="02040503050406030204" pitchFamily="18" charset="0"/>
                            <a:cs typeface="Arial" panose="020B0604020202020204" pitchFamily="34" charset="0"/>
                          </a:rPr>
                          <m:t>𝑓</m:t>
                        </m:r>
                      </m:sup>
                    </m:sSup>
                  </m:oMath>
                </a14:m>
                <a:r>
                  <a:rPr lang="en-US" altLang="zh-CN" sz="1600" dirty="0">
                    <a:latin typeface="Arial" panose="020B0604020202020204" pitchFamily="34" charset="0"/>
                    <a:cs typeface="Arial" panose="020B0604020202020204" pitchFamily="34" charset="0"/>
                  </a:rPr>
                  <a:t>, </a:t>
                </a:r>
                <a14:m>
                  <m:oMath xmlns:m="http://schemas.openxmlformats.org/officeDocument/2006/math">
                    <m:sSup>
                      <m:sSupPr>
                        <m:ctrlPr>
                          <a:rPr lang="en-US" altLang="zh-CN" sz="1600" b="0" i="1" smtClean="0">
                            <a:latin typeface="Cambria Math" panose="02040503050406030204" pitchFamily="18" charset="0"/>
                            <a:cs typeface="Arial" panose="020B0604020202020204" pitchFamily="34" charset="0"/>
                          </a:rPr>
                        </m:ctrlPr>
                      </m:sSupPr>
                      <m:e>
                        <m:r>
                          <a:rPr lang="en-US" altLang="zh-CN" sz="1600" b="0" i="1" smtClean="0">
                            <a:latin typeface="Cambria Math" panose="02040503050406030204" pitchFamily="18" charset="0"/>
                            <a:cs typeface="Arial" panose="020B0604020202020204" pitchFamily="34" charset="0"/>
                          </a:rPr>
                          <m:t>𝑛</m:t>
                        </m:r>
                      </m:e>
                      <m:sup>
                        <m:r>
                          <a:rPr lang="en-US" altLang="zh-CN" sz="1600" b="0" i="1" smtClean="0">
                            <a:latin typeface="Cambria Math" panose="02040503050406030204" pitchFamily="18" charset="0"/>
                            <a:cs typeface="Arial" panose="020B0604020202020204" pitchFamily="34" charset="0"/>
                          </a:rPr>
                          <m:t>𝑝</m:t>
                        </m:r>
                      </m:sup>
                    </m:sSup>
                  </m:oMath>
                </a14:m>
                <a:r>
                  <a:rPr lang="en-US" altLang="zh-CN" sz="1600" dirty="0">
                    <a:latin typeface="Arial" panose="020B0604020202020204" pitchFamily="34" charset="0"/>
                    <a:cs typeface="Arial" panose="020B0604020202020204" pitchFamily="34" charset="0"/>
                  </a:rPr>
                  <a:t>] where </a:t>
                </a:r>
                <a14:m>
                  <m:oMath xmlns:m="http://schemas.openxmlformats.org/officeDocument/2006/math">
                    <m:r>
                      <a:rPr lang="en-US" altLang="zh-CN" sz="1600" b="0" i="1" smtClean="0">
                        <a:latin typeface="Cambria Math" panose="02040503050406030204" pitchFamily="18" charset="0"/>
                        <a:cs typeface="Arial" panose="020B0604020202020204" pitchFamily="34" charset="0"/>
                      </a:rPr>
                      <m:t>𝑏</m:t>
                    </m:r>
                  </m:oMath>
                </a14:m>
                <a:r>
                  <a:rPr lang="en-US" altLang="zh-CN" sz="1600" dirty="0">
                    <a:latin typeface="Arial" panose="020B0604020202020204" pitchFamily="34" charset="0"/>
                    <a:cs typeface="Arial" panose="020B0604020202020204" pitchFamily="34" charset="0"/>
                  </a:rPr>
                  <a:t> denotes batch size, </a:t>
                </a:r>
                <a14:m>
                  <m:oMath xmlns:m="http://schemas.openxmlformats.org/officeDocument/2006/math">
                    <m:sSup>
                      <m:sSupPr>
                        <m:ctrlPr>
                          <a:rPr lang="en-US" altLang="zh-CN" sz="1600" b="0" i="1" smtClean="0">
                            <a:latin typeface="Cambria Math" panose="02040503050406030204" pitchFamily="18" charset="0"/>
                            <a:cs typeface="Arial" panose="020B0604020202020204" pitchFamily="34" charset="0"/>
                          </a:rPr>
                        </m:ctrlPr>
                      </m:sSupPr>
                      <m:e>
                        <m:r>
                          <a:rPr lang="en-US" altLang="zh-CN" sz="1600" b="0" i="1" smtClean="0">
                            <a:latin typeface="Cambria Math" panose="02040503050406030204" pitchFamily="18" charset="0"/>
                            <a:cs typeface="Arial" panose="020B0604020202020204" pitchFamily="34" charset="0"/>
                          </a:rPr>
                          <m:t>𝐿</m:t>
                        </m:r>
                      </m:e>
                      <m:sup>
                        <m:r>
                          <a:rPr lang="en-US" altLang="zh-CN" sz="1600" b="0" i="1" smtClean="0">
                            <a:latin typeface="Cambria Math" panose="02040503050406030204" pitchFamily="18" charset="0"/>
                            <a:cs typeface="Arial" panose="020B0604020202020204" pitchFamily="34" charset="0"/>
                          </a:rPr>
                          <m:t>𝑓</m:t>
                        </m:r>
                      </m:sup>
                    </m:sSup>
                  </m:oMath>
                </a14:m>
                <a:r>
                  <a:rPr lang="en-US" altLang="zh-CN" sz="1600" dirty="0">
                    <a:latin typeface="Arial" panose="020B0604020202020204" pitchFamily="34" charset="0"/>
                    <a:cs typeface="Arial" panose="020B0604020202020204" pitchFamily="34" charset="0"/>
                  </a:rPr>
                  <a:t> denotes feature length or the width of global graph, </a:t>
                </a:r>
                <a14:m>
                  <m:oMath xmlns:m="http://schemas.openxmlformats.org/officeDocument/2006/math">
                    <m:sSup>
                      <m:sSupPr>
                        <m:ctrlPr>
                          <a:rPr lang="en-US" altLang="zh-CN" sz="1600" b="0" i="1" smtClean="0">
                            <a:latin typeface="Cambria Math" panose="02040503050406030204" pitchFamily="18" charset="0"/>
                            <a:cs typeface="Arial" panose="020B0604020202020204" pitchFamily="34" charset="0"/>
                          </a:rPr>
                        </m:ctrlPr>
                      </m:sSupPr>
                      <m:e>
                        <m:r>
                          <a:rPr lang="en-US" altLang="zh-CN" sz="1600" b="0" i="1" smtClean="0">
                            <a:latin typeface="Cambria Math" panose="02040503050406030204" pitchFamily="18" charset="0"/>
                            <a:cs typeface="Arial" panose="020B0604020202020204" pitchFamily="34" charset="0"/>
                          </a:rPr>
                          <m:t>𝑛</m:t>
                        </m:r>
                      </m:e>
                      <m:sup>
                        <m:r>
                          <a:rPr lang="en-US" altLang="zh-CN" sz="1600" b="0" i="1" smtClean="0">
                            <a:latin typeface="Cambria Math" panose="02040503050406030204" pitchFamily="18" charset="0"/>
                            <a:cs typeface="Arial" panose="020B0604020202020204" pitchFamily="34" charset="0"/>
                          </a:rPr>
                          <m:t>𝑝</m:t>
                        </m:r>
                      </m:sup>
                    </m:sSup>
                  </m:oMath>
                </a14:m>
                <a:r>
                  <a:rPr lang="en-US" altLang="zh-CN" sz="1600" dirty="0">
                    <a:latin typeface="Arial" panose="020B0604020202020204" pitchFamily="34" charset="0"/>
                    <a:cs typeface="Arial" panose="020B0604020202020204" pitchFamily="34" charset="0"/>
                  </a:rPr>
                  <a:t> denotes polylines count. After interacting with other graph node, agent polyline feature is decoded by MLP and output agent prediction trajectory points. </a:t>
                </a:r>
              </a:p>
            </p:txBody>
          </p:sp>
        </mc:Choice>
        <mc:Fallback xmlns="">
          <p:sp>
            <p:nvSpPr>
              <p:cNvPr id="9" name="文本框 8">
                <a:extLst>
                  <a:ext uri="{FF2B5EF4-FFF2-40B4-BE49-F238E27FC236}">
                    <a16:creationId xmlns:a16="http://schemas.microsoft.com/office/drawing/2014/main" id="{B829983B-D66B-4BAE-95AE-CD2D4EA6EF57}"/>
                  </a:ext>
                </a:extLst>
              </p:cNvPr>
              <p:cNvSpPr txBox="1">
                <a:spLocks noRot="1" noChangeAspect="1" noMove="1" noResize="1" noEditPoints="1" noAdjustHandles="1" noChangeArrowheads="1" noChangeShapeType="1" noTextEdit="1"/>
              </p:cNvSpPr>
              <p:nvPr/>
            </p:nvSpPr>
            <p:spPr>
              <a:xfrm>
                <a:off x="992221" y="1258242"/>
                <a:ext cx="10428051" cy="1913985"/>
              </a:xfrm>
              <a:prstGeom prst="rect">
                <a:avLst/>
              </a:prstGeom>
              <a:blipFill>
                <a:blip r:embed="rId2"/>
                <a:stretch>
                  <a:fillRect l="-351" r="-292" b="-3185"/>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1146BF12-AB69-4C2B-9A3B-D68E20206A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4816" y="3234206"/>
            <a:ext cx="6442366" cy="3039032"/>
          </a:xfrm>
          <a:prstGeom prst="rect">
            <a:avLst/>
          </a:prstGeom>
        </p:spPr>
      </p:pic>
      <p:sp>
        <p:nvSpPr>
          <p:cNvPr id="8" name="文本框 7">
            <a:extLst>
              <a:ext uri="{FF2B5EF4-FFF2-40B4-BE49-F238E27FC236}">
                <a16:creationId xmlns:a16="http://schemas.microsoft.com/office/drawing/2014/main" id="{C0B261F3-4351-4DC0-9E24-F05F666D69D5}"/>
              </a:ext>
            </a:extLst>
          </p:cNvPr>
          <p:cNvSpPr txBox="1"/>
          <p:nvPr/>
        </p:nvSpPr>
        <p:spPr>
          <a:xfrm>
            <a:off x="4510863" y="6335217"/>
            <a:ext cx="3170271" cy="461665"/>
          </a:xfrm>
          <a:prstGeom prst="rect">
            <a:avLst/>
          </a:prstGeom>
          <a:noFill/>
        </p:spPr>
        <p:txBody>
          <a:bodyPr wrap="square" rtlCol="0">
            <a:spAutoFit/>
          </a:bodyPr>
          <a:lstStyle/>
          <a:p>
            <a:pPr algn="ctr"/>
            <a:r>
              <a:rPr lang="en-US" altLang="zh-CN" sz="1200" b="1" dirty="0">
                <a:latin typeface="Arial" panose="020B0604020202020204" pitchFamily="34" charset="0"/>
                <a:cs typeface="Arial" panose="020B0604020202020204" pitchFamily="34" charset="0"/>
              </a:rPr>
              <a:t>Figure 9. Global graph interactions and trajectory decoder</a:t>
            </a:r>
            <a:endParaRPr lang="zh-CN" altLang="en-US" sz="1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42164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1826141"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Other methods</a:t>
            </a:r>
            <a:endParaRPr lang="zh-CN" altLang="en-US" b="1"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B829983B-D66B-4BAE-95AE-CD2D4EA6EF57}"/>
              </a:ext>
            </a:extLst>
          </p:cNvPr>
          <p:cNvSpPr txBox="1"/>
          <p:nvPr/>
        </p:nvSpPr>
        <p:spPr>
          <a:xfrm>
            <a:off x="992221" y="1258242"/>
            <a:ext cx="10428051" cy="5586658"/>
          </a:xfrm>
          <a:prstGeom prst="rect">
            <a:avLst/>
          </a:prstGeom>
          <a:noFill/>
        </p:spPr>
        <p:txBody>
          <a:bodyPr wrap="square" rtlCol="0">
            <a:spAutoFit/>
          </a:bodyPr>
          <a:lstStyle/>
          <a:p>
            <a:pPr marL="342900" indent="-342900" algn="just">
              <a:lnSpc>
                <a:spcPct val="150000"/>
              </a:lnSpc>
              <a:buFontTx/>
              <a:buAutoNum type="arabicPeriod"/>
            </a:pPr>
            <a:r>
              <a:rPr lang="en-US" altLang="zh-CN" sz="1600" dirty="0">
                <a:latin typeface="Arial" panose="020B0604020202020204" pitchFamily="34" charset="0"/>
                <a:cs typeface="Arial" panose="020B0604020202020204" pitchFamily="34" charset="0"/>
              </a:rPr>
              <a:t>Fast and Furious (a end-to-end compound of regular computer vision task)</a:t>
            </a:r>
          </a:p>
          <a:p>
            <a:pPr marL="342900" indent="-342900" algn="just">
              <a:lnSpc>
                <a:spcPct val="150000"/>
              </a:lnSpc>
              <a:buAutoNum type="arabicPeriod"/>
            </a:pPr>
            <a:r>
              <a:rPr lang="en-US" altLang="zh-CN" sz="1600" dirty="0">
                <a:latin typeface="Arial" panose="020B0604020202020204" pitchFamily="34" charset="0"/>
                <a:cs typeface="Arial" panose="020B0604020202020204" pitchFamily="34" charset="0"/>
              </a:rPr>
              <a:t>IntentNet (an improved FaF by adding rendered HD map)</a:t>
            </a:r>
          </a:p>
          <a:p>
            <a:pPr marL="342900" indent="-342900" algn="just">
              <a:lnSpc>
                <a:spcPct val="150000"/>
              </a:lnSpc>
              <a:buAutoNum type="arabicPeriod"/>
            </a:pPr>
            <a:r>
              <a:rPr lang="en-US" altLang="zh-CN" sz="1600" dirty="0">
                <a:latin typeface="Arial" panose="020B0604020202020204" pitchFamily="34" charset="0"/>
                <a:cs typeface="Arial" panose="020B0604020202020204" pitchFamily="34" charset="0"/>
              </a:rPr>
              <a:t>Rules of the Road (modeling the semantic label by convolution)</a:t>
            </a:r>
          </a:p>
          <a:p>
            <a:pPr marL="342900" indent="-342900" algn="just">
              <a:lnSpc>
                <a:spcPct val="150000"/>
              </a:lnSpc>
              <a:buAutoNum type="arabicPeriod"/>
            </a:pPr>
            <a:endParaRPr lang="en-US" altLang="zh-CN" sz="1600" dirty="0">
              <a:latin typeface="Arial" panose="020B0604020202020204" pitchFamily="34" charset="0"/>
              <a:cs typeface="Arial" panose="020B0604020202020204" pitchFamily="34" charset="0"/>
            </a:endParaRPr>
          </a:p>
          <a:p>
            <a:pPr algn="just">
              <a:lnSpc>
                <a:spcPct val="150000"/>
              </a:lnSpc>
            </a:pPr>
            <a:r>
              <a:rPr lang="en-US" altLang="zh-CN" sz="1600" dirty="0">
                <a:latin typeface="Arial" panose="020B0604020202020204" pitchFamily="34" charset="0"/>
                <a:cs typeface="Arial" panose="020B0604020202020204" pitchFamily="34" charset="0"/>
              </a:rPr>
              <a:t>Detailed:</a:t>
            </a:r>
          </a:p>
          <a:p>
            <a:pPr marL="342900" indent="-342900" algn="just">
              <a:lnSpc>
                <a:spcPct val="150000"/>
              </a:lnSpc>
              <a:buAutoNum type="arabicPeriod"/>
            </a:pPr>
            <a:r>
              <a:rPr lang="en-US" altLang="zh-CN" sz="1600" dirty="0">
                <a:latin typeface="Arial" panose="020B0604020202020204" pitchFamily="34" charset="0"/>
                <a:cs typeface="Arial" panose="020B0604020202020204" pitchFamily="34" charset="0"/>
              </a:rPr>
              <a:t>Firstly, converting the Lidar 3D point clouds as 3D tensor which is a type of regular data which can be encoded by ConvNet. Then stacking 5 timestamps voxelized point clouds as a block. Inputting this block into the ConvNet and the ConvNet will output current and future bounding box.</a:t>
            </a:r>
          </a:p>
          <a:p>
            <a:pPr marL="342900" indent="-342900" algn="just">
              <a:lnSpc>
                <a:spcPct val="150000"/>
              </a:lnSpc>
              <a:buAutoNum type="arabicPeriod"/>
            </a:pPr>
            <a:r>
              <a:rPr lang="en-US" altLang="zh-CN" sz="1600" dirty="0">
                <a:latin typeface="Arial" panose="020B0604020202020204" pitchFamily="34" charset="0"/>
                <a:cs typeface="Arial" panose="020B0604020202020204" pitchFamily="34" charset="0"/>
              </a:rPr>
              <a:t>The method of this paper is really similar to the IntentNet. Except inputting voxelized point clouds, they also input rasterized map. Besides, they also perform a new task intention classification and the output format is different with FaF. They directly output the trajectory points.</a:t>
            </a:r>
          </a:p>
          <a:p>
            <a:pPr marL="342900" indent="-342900" algn="just">
              <a:lnSpc>
                <a:spcPct val="150000"/>
              </a:lnSpc>
              <a:buAutoNum type="arabicPeriod"/>
            </a:pPr>
            <a:r>
              <a:rPr lang="en-US" altLang="zh-CN" sz="1600" dirty="0">
                <a:latin typeface="Arial" panose="020B0604020202020204" pitchFamily="34" charset="0"/>
                <a:cs typeface="Arial" panose="020B0604020202020204" pitchFamily="34" charset="0"/>
              </a:rPr>
              <a:t>They deliver the scene representation into the network by just inputting rasterized map. Besides, they input the motion state scales of target entity and other entities like velocity, acceleration etc. The network of them will output probabilistic grid map which denote the entity state probability of each position. In fact, they also have other different output format like trajectory points. </a:t>
            </a:r>
          </a:p>
        </p:txBody>
      </p:sp>
    </p:spTree>
    <p:extLst>
      <p:ext uri="{BB962C8B-B14F-4D97-AF65-F5344CB8AC3E}">
        <p14:creationId xmlns:p14="http://schemas.microsoft.com/office/powerpoint/2010/main" val="899886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1313180"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My feeling</a:t>
            </a:r>
            <a:endParaRPr lang="zh-CN" altLang="en-US" b="1" dirty="0">
              <a:latin typeface="Arial" panose="020B0604020202020204" pitchFamily="34" charset="0"/>
              <a:cs typeface="Arial" panose="020B0604020202020204" pitchFamily="34" charset="0"/>
            </a:endParaRPr>
          </a:p>
        </p:txBody>
      </p:sp>
      <p:sp>
        <p:nvSpPr>
          <p:cNvPr id="8" name="文本框 7">
            <a:extLst>
              <a:ext uri="{FF2B5EF4-FFF2-40B4-BE49-F238E27FC236}">
                <a16:creationId xmlns:a16="http://schemas.microsoft.com/office/drawing/2014/main" id="{D747C2E3-2AAD-4AA6-B118-7BFF22A3EE41}"/>
              </a:ext>
            </a:extLst>
          </p:cNvPr>
          <p:cNvSpPr txBox="1"/>
          <p:nvPr/>
        </p:nvSpPr>
        <p:spPr>
          <a:xfrm>
            <a:off x="983343" y="1258242"/>
            <a:ext cx="10428051" cy="3370666"/>
          </a:xfrm>
          <a:prstGeom prst="rect">
            <a:avLst/>
          </a:prstGeom>
          <a:noFill/>
        </p:spPr>
        <p:txBody>
          <a:bodyPr wrap="square" rtlCol="0">
            <a:spAutoFit/>
          </a:bodyPr>
          <a:lstStyle/>
          <a:p>
            <a:pPr algn="just">
              <a:lnSpc>
                <a:spcPct val="150000"/>
              </a:lnSpc>
            </a:pPr>
            <a:r>
              <a:rPr lang="en-US" altLang="zh-CN" sz="1600" dirty="0">
                <a:latin typeface="Arial" panose="020B0604020202020204" pitchFamily="34" charset="0"/>
                <a:cs typeface="Arial" panose="020B0604020202020204" pitchFamily="34" charset="0"/>
              </a:rPr>
              <a:t>        Motion forecasting is a very important task in self-driving domain. Because, the autonomous vehicle have to share roads with human drivers who are really stochastic. The main aim of motion forecasting is to avoid the autonomous vehicle crashing with other objects. But the main problem of motion forecasting is that there is not an unified representation which can model the road context and other vehicle motions. Before VectorNet, researchers try to rasterize this information because they really want to use ConvNet to encode them. But VectorNet, I think, is really innovative and efficient. VectorNet is more straightforward to utilize the structed HD map. However, VectorNet also has problem. It may be too idealistic. Because the structed HD map may be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difficult to get in real-time. Besides, the observed trajectory of agent is also difficult to acquire in real-time. So there is still a gap to let VectorNet equipped in the autonomous vehicle.</a:t>
            </a:r>
          </a:p>
        </p:txBody>
      </p:sp>
    </p:spTree>
    <p:extLst>
      <p:ext uri="{BB962C8B-B14F-4D97-AF65-F5344CB8AC3E}">
        <p14:creationId xmlns:p14="http://schemas.microsoft.com/office/powerpoint/2010/main" val="2096972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35C27D32-E1E7-4C19-AC3C-109A8636EA42}"/>
              </a:ext>
            </a:extLst>
          </p:cNvPr>
          <p:cNvSpPr txBox="1"/>
          <p:nvPr/>
        </p:nvSpPr>
        <p:spPr>
          <a:xfrm>
            <a:off x="3331460" y="3013501"/>
            <a:ext cx="5529078" cy="830997"/>
          </a:xfrm>
          <a:prstGeom prst="rect">
            <a:avLst/>
          </a:prstGeom>
          <a:noFill/>
        </p:spPr>
        <p:txBody>
          <a:bodyPr wrap="none" rtlCol="0">
            <a:spAutoFit/>
          </a:bodyPr>
          <a:lstStyle/>
          <a:p>
            <a:r>
              <a:rPr lang="en-US" altLang="zh-CN" sz="4800" dirty="0">
                <a:latin typeface="Arial" panose="020B0604020202020204" pitchFamily="34" charset="0"/>
                <a:cs typeface="Arial" panose="020B0604020202020204" pitchFamily="34" charset="0"/>
              </a:rPr>
              <a:t>Thanks for listening</a:t>
            </a:r>
            <a:endParaRPr lang="zh-CN" altLang="en-US" sz="4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49954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1014060"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Awards</a:t>
            </a:r>
            <a:endParaRPr lang="zh-CN" altLang="en-US" b="1"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B829983B-D66B-4BAE-95AE-CD2D4EA6EF57}"/>
              </a:ext>
            </a:extLst>
          </p:cNvPr>
          <p:cNvSpPr txBox="1"/>
          <p:nvPr/>
        </p:nvSpPr>
        <p:spPr>
          <a:xfrm>
            <a:off x="992221" y="1258242"/>
            <a:ext cx="10798790" cy="2970557"/>
          </a:xfrm>
          <a:prstGeom prst="rect">
            <a:avLst/>
          </a:prstGeom>
          <a:noFill/>
        </p:spPr>
        <p:txBody>
          <a:bodyPr wrap="square" rtlCol="0">
            <a:spAutoFit/>
          </a:bodyPr>
          <a:lstStyle/>
          <a:p>
            <a:pPr marL="342900" indent="-342900" algn="just">
              <a:lnSpc>
                <a:spcPct val="200000"/>
              </a:lnSpc>
              <a:buAutoNum type="arabicPeriod"/>
            </a:pPr>
            <a:r>
              <a:rPr lang="en-US" altLang="zh-CN" sz="1600" dirty="0">
                <a:latin typeface="Arial" panose="020B0604020202020204" pitchFamily="34" charset="0"/>
                <a:cs typeface="Arial" panose="020B0604020202020204" pitchFamily="34" charset="0"/>
              </a:rPr>
              <a:t>National Scholarship (2017 ~ 2018) [Intellectual education: 1st, Comprehensive assessment: 1st]</a:t>
            </a:r>
          </a:p>
          <a:p>
            <a:pPr marL="342900" indent="-342900" algn="just">
              <a:lnSpc>
                <a:spcPct val="200000"/>
              </a:lnSpc>
              <a:buAutoNum type="arabicPeriod"/>
            </a:pPr>
            <a:r>
              <a:rPr lang="en-US" altLang="zh-CN" sz="1600" dirty="0">
                <a:latin typeface="Arial" panose="020B0604020202020204" pitchFamily="34" charset="0"/>
                <a:cs typeface="Arial" panose="020B0604020202020204" pitchFamily="34" charset="0"/>
              </a:rPr>
              <a:t>The Second Prize Scholarship (2018 ~ 2019) [Intellectual education: 1st, Comprehensive assessment: 3st]</a:t>
            </a:r>
          </a:p>
          <a:p>
            <a:pPr marL="342900" indent="-342900" algn="just">
              <a:lnSpc>
                <a:spcPct val="200000"/>
              </a:lnSpc>
              <a:buAutoNum type="arabicPeriod"/>
            </a:pPr>
            <a:r>
              <a:rPr lang="en-US" altLang="zh-CN" sz="1600" dirty="0">
                <a:latin typeface="Arial" panose="020B0604020202020204" pitchFamily="34" charset="0"/>
                <a:cs typeface="Arial" panose="020B0604020202020204" pitchFamily="34" charset="0"/>
              </a:rPr>
              <a:t>Cstro 16th Conference -- AI and Big Data Part -- ROI Segmentation Challenge -- Head and Neck OAR track -- Champion</a:t>
            </a:r>
          </a:p>
          <a:p>
            <a:pPr marL="342900" indent="-342900" algn="just">
              <a:lnSpc>
                <a:spcPct val="200000"/>
              </a:lnSpc>
              <a:buAutoNum type="arabicPeriod"/>
            </a:pPr>
            <a:r>
              <a:rPr lang="en-US" altLang="zh-CN" sz="1600" dirty="0">
                <a:latin typeface="Arial" panose="020B0604020202020204" pitchFamily="34" charset="0"/>
                <a:cs typeface="Arial" panose="020B0604020202020204" pitchFamily="34" charset="0"/>
              </a:rPr>
              <a:t>National College Students Mathematical Modeling Competition Provincial Third Prize</a:t>
            </a:r>
          </a:p>
          <a:p>
            <a:pPr marL="342900" indent="-342900" algn="just">
              <a:lnSpc>
                <a:spcPct val="200000"/>
              </a:lnSpc>
              <a:buAutoNum type="arabicPeriod"/>
            </a:pPr>
            <a:r>
              <a:rPr lang="en-US" altLang="zh-CN" sz="1600" dirty="0">
                <a:latin typeface="Arial" panose="020B0604020202020204" pitchFamily="34" charset="0"/>
                <a:cs typeface="Arial" panose="020B0604020202020204" pitchFamily="34" charset="0"/>
              </a:rPr>
              <a:t>Taidi Cup 8th Data Mining Challenge Second Prize</a:t>
            </a:r>
          </a:p>
        </p:txBody>
      </p:sp>
    </p:spTree>
    <p:extLst>
      <p:ext uri="{BB962C8B-B14F-4D97-AF65-F5344CB8AC3E}">
        <p14:creationId xmlns:p14="http://schemas.microsoft.com/office/powerpoint/2010/main" val="787618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2646878"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Research Experiences</a:t>
            </a:r>
            <a:endParaRPr lang="zh-CN" altLang="en-US" b="1"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B829983B-D66B-4BAE-95AE-CD2D4EA6EF57}"/>
              </a:ext>
            </a:extLst>
          </p:cNvPr>
          <p:cNvSpPr txBox="1"/>
          <p:nvPr/>
        </p:nvSpPr>
        <p:spPr>
          <a:xfrm>
            <a:off x="992221" y="1258242"/>
            <a:ext cx="10798790" cy="4968027"/>
          </a:xfrm>
          <a:prstGeom prst="rect">
            <a:avLst/>
          </a:prstGeom>
          <a:noFill/>
        </p:spPr>
        <p:txBody>
          <a:bodyPr wrap="square" rtlCol="0">
            <a:spAutoFit/>
          </a:bodyPr>
          <a:lstStyle/>
          <a:p>
            <a:pPr marL="342900" indent="-342900" algn="just">
              <a:lnSpc>
                <a:spcPct val="200000"/>
              </a:lnSpc>
              <a:buAutoNum type="arabicPeriod"/>
            </a:pPr>
            <a:r>
              <a:rPr lang="en-US" altLang="zh-CN" sz="1600" dirty="0">
                <a:latin typeface="Arial" panose="020B0604020202020204" pitchFamily="34" charset="0"/>
                <a:cs typeface="Arial" panose="020B0604020202020204" pitchFamily="34" charset="0"/>
              </a:rPr>
              <a:t>Multi-media Emotion Analysis (SRP project From 2019.6 to 2020.4)</a:t>
            </a:r>
          </a:p>
          <a:p>
            <a:pPr marL="342900" indent="-342900" algn="just">
              <a:lnSpc>
                <a:spcPct val="200000"/>
              </a:lnSpc>
              <a:buAutoNum type="arabicPeriod"/>
            </a:pPr>
            <a:r>
              <a:rPr lang="en-US" altLang="zh-CN" sz="1600" dirty="0">
                <a:latin typeface="Arial" panose="020B0604020202020204" pitchFamily="34" charset="0"/>
                <a:cs typeface="Arial" panose="020B0604020202020204" pitchFamily="34" charset="0"/>
              </a:rPr>
              <a:t>Sun Yat-sen University Cancer Center Research Assistant (From 2019.8 to now)</a:t>
            </a:r>
          </a:p>
          <a:p>
            <a:pPr marL="342900" indent="-342900" algn="just">
              <a:lnSpc>
                <a:spcPct val="200000"/>
              </a:lnSpc>
              <a:buAutoNum type="arabicPeriod"/>
            </a:pPr>
            <a:r>
              <a:rPr lang="en-US" altLang="zh-CN" sz="1600" dirty="0">
                <a:latin typeface="Arial" panose="020B0604020202020204" pitchFamily="34" charset="0"/>
                <a:cs typeface="Arial" panose="020B0604020202020204" pitchFamily="34" charset="0"/>
              </a:rPr>
              <a:t>SCUT-Robot lab Member of Vision Group (From 2019.9 to now) </a:t>
            </a:r>
          </a:p>
          <a:p>
            <a:pPr marL="342900" indent="-342900" algn="just">
              <a:lnSpc>
                <a:spcPct val="150000"/>
              </a:lnSpc>
              <a:buAutoNum type="arabicPeriod"/>
            </a:pPr>
            <a:endParaRPr lang="en-US" altLang="zh-CN" dirty="0">
              <a:latin typeface="Arial" panose="020B0604020202020204" pitchFamily="34" charset="0"/>
              <a:cs typeface="Arial" panose="020B0604020202020204" pitchFamily="34" charset="0"/>
            </a:endParaRPr>
          </a:p>
          <a:p>
            <a:pPr algn="just">
              <a:lnSpc>
                <a:spcPct val="150000"/>
              </a:lnSpc>
            </a:pPr>
            <a:r>
              <a:rPr lang="en-US" altLang="zh-CN" dirty="0">
                <a:latin typeface="Arial" panose="020B0604020202020204" pitchFamily="34" charset="0"/>
                <a:cs typeface="Arial" panose="020B0604020202020204" pitchFamily="34" charset="0"/>
              </a:rPr>
              <a:t>Detailed:</a:t>
            </a:r>
          </a:p>
          <a:p>
            <a:pPr algn="just">
              <a:lnSpc>
                <a:spcPct val="120000"/>
              </a:lnSpc>
              <a:spcAft>
                <a:spcPts val="600"/>
              </a:spcAft>
            </a:pPr>
            <a:r>
              <a:rPr lang="en-US" altLang="zh-CN" sz="1600" dirty="0">
                <a:latin typeface="Arial" panose="020B0604020202020204" pitchFamily="34" charset="0"/>
                <a:cs typeface="Arial" panose="020B0604020202020204" pitchFamily="34" charset="0"/>
              </a:rPr>
              <a:t>1. In this project, I’m mainly in charge of implementation. We try to use neural network to extract the emotion feature representation from Multi-media data like image, video,</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audio etc. Then we use regression and classification model to model the emotion state.</a:t>
            </a:r>
          </a:p>
          <a:p>
            <a:pPr algn="just">
              <a:lnSpc>
                <a:spcPct val="120000"/>
              </a:lnSpc>
              <a:spcAft>
                <a:spcPts val="600"/>
              </a:spcAft>
            </a:pPr>
            <a:r>
              <a:rPr lang="en-US" altLang="zh-CN" sz="1600" dirty="0">
                <a:latin typeface="Arial" panose="020B0604020202020204" pitchFamily="34" charset="0"/>
                <a:cs typeface="Arial" panose="020B0604020202020204" pitchFamily="34" charset="0"/>
              </a:rPr>
              <a:t>2. I’m the research assistant of MIACA research group Sun Yat-sen University Cancer Center. I focus on medical image segmentation especially multi-modality medical image segmentation. Besides, I am also interested in medical image registration and medical image generation.</a:t>
            </a:r>
          </a:p>
          <a:p>
            <a:pPr algn="just">
              <a:lnSpc>
                <a:spcPct val="120000"/>
              </a:lnSpc>
              <a:spcAft>
                <a:spcPts val="600"/>
              </a:spcAft>
            </a:pPr>
            <a:r>
              <a:rPr lang="en-US" altLang="zh-CN" sz="1600" dirty="0">
                <a:latin typeface="Arial" panose="020B0604020202020204" pitchFamily="34" charset="0"/>
                <a:cs typeface="Arial" panose="020B0604020202020204" pitchFamily="34" charset="0"/>
              </a:rPr>
              <a:t>3. I’m a member of Vision Group. I’m mainly in charge of base station. Base station can use object detection, object track and motion forecasting to strategy calculation so that it can provide some strategy support for other robots.</a:t>
            </a:r>
          </a:p>
        </p:txBody>
      </p:sp>
    </p:spTree>
    <p:extLst>
      <p:ext uri="{BB962C8B-B14F-4D97-AF65-F5344CB8AC3E}">
        <p14:creationId xmlns:p14="http://schemas.microsoft.com/office/powerpoint/2010/main" val="2830355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1556836"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Publications</a:t>
            </a:r>
            <a:endParaRPr lang="zh-CN" altLang="en-US" b="1"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B829983B-D66B-4BAE-95AE-CD2D4EA6EF57}"/>
              </a:ext>
            </a:extLst>
          </p:cNvPr>
          <p:cNvSpPr txBox="1"/>
          <p:nvPr/>
        </p:nvSpPr>
        <p:spPr>
          <a:xfrm>
            <a:off x="992221" y="1258242"/>
            <a:ext cx="10798790" cy="5248103"/>
          </a:xfrm>
          <a:prstGeom prst="rect">
            <a:avLst/>
          </a:prstGeom>
          <a:noFill/>
        </p:spPr>
        <p:txBody>
          <a:bodyPr wrap="square" rtlCol="0">
            <a:spAutoFit/>
          </a:bodyPr>
          <a:lstStyle/>
          <a:p>
            <a:pPr>
              <a:lnSpc>
                <a:spcPct val="200000"/>
              </a:lnSpc>
            </a:pPr>
            <a:r>
              <a:rPr lang="en-US" altLang="zh-CN" sz="1400" dirty="0">
                <a:latin typeface="Arial" panose="020B0604020202020204" pitchFamily="34" charset="0"/>
                <a:cs typeface="Arial" panose="020B0604020202020204" pitchFamily="34" charset="0"/>
              </a:rPr>
              <a:t>《</a:t>
            </a:r>
            <a:r>
              <a:rPr lang="zh-CN" altLang="en-US" sz="1400" dirty="0">
                <a:latin typeface="Arial" panose="020B0604020202020204" pitchFamily="34" charset="0"/>
                <a:cs typeface="Arial" panose="020B0604020202020204" pitchFamily="34" charset="0"/>
              </a:rPr>
              <a:t>基于深度学习的医学图像配准综述</a:t>
            </a:r>
            <a:r>
              <a:rPr lang="en-US" altLang="zh-CN" sz="1400" dirty="0">
                <a:latin typeface="Arial" panose="020B0604020202020204" pitchFamily="34" charset="0"/>
                <a:cs typeface="Arial" panose="020B0604020202020204" pitchFamily="34" charset="0"/>
              </a:rPr>
              <a:t>》 </a:t>
            </a:r>
          </a:p>
          <a:p>
            <a:pPr>
              <a:lnSpc>
                <a:spcPct val="200000"/>
              </a:lnSpc>
            </a:pPr>
            <a:r>
              <a:rPr lang="en-US" altLang="zh-CN" sz="1400" dirty="0">
                <a:latin typeface="Arial" panose="020B0604020202020204" pitchFamily="34" charset="0"/>
                <a:cs typeface="Arial" panose="020B0604020202020204" pitchFamily="34" charset="0"/>
              </a:rPr>
              <a:t>       p.s. [</a:t>
            </a:r>
            <a:r>
              <a:rPr lang="en-US" altLang="zh-CN" sz="1400" b="1" dirty="0">
                <a:solidFill>
                  <a:srgbClr val="FF0000"/>
                </a:solidFill>
                <a:latin typeface="Arial" panose="020B0604020202020204" pitchFamily="34" charset="0"/>
                <a:cs typeface="Arial" panose="020B0604020202020204" pitchFamily="34" charset="0"/>
              </a:rPr>
              <a:t>rejected</a:t>
            </a:r>
            <a:r>
              <a:rPr lang="en-US" altLang="zh-CN" sz="1400" dirty="0">
                <a:latin typeface="Arial" panose="020B0604020202020204" pitchFamily="34" charset="0"/>
                <a:cs typeface="Arial" panose="020B0604020202020204" pitchFamily="34" charset="0"/>
              </a:rPr>
              <a:t>]</a:t>
            </a:r>
          </a:p>
          <a:p>
            <a:pPr>
              <a:lnSpc>
                <a:spcPct val="200000"/>
              </a:lnSpc>
            </a:pPr>
            <a:r>
              <a:rPr lang="en-US" altLang="zh-CN" sz="1400" dirty="0">
                <a:latin typeface="Arial" panose="020B0604020202020204" pitchFamily="34" charset="0"/>
                <a:cs typeface="Arial" panose="020B0604020202020204" pitchFamily="34" charset="0"/>
              </a:rPr>
              <a:t>《Auto Segmentation of Pelvic OARs On MRI Multi-Sequence Using A Fused-Unet》</a:t>
            </a:r>
          </a:p>
          <a:p>
            <a:pPr>
              <a:lnSpc>
                <a:spcPct val="200000"/>
              </a:lnSpc>
            </a:pPr>
            <a:r>
              <a:rPr lang="en-US" altLang="zh-CN" sz="1400" dirty="0">
                <a:latin typeface="Arial" panose="020B0604020202020204" pitchFamily="34" charset="0"/>
                <a:cs typeface="Arial" panose="020B0604020202020204" pitchFamily="34" charset="0"/>
              </a:rPr>
              <a:t>       p.s. [</a:t>
            </a:r>
            <a:r>
              <a:rPr lang="en-US" altLang="zh-CN" sz="1400" b="1" dirty="0">
                <a:solidFill>
                  <a:schemeClr val="accent6">
                    <a:lumMod val="75000"/>
                  </a:schemeClr>
                </a:solidFill>
                <a:latin typeface="Arial" panose="020B0604020202020204" pitchFamily="34" charset="0"/>
                <a:cs typeface="Arial" panose="020B0604020202020204" pitchFamily="34" charset="0"/>
              </a:rPr>
              <a:t>received</a:t>
            </a:r>
            <a:r>
              <a:rPr lang="en-US" altLang="zh-CN" sz="1400" dirty="0">
                <a:latin typeface="Arial" panose="020B0604020202020204" pitchFamily="34" charset="0"/>
                <a:cs typeface="Arial" panose="020B0604020202020204" pitchFamily="34" charset="0"/>
              </a:rPr>
              <a:t>] (AAPM 2020 </a:t>
            </a:r>
            <a:r>
              <a:rPr lang="en-US" altLang="zh-CN" sz="1400" b="1" dirty="0">
                <a:latin typeface="Arial" panose="020B0604020202020204" pitchFamily="34" charset="0"/>
                <a:cs typeface="Arial" panose="020B0604020202020204" pitchFamily="34" charset="0"/>
              </a:rPr>
              <a:t>oral presentation </a:t>
            </a:r>
            <a:r>
              <a:rPr lang="en-US" altLang="zh-CN" sz="1400" dirty="0">
                <a:latin typeface="Arial" panose="020B0604020202020204" pitchFamily="34" charset="0"/>
                <a:cs typeface="Arial" panose="020B0604020202020204" pitchFamily="34" charset="0"/>
              </a:rPr>
              <a:t>&amp; </a:t>
            </a:r>
            <a:r>
              <a:rPr lang="en-US" altLang="zh-CN" sz="1400" b="1" dirty="0">
                <a:latin typeface="Arial" panose="020B0604020202020204" pitchFamily="34" charset="0"/>
                <a:cs typeface="Arial" panose="020B0604020202020204" pitchFamily="34" charset="0"/>
              </a:rPr>
              <a:t>BLUE RIBBON ePOSTER</a:t>
            </a:r>
            <a:r>
              <a:rPr lang="en-US" altLang="zh-CN" sz="1400" dirty="0">
                <a:latin typeface="Arial" panose="020B0604020202020204" pitchFamily="34" charset="0"/>
                <a:cs typeface="Arial" panose="020B0604020202020204" pitchFamily="34" charset="0"/>
              </a:rPr>
              <a:t>)</a:t>
            </a:r>
          </a:p>
          <a:p>
            <a:pPr>
              <a:lnSpc>
                <a:spcPct val="200000"/>
              </a:lnSpc>
            </a:pPr>
            <a:r>
              <a:rPr lang="en-US" altLang="zh-CN" sz="1400" dirty="0">
                <a:latin typeface="Arial" panose="020B0604020202020204" pitchFamily="34" charset="0"/>
                <a:cs typeface="Arial" panose="020B0604020202020204" pitchFamily="34" charset="0"/>
              </a:rPr>
              <a:t>《A Novel Hybrid Network for H&amp;N Organs At Risk Segmentation》 </a:t>
            </a:r>
          </a:p>
          <a:p>
            <a:pPr>
              <a:lnSpc>
                <a:spcPct val="200000"/>
              </a:lnSpc>
            </a:pPr>
            <a:r>
              <a:rPr lang="en-US" altLang="zh-CN" sz="1400" dirty="0">
                <a:latin typeface="Arial" panose="020B0604020202020204" pitchFamily="34" charset="0"/>
                <a:cs typeface="Arial" panose="020B0604020202020204" pitchFamily="34" charset="0"/>
              </a:rPr>
              <a:t>       p.s. [</a:t>
            </a:r>
            <a:r>
              <a:rPr lang="en-US" altLang="zh-CN" sz="1400" b="1" dirty="0">
                <a:solidFill>
                  <a:schemeClr val="accent6">
                    <a:lumMod val="75000"/>
                  </a:schemeClr>
                </a:solidFill>
                <a:latin typeface="Arial" panose="020B0604020202020204" pitchFamily="34" charset="0"/>
                <a:cs typeface="Arial" panose="020B0604020202020204" pitchFamily="34" charset="0"/>
              </a:rPr>
              <a:t>received</a:t>
            </a:r>
            <a:r>
              <a:rPr lang="en-US" altLang="zh-CN" sz="1400" dirty="0">
                <a:latin typeface="Arial" panose="020B0604020202020204" pitchFamily="34" charset="0"/>
                <a:cs typeface="Arial" panose="020B0604020202020204" pitchFamily="34" charset="0"/>
              </a:rPr>
              <a:t>] (ICBIP 2020 </a:t>
            </a:r>
            <a:r>
              <a:rPr lang="en-US" altLang="zh-CN" sz="1400" b="1" dirty="0">
                <a:latin typeface="Arial" panose="020B0604020202020204" pitchFamily="34" charset="0"/>
                <a:cs typeface="Arial" panose="020B0604020202020204" pitchFamily="34" charset="0"/>
              </a:rPr>
              <a:t>oral presentation</a:t>
            </a:r>
            <a:r>
              <a:rPr lang="en-US" altLang="zh-CN" sz="1400" dirty="0">
                <a:latin typeface="Arial" panose="020B0604020202020204" pitchFamily="34" charset="0"/>
                <a:cs typeface="Arial" panose="020B0604020202020204" pitchFamily="34" charset="0"/>
              </a:rPr>
              <a:t>) -- </a:t>
            </a:r>
            <a:r>
              <a:rPr lang="en-US" altLang="zh-CN" sz="1400" b="1" dirty="0">
                <a:latin typeface="Arial" panose="020B0604020202020204" pitchFamily="34" charset="0"/>
                <a:cs typeface="Arial" panose="020B0604020202020204" pitchFamily="34" charset="0"/>
              </a:rPr>
              <a:t>Corresponding SCI Under Review</a:t>
            </a:r>
          </a:p>
          <a:p>
            <a:pPr>
              <a:lnSpc>
                <a:spcPct val="200000"/>
              </a:lnSpc>
            </a:pPr>
            <a:r>
              <a:rPr lang="en-US" altLang="zh-CN" sz="1400" dirty="0">
                <a:latin typeface="Arial" panose="020B0604020202020204" pitchFamily="34" charset="0"/>
                <a:cs typeface="Arial" panose="020B0604020202020204" pitchFamily="34" charset="0"/>
              </a:rPr>
              <a:t>《Attention V-Net: A Residual U-Net with Attention Gate Block for Lung Organ At Risk Segmentation》 </a:t>
            </a:r>
          </a:p>
          <a:p>
            <a:pPr>
              <a:lnSpc>
                <a:spcPct val="200000"/>
              </a:lnSpc>
            </a:pPr>
            <a:r>
              <a:rPr lang="en-US" altLang="zh-CN" sz="1400" dirty="0">
                <a:latin typeface="Arial" panose="020B0604020202020204" pitchFamily="34" charset="0"/>
                <a:cs typeface="Arial" panose="020B0604020202020204" pitchFamily="34" charset="0"/>
              </a:rPr>
              <a:t>       p.s. [</a:t>
            </a:r>
            <a:r>
              <a:rPr lang="en-US" altLang="zh-CN" sz="1400" b="1" dirty="0">
                <a:solidFill>
                  <a:schemeClr val="accent6">
                    <a:lumMod val="75000"/>
                  </a:schemeClr>
                </a:solidFill>
                <a:latin typeface="Arial" panose="020B0604020202020204" pitchFamily="34" charset="0"/>
                <a:cs typeface="Arial" panose="020B0604020202020204" pitchFamily="34" charset="0"/>
              </a:rPr>
              <a:t>received</a:t>
            </a:r>
            <a:r>
              <a:rPr lang="en-US" altLang="zh-CN" sz="1400" dirty="0">
                <a:latin typeface="Arial" panose="020B0604020202020204" pitchFamily="34" charset="0"/>
                <a:cs typeface="Arial" panose="020B0604020202020204" pitchFamily="34" charset="0"/>
              </a:rPr>
              <a:t>] (CSAE 2020) -- </a:t>
            </a:r>
            <a:r>
              <a:rPr lang="en-US" altLang="zh-CN" sz="1400" b="1" dirty="0">
                <a:latin typeface="Arial" panose="020B0604020202020204" pitchFamily="34" charset="0"/>
                <a:cs typeface="Arial" panose="020B0604020202020204" pitchFamily="34" charset="0"/>
              </a:rPr>
              <a:t>Corresponding SCI Under Review</a:t>
            </a:r>
          </a:p>
          <a:p>
            <a:pPr>
              <a:lnSpc>
                <a:spcPct val="200000"/>
              </a:lnSpc>
            </a:pPr>
            <a:r>
              <a:rPr lang="en-US" altLang="zh-CN" sz="1400" dirty="0">
                <a:latin typeface="Arial" panose="020B0604020202020204" pitchFamily="34" charset="0"/>
                <a:cs typeface="Arial" panose="020B0604020202020204" pitchFamily="34" charset="0"/>
              </a:rPr>
              <a:t>《ZigZag U-Net: Multi-stage medical segmentation network》 </a:t>
            </a:r>
          </a:p>
          <a:p>
            <a:pPr>
              <a:lnSpc>
                <a:spcPct val="200000"/>
              </a:lnSpc>
            </a:pPr>
            <a:r>
              <a:rPr lang="en-US" altLang="zh-CN" sz="1400" dirty="0">
                <a:latin typeface="Arial" panose="020B0604020202020204" pitchFamily="34" charset="0"/>
                <a:cs typeface="Arial" panose="020B0604020202020204" pitchFamily="34" charset="0"/>
              </a:rPr>
              <a:t>       p.s. [</a:t>
            </a:r>
            <a:r>
              <a:rPr lang="en-US" altLang="zh-CN" sz="1400" b="1" dirty="0">
                <a:solidFill>
                  <a:schemeClr val="accent5">
                    <a:lumMod val="75000"/>
                  </a:schemeClr>
                </a:solidFill>
                <a:latin typeface="Arial" panose="020B0604020202020204" pitchFamily="34" charset="0"/>
                <a:cs typeface="Arial" panose="020B0604020202020204" pitchFamily="34" charset="0"/>
              </a:rPr>
              <a:t>to be submitted</a:t>
            </a:r>
            <a:r>
              <a:rPr lang="en-US" altLang="zh-CN" sz="1400" dirty="0">
                <a:latin typeface="Arial" panose="020B0604020202020204" pitchFamily="34" charset="0"/>
                <a:cs typeface="Arial" panose="020B0604020202020204" pitchFamily="34" charset="0"/>
              </a:rPr>
              <a:t>] (inspired by CB-Net)</a:t>
            </a:r>
          </a:p>
          <a:p>
            <a:pPr>
              <a:lnSpc>
                <a:spcPct val="200000"/>
              </a:lnSpc>
            </a:pPr>
            <a:r>
              <a:rPr lang="en-US" altLang="zh-CN" sz="1400" dirty="0">
                <a:latin typeface="Arial" panose="020B0604020202020204" pitchFamily="34" charset="0"/>
                <a:cs typeface="Arial" panose="020B0604020202020204" pitchFamily="34" charset="0"/>
              </a:rPr>
              <a:t>《Defect of insulator detection based on region》</a:t>
            </a:r>
          </a:p>
          <a:p>
            <a:pPr>
              <a:lnSpc>
                <a:spcPct val="200000"/>
              </a:lnSpc>
            </a:pPr>
            <a:r>
              <a:rPr lang="en-US" altLang="zh-CN" sz="1400" dirty="0">
                <a:latin typeface="Arial" panose="020B0604020202020204" pitchFamily="34" charset="0"/>
                <a:cs typeface="Arial" panose="020B0604020202020204" pitchFamily="34" charset="0"/>
              </a:rPr>
              <a:t>       p.s. [</a:t>
            </a:r>
            <a:r>
              <a:rPr lang="en-US" altLang="zh-CN" sz="1400" b="1" dirty="0">
                <a:solidFill>
                  <a:schemeClr val="accent5">
                    <a:lumMod val="75000"/>
                  </a:schemeClr>
                </a:solidFill>
                <a:latin typeface="Arial" panose="020B0604020202020204" pitchFamily="34" charset="0"/>
                <a:cs typeface="Arial" panose="020B0604020202020204" pitchFamily="34" charset="0"/>
              </a:rPr>
              <a:t>to be submitted</a:t>
            </a:r>
            <a:r>
              <a:rPr lang="en-US" altLang="zh-CN" sz="1400" dirty="0">
                <a:latin typeface="Arial" panose="020B0604020202020204" pitchFamily="34" charset="0"/>
                <a:cs typeface="Arial" panose="020B0604020202020204" pitchFamily="34" charset="0"/>
              </a:rPr>
              <a:t>] (The entry paper of taidi cup data mining challenge)</a:t>
            </a:r>
            <a:endParaRPr lang="en-US" altLang="zh-C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35732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2121093"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Research Interest</a:t>
            </a:r>
            <a:endParaRPr lang="zh-CN" altLang="en-US" b="1"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B829983B-D66B-4BAE-95AE-CD2D4EA6EF57}"/>
              </a:ext>
            </a:extLst>
          </p:cNvPr>
          <p:cNvSpPr txBox="1"/>
          <p:nvPr/>
        </p:nvSpPr>
        <p:spPr>
          <a:xfrm>
            <a:off x="992221" y="1258242"/>
            <a:ext cx="10798790" cy="2632003"/>
          </a:xfrm>
          <a:prstGeom prst="rect">
            <a:avLst/>
          </a:prstGeom>
          <a:noFill/>
        </p:spPr>
        <p:txBody>
          <a:bodyPr wrap="square" rtlCol="0">
            <a:spAutoFit/>
          </a:bodyPr>
          <a:lstStyle/>
          <a:p>
            <a:pPr algn="just">
              <a:lnSpc>
                <a:spcPct val="150000"/>
              </a:lnSpc>
            </a:pPr>
            <a:r>
              <a:rPr lang="en-US" altLang="zh-CN" sz="1600" dirty="0">
                <a:latin typeface="Arial" panose="020B0604020202020204" pitchFamily="34" charset="0"/>
                <a:cs typeface="Arial" panose="020B0604020202020204" pitchFamily="34" charset="0"/>
              </a:rPr>
              <a:t>        Because of my past research, I may be interested in medical image segmentation, object detection and object track. Actually, I’m not limited to specific computer vision tasks. I’m interested in computer vision tasks which are meaningful and practical. For instance, the task about the tumors and organs at risk automatic contouring on MRI Multi-sequence. MRI Multi-sequence tumors and organs at risk manual contouring is really time consuming and clinical knowledge intensive. So, we use Multi-modality model to perform MRI Multi-sequence automatic contouring so that the model largely reduces the contouring time. By</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doing</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like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so,</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we can largely ease the pressure of clinical doctor and the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time of whole radiotherapy pipeline can be simplified to a great extent.</a:t>
            </a:r>
          </a:p>
        </p:txBody>
      </p:sp>
    </p:spTree>
    <p:extLst>
      <p:ext uri="{BB962C8B-B14F-4D97-AF65-F5344CB8AC3E}">
        <p14:creationId xmlns:p14="http://schemas.microsoft.com/office/powerpoint/2010/main" val="2632657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3788281"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The implementation of VectorNet</a:t>
            </a:r>
            <a:endParaRPr lang="zh-CN" altLang="en-US" b="1"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B829983B-D66B-4BAE-95AE-CD2D4EA6EF57}"/>
              </a:ext>
            </a:extLst>
          </p:cNvPr>
          <p:cNvSpPr txBox="1"/>
          <p:nvPr/>
        </p:nvSpPr>
        <p:spPr>
          <a:xfrm>
            <a:off x="992221" y="1258242"/>
            <a:ext cx="10428051" cy="1545295"/>
          </a:xfrm>
          <a:prstGeom prst="rect">
            <a:avLst/>
          </a:prstGeom>
          <a:noFill/>
        </p:spPr>
        <p:txBody>
          <a:bodyPr wrap="square" rtlCol="0">
            <a:spAutoFit/>
          </a:bodyPr>
          <a:lstStyle/>
          <a:p>
            <a:pPr marL="342900" indent="-342900" algn="just">
              <a:lnSpc>
                <a:spcPct val="200000"/>
              </a:lnSpc>
              <a:buAutoNum type="arabicPeriod"/>
            </a:pPr>
            <a:r>
              <a:rPr lang="en-US" altLang="zh-CN" sz="1600" dirty="0">
                <a:latin typeface="Arial" panose="020B0604020202020204" pitchFamily="34" charset="0"/>
                <a:cs typeface="Arial" panose="020B0604020202020204" pitchFamily="34" charset="0"/>
              </a:rPr>
              <a:t>Representing trajectories and maps</a:t>
            </a:r>
          </a:p>
          <a:p>
            <a:pPr marL="342900" indent="-342900" algn="just">
              <a:lnSpc>
                <a:spcPct val="200000"/>
              </a:lnSpc>
              <a:buAutoNum type="arabicPeriod"/>
            </a:pPr>
            <a:r>
              <a:rPr lang="en-US" altLang="zh-CN" sz="1600" dirty="0">
                <a:latin typeface="Arial" panose="020B0604020202020204" pitchFamily="34" charset="0"/>
                <a:cs typeface="Arial" panose="020B0604020202020204" pitchFamily="34" charset="0"/>
              </a:rPr>
              <a:t>Constructing the polyline subgraphs</a:t>
            </a:r>
          </a:p>
          <a:p>
            <a:pPr marL="342900" indent="-342900" algn="just">
              <a:lnSpc>
                <a:spcPct val="200000"/>
              </a:lnSpc>
              <a:buAutoNum type="arabicPeriod"/>
            </a:pPr>
            <a:r>
              <a:rPr lang="en-US" altLang="zh-CN" sz="1600" dirty="0">
                <a:latin typeface="Arial" panose="020B0604020202020204" pitchFamily="34" charset="0"/>
                <a:cs typeface="Arial" panose="020B0604020202020204" pitchFamily="34" charset="0"/>
              </a:rPr>
              <a:t>Global graph for high-order interactions</a:t>
            </a:r>
          </a:p>
        </p:txBody>
      </p:sp>
      <p:pic>
        <p:nvPicPr>
          <p:cNvPr id="2" name="图片 1">
            <a:extLst>
              <a:ext uri="{FF2B5EF4-FFF2-40B4-BE49-F238E27FC236}">
                <a16:creationId xmlns:a16="http://schemas.microsoft.com/office/drawing/2014/main" id="{1CAE9600-A1F7-481A-9535-70A09912EBA5}"/>
              </a:ext>
            </a:extLst>
          </p:cNvPr>
          <p:cNvPicPr>
            <a:picLocks noChangeAspect="1"/>
          </p:cNvPicPr>
          <p:nvPr/>
        </p:nvPicPr>
        <p:blipFill>
          <a:blip r:embed="rId2"/>
          <a:stretch>
            <a:fillRect/>
          </a:stretch>
        </p:blipFill>
        <p:spPr>
          <a:xfrm>
            <a:off x="1915527" y="3146254"/>
            <a:ext cx="7757832" cy="2598645"/>
          </a:xfrm>
          <a:prstGeom prst="rect">
            <a:avLst/>
          </a:prstGeom>
        </p:spPr>
      </p:pic>
      <p:sp>
        <p:nvSpPr>
          <p:cNvPr id="3" name="文本框 2">
            <a:extLst>
              <a:ext uri="{FF2B5EF4-FFF2-40B4-BE49-F238E27FC236}">
                <a16:creationId xmlns:a16="http://schemas.microsoft.com/office/drawing/2014/main" id="{8DF647A1-4A05-4C3B-9587-9B2486A5B3F2}"/>
              </a:ext>
            </a:extLst>
          </p:cNvPr>
          <p:cNvSpPr txBox="1"/>
          <p:nvPr/>
        </p:nvSpPr>
        <p:spPr>
          <a:xfrm>
            <a:off x="4207534" y="5810617"/>
            <a:ext cx="3173818" cy="276999"/>
          </a:xfrm>
          <a:prstGeom prst="rect">
            <a:avLst/>
          </a:prstGeom>
          <a:noFill/>
        </p:spPr>
        <p:txBody>
          <a:bodyPr wrap="none" rtlCol="0">
            <a:spAutoFit/>
          </a:bodyPr>
          <a:lstStyle/>
          <a:p>
            <a:r>
              <a:rPr lang="en-US" altLang="zh-CN" sz="1200" b="1" dirty="0">
                <a:latin typeface="Arial" panose="020B0604020202020204" pitchFamily="34" charset="0"/>
                <a:cs typeface="Arial" panose="020B0604020202020204" pitchFamily="34" charset="0"/>
              </a:rPr>
              <a:t>Figure 1. The total workflow of VectorNet</a:t>
            </a:r>
            <a:endParaRPr lang="zh-CN" altLang="en-US" sz="1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51499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4108817"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Representing trajectories and maps</a:t>
            </a:r>
            <a:endParaRPr lang="zh-CN" altLang="en-US" b="1"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B829983B-D66B-4BAE-95AE-CD2D4EA6EF57}"/>
              </a:ext>
            </a:extLst>
          </p:cNvPr>
          <p:cNvSpPr txBox="1"/>
          <p:nvPr/>
        </p:nvSpPr>
        <p:spPr>
          <a:xfrm>
            <a:off x="992221" y="1258242"/>
            <a:ext cx="10428051" cy="1154675"/>
          </a:xfrm>
          <a:prstGeom prst="rect">
            <a:avLst/>
          </a:prstGeom>
          <a:noFill/>
        </p:spPr>
        <p:txBody>
          <a:bodyPr wrap="square" rtlCol="0">
            <a:spAutoFit/>
          </a:bodyPr>
          <a:lstStyle/>
          <a:p>
            <a:pPr algn="just">
              <a:lnSpc>
                <a:spcPct val="150000"/>
              </a:lnSpc>
            </a:pPr>
            <a:r>
              <a:rPr lang="en-US" altLang="zh-CN" sz="1600" dirty="0">
                <a:latin typeface="Arial" panose="020B0604020202020204" pitchFamily="34" charset="0"/>
                <a:cs typeface="Arial" panose="020B0604020202020204" pitchFamily="34" charset="0"/>
              </a:rPr>
              <a:t>        There are only the agent trajectory and lane needed to represent according to the requirements. In order to represent lane better, I use average lane width to calculate lane two-side </a:t>
            </a:r>
            <a:r>
              <a:rPr lang="en-US" altLang="zh-CN" sz="1600">
                <a:latin typeface="Arial" panose="020B0604020202020204" pitchFamily="34" charset="0"/>
                <a:cs typeface="Arial" panose="020B0604020202020204" pitchFamily="34" charset="0"/>
              </a:rPr>
              <a:t>edge lines. </a:t>
            </a:r>
            <a:r>
              <a:rPr lang="en-US" altLang="zh-CN" sz="1600" dirty="0">
                <a:latin typeface="Arial" panose="020B0604020202020204" pitchFamily="34" charset="0"/>
                <a:cs typeface="Arial" panose="020B0604020202020204" pitchFamily="34" charset="0"/>
              </a:rPr>
              <a:t>Besides, I split the trajectory into observed trajectory [0s, 2s) and future trajectory [2s, 5s). </a:t>
            </a:r>
          </a:p>
        </p:txBody>
      </p:sp>
      <p:pic>
        <p:nvPicPr>
          <p:cNvPr id="3" name="图片 2">
            <a:extLst>
              <a:ext uri="{FF2B5EF4-FFF2-40B4-BE49-F238E27FC236}">
                <a16:creationId xmlns:a16="http://schemas.microsoft.com/office/drawing/2014/main" id="{CC22A32B-AA3F-4AF9-A9AD-3133731D02A1}"/>
              </a:ext>
            </a:extLst>
          </p:cNvPr>
          <p:cNvPicPr>
            <a:picLocks noChangeAspect="1"/>
          </p:cNvPicPr>
          <p:nvPr/>
        </p:nvPicPr>
        <p:blipFill rotWithShape="1">
          <a:blip r:embed="rId2">
            <a:extLst>
              <a:ext uri="{28A0092B-C50C-407E-A947-70E740481C1C}">
                <a14:useLocalDpi xmlns:a14="http://schemas.microsoft.com/office/drawing/2010/main" val="0"/>
              </a:ext>
            </a:extLst>
          </a:blip>
          <a:srcRect l="15115" t="12235" r="9311" b="13203"/>
          <a:stretch/>
        </p:blipFill>
        <p:spPr>
          <a:xfrm>
            <a:off x="1206646" y="2451731"/>
            <a:ext cx="4458864" cy="3849299"/>
          </a:xfrm>
          <a:prstGeom prst="rect">
            <a:avLst/>
          </a:prstGeom>
        </p:spPr>
      </p:pic>
      <p:pic>
        <p:nvPicPr>
          <p:cNvPr id="8" name="图片 7">
            <a:extLst>
              <a:ext uri="{FF2B5EF4-FFF2-40B4-BE49-F238E27FC236}">
                <a16:creationId xmlns:a16="http://schemas.microsoft.com/office/drawing/2014/main" id="{62CA7196-30C8-4E5E-98F7-4A39C97F5A59}"/>
              </a:ext>
            </a:extLst>
          </p:cNvPr>
          <p:cNvPicPr>
            <a:picLocks noChangeAspect="1"/>
          </p:cNvPicPr>
          <p:nvPr/>
        </p:nvPicPr>
        <p:blipFill rotWithShape="1">
          <a:blip r:embed="rId3">
            <a:extLst>
              <a:ext uri="{28A0092B-C50C-407E-A947-70E740481C1C}">
                <a14:useLocalDpi xmlns:a14="http://schemas.microsoft.com/office/drawing/2010/main" val="0"/>
              </a:ext>
            </a:extLst>
          </a:blip>
          <a:srcRect l="15114" t="10922" r="8738" b="12985"/>
          <a:stretch/>
        </p:blipFill>
        <p:spPr>
          <a:xfrm>
            <a:off x="6095999" y="2427027"/>
            <a:ext cx="4458864" cy="3898706"/>
          </a:xfrm>
          <a:prstGeom prst="rect">
            <a:avLst/>
          </a:prstGeom>
        </p:spPr>
      </p:pic>
      <p:sp>
        <p:nvSpPr>
          <p:cNvPr id="10" name="文本框 9">
            <a:extLst>
              <a:ext uri="{FF2B5EF4-FFF2-40B4-BE49-F238E27FC236}">
                <a16:creationId xmlns:a16="http://schemas.microsoft.com/office/drawing/2014/main" id="{23974CE9-34E5-4450-BA8B-BF97B8F877F1}"/>
              </a:ext>
            </a:extLst>
          </p:cNvPr>
          <p:cNvSpPr txBox="1"/>
          <p:nvPr/>
        </p:nvSpPr>
        <p:spPr>
          <a:xfrm>
            <a:off x="1371249" y="6325733"/>
            <a:ext cx="4129657" cy="276999"/>
          </a:xfrm>
          <a:prstGeom prst="rect">
            <a:avLst/>
          </a:prstGeom>
          <a:noFill/>
        </p:spPr>
        <p:txBody>
          <a:bodyPr wrap="none" rtlCol="0">
            <a:spAutoFit/>
          </a:bodyPr>
          <a:lstStyle/>
          <a:p>
            <a:r>
              <a:rPr lang="en-US" altLang="zh-CN" sz="1200" b="1" dirty="0">
                <a:latin typeface="Arial" panose="020B0604020202020204" pitchFamily="34" charset="0"/>
                <a:cs typeface="Arial" panose="020B0604020202020204" pitchFamily="34" charset="0"/>
              </a:rPr>
              <a:t>Figure 2. lane centerline and edgeline representations</a:t>
            </a:r>
            <a:endParaRPr lang="zh-CN" altLang="en-US" sz="1200" b="1" dirty="0">
              <a:latin typeface="Arial" panose="020B0604020202020204" pitchFamily="34" charset="0"/>
              <a:cs typeface="Arial" panose="020B0604020202020204" pitchFamily="34" charset="0"/>
            </a:endParaRPr>
          </a:p>
        </p:txBody>
      </p:sp>
      <p:sp>
        <p:nvSpPr>
          <p:cNvPr id="11" name="文本框 10">
            <a:extLst>
              <a:ext uri="{FF2B5EF4-FFF2-40B4-BE49-F238E27FC236}">
                <a16:creationId xmlns:a16="http://schemas.microsoft.com/office/drawing/2014/main" id="{6AF40A3B-86E9-4540-8CAD-5A5F463FD615}"/>
              </a:ext>
            </a:extLst>
          </p:cNvPr>
          <p:cNvSpPr txBox="1"/>
          <p:nvPr/>
        </p:nvSpPr>
        <p:spPr>
          <a:xfrm>
            <a:off x="6191770" y="6301030"/>
            <a:ext cx="4267322" cy="461665"/>
          </a:xfrm>
          <a:prstGeom prst="rect">
            <a:avLst/>
          </a:prstGeom>
          <a:noFill/>
        </p:spPr>
        <p:txBody>
          <a:bodyPr wrap="none" rtlCol="0">
            <a:spAutoFit/>
          </a:bodyPr>
          <a:lstStyle/>
          <a:p>
            <a:pPr algn="ctr"/>
            <a:r>
              <a:rPr lang="en-US" altLang="zh-CN" sz="1200" b="1" dirty="0">
                <a:latin typeface="Arial" panose="020B0604020202020204" pitchFamily="34" charset="0"/>
                <a:cs typeface="Arial" panose="020B0604020202020204" pitchFamily="34" charset="0"/>
              </a:rPr>
              <a:t>Figure 3. lane centerline and edgeline representations, </a:t>
            </a:r>
          </a:p>
          <a:p>
            <a:pPr algn="ctr"/>
            <a:r>
              <a:rPr lang="en-US" altLang="zh-CN" sz="1200" b="1" dirty="0">
                <a:latin typeface="Arial" panose="020B0604020202020204" pitchFamily="34" charset="0"/>
                <a:cs typeface="Arial" panose="020B0604020202020204" pitchFamily="34" charset="0"/>
              </a:rPr>
              <a:t>agent observed trajectory, agent future agent trajectory </a:t>
            </a:r>
            <a:endParaRPr lang="zh-CN" altLang="en-US" sz="1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72302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133DA28E-B742-4CA9-8346-F15B2C20A9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362" y="2772697"/>
            <a:ext cx="11733272" cy="2466000"/>
          </a:xfrm>
          <a:prstGeom prst="rect">
            <a:avLst/>
          </a:prstGeom>
        </p:spPr>
      </p:pic>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4108817"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Representing trajectories and maps</a:t>
            </a:r>
            <a:endParaRPr lang="zh-CN" altLang="en-US" b="1"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B829983B-D66B-4BAE-95AE-CD2D4EA6EF57}"/>
              </a:ext>
            </a:extLst>
          </p:cNvPr>
          <p:cNvSpPr txBox="1"/>
          <p:nvPr/>
        </p:nvSpPr>
        <p:spPr>
          <a:xfrm>
            <a:off x="992221" y="1258242"/>
            <a:ext cx="10428051" cy="1154675"/>
          </a:xfrm>
          <a:prstGeom prst="rect">
            <a:avLst/>
          </a:prstGeom>
          <a:noFill/>
        </p:spPr>
        <p:txBody>
          <a:bodyPr wrap="square" rtlCol="0">
            <a:spAutoFit/>
          </a:bodyPr>
          <a:lstStyle/>
          <a:p>
            <a:pPr algn="just">
              <a:lnSpc>
                <a:spcPct val="150000"/>
              </a:lnSpc>
            </a:pPr>
            <a:r>
              <a:rPr lang="en-US" altLang="zh-CN" sz="1600" dirty="0">
                <a:latin typeface="Arial" panose="020B0604020202020204" pitchFamily="34" charset="0"/>
                <a:cs typeface="Arial" panose="020B0604020202020204" pitchFamily="34" charset="0"/>
              </a:rPr>
              <a:t>        Because all of the lanes and trajectories are represented by point sets initially. So, we need to incorporate neighboring two points to vectorize these points and construct vector sets. Then we keep vector sets and remove point sets. Because the future trajectory sample points are our predict target, so we keep them.</a:t>
            </a:r>
          </a:p>
        </p:txBody>
      </p:sp>
      <p:sp>
        <p:nvSpPr>
          <p:cNvPr id="10" name="文本框 9">
            <a:extLst>
              <a:ext uri="{FF2B5EF4-FFF2-40B4-BE49-F238E27FC236}">
                <a16:creationId xmlns:a16="http://schemas.microsoft.com/office/drawing/2014/main" id="{AC339B83-E3FC-4060-B702-715D9808DA26}"/>
              </a:ext>
            </a:extLst>
          </p:cNvPr>
          <p:cNvSpPr txBox="1"/>
          <p:nvPr/>
        </p:nvSpPr>
        <p:spPr>
          <a:xfrm>
            <a:off x="4115328" y="5484425"/>
            <a:ext cx="3961341" cy="461665"/>
          </a:xfrm>
          <a:prstGeom prst="rect">
            <a:avLst/>
          </a:prstGeom>
          <a:noFill/>
        </p:spPr>
        <p:txBody>
          <a:bodyPr wrap="none" rtlCol="0">
            <a:spAutoFit/>
          </a:bodyPr>
          <a:lstStyle/>
          <a:p>
            <a:pPr algn="ctr"/>
            <a:r>
              <a:rPr lang="en-US" altLang="zh-CN" sz="1200" b="1" dirty="0">
                <a:latin typeface="Arial" panose="020B0604020202020204" pitchFamily="34" charset="0"/>
                <a:cs typeface="Arial" panose="020B0604020202020204" pitchFamily="34" charset="0"/>
              </a:rPr>
              <a:t>Figure 4. The process of vectorization of agent and </a:t>
            </a:r>
          </a:p>
          <a:p>
            <a:pPr algn="ctr"/>
            <a:r>
              <a:rPr lang="en-US" altLang="zh-CN" sz="1200" b="1" dirty="0">
                <a:latin typeface="Arial" panose="020B0604020202020204" pitchFamily="34" charset="0"/>
                <a:cs typeface="Arial" panose="020B0604020202020204" pitchFamily="34" charset="0"/>
              </a:rPr>
              <a:t>observed trajectory sample points</a:t>
            </a:r>
            <a:endParaRPr lang="zh-CN" altLang="en-US" sz="1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50827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4339650"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Constructing the polyline subgraphs  </a:t>
            </a:r>
            <a:endParaRPr lang="zh-CN" altLang="en-US" b="1"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B829983B-D66B-4BAE-95AE-CD2D4EA6EF57}"/>
              </a:ext>
            </a:extLst>
          </p:cNvPr>
          <p:cNvSpPr txBox="1"/>
          <p:nvPr/>
        </p:nvSpPr>
        <p:spPr>
          <a:xfrm>
            <a:off x="992221" y="1258242"/>
            <a:ext cx="10428051" cy="1154675"/>
          </a:xfrm>
          <a:prstGeom prst="rect">
            <a:avLst/>
          </a:prstGeom>
          <a:noFill/>
        </p:spPr>
        <p:txBody>
          <a:bodyPr wrap="square" rtlCol="0">
            <a:spAutoFit/>
          </a:bodyPr>
          <a:lstStyle/>
          <a:p>
            <a:pPr algn="just">
              <a:lnSpc>
                <a:spcPct val="150000"/>
              </a:lnSpc>
            </a:pPr>
            <a:r>
              <a:rPr lang="en-US" altLang="zh-CN" sz="1600" dirty="0">
                <a:latin typeface="Arial" panose="020B0604020202020204" pitchFamily="34" charset="0"/>
                <a:cs typeface="Arial" panose="020B0604020202020204" pitchFamily="34" charset="0"/>
              </a:rPr>
              <a:t>        This stage is actually the embedding stage. According to the paper, one vector set represents a polyline. As stated before, one lane can be seen as a polyline and the observed trajectory can also be seen as a polyline. So, we will convert these vector sets to polyline level features by constructing the polyline subgraphs.</a:t>
            </a:r>
          </a:p>
        </p:txBody>
      </p:sp>
      <p:pic>
        <p:nvPicPr>
          <p:cNvPr id="3" name="图片 2">
            <a:extLst>
              <a:ext uri="{FF2B5EF4-FFF2-40B4-BE49-F238E27FC236}">
                <a16:creationId xmlns:a16="http://schemas.microsoft.com/office/drawing/2014/main" id="{C1E5190E-AA1C-46CD-9763-2955885037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8196" y="2507187"/>
            <a:ext cx="3149599" cy="3578009"/>
          </a:xfrm>
          <a:prstGeom prst="rect">
            <a:avLst/>
          </a:prstGeom>
        </p:spPr>
      </p:pic>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577D50C5-3860-4078-AB49-4A4A1B7711F4}"/>
                  </a:ext>
                </a:extLst>
              </p:cNvPr>
              <p:cNvSpPr txBox="1"/>
              <p:nvPr/>
            </p:nvSpPr>
            <p:spPr>
              <a:xfrm>
                <a:off x="701007" y="6212264"/>
                <a:ext cx="4523995" cy="518091"/>
              </a:xfrm>
              <a:prstGeom prst="rect">
                <a:avLst/>
              </a:prstGeom>
              <a:noFill/>
            </p:spPr>
            <p:txBody>
              <a:bodyPr wrap="none" rtlCol="0">
                <a:spAutoFit/>
              </a:bodyPr>
              <a:lstStyle/>
              <a:p>
                <a:pPr algn="ctr"/>
                <a:r>
                  <a:rPr lang="en-US" altLang="zh-CN" sz="1200" b="1" dirty="0">
                    <a:latin typeface="Arial" panose="020B0604020202020204" pitchFamily="34" charset="0"/>
                    <a:cs typeface="Arial" panose="020B0604020202020204" pitchFamily="34" charset="0"/>
                  </a:rPr>
                  <a:t>Figure 5. The detailed operation flow about how to get </a:t>
                </a:r>
                <a14:m>
                  <m:oMath xmlns:m="http://schemas.openxmlformats.org/officeDocument/2006/math">
                    <m:sSubSup>
                      <m:sSubSupPr>
                        <m:ctrlPr>
                          <a:rPr lang="en-US" altLang="zh-CN" sz="1200" b="1" i="1" smtClean="0">
                            <a:latin typeface="Cambria Math" panose="02040503050406030204" pitchFamily="18" charset="0"/>
                            <a:cs typeface="Arial" panose="020B0604020202020204" pitchFamily="34" charset="0"/>
                          </a:rPr>
                        </m:ctrlPr>
                      </m:sSubSupPr>
                      <m:e>
                        <m:r>
                          <a:rPr lang="en-US" altLang="zh-CN" sz="1200" b="1" i="1" smtClean="0">
                            <a:latin typeface="Cambria Math" panose="02040503050406030204" pitchFamily="18" charset="0"/>
                            <a:cs typeface="Arial" panose="020B0604020202020204" pitchFamily="34" charset="0"/>
                          </a:rPr>
                          <m:t>𝒗</m:t>
                        </m:r>
                      </m:e>
                      <m:sub>
                        <m:r>
                          <a:rPr lang="en-US" altLang="zh-CN" sz="1200" b="1" i="1" smtClean="0">
                            <a:latin typeface="Cambria Math" panose="02040503050406030204" pitchFamily="18" charset="0"/>
                            <a:cs typeface="Arial" panose="020B0604020202020204" pitchFamily="34" charset="0"/>
                          </a:rPr>
                          <m:t>𝒊</m:t>
                        </m:r>
                      </m:sub>
                      <m:sup>
                        <m:r>
                          <a:rPr lang="en-US" altLang="zh-CN" sz="1200" b="1" i="1" smtClean="0">
                            <a:latin typeface="Cambria Math" panose="02040503050406030204" pitchFamily="18" charset="0"/>
                            <a:cs typeface="Arial" panose="020B0604020202020204" pitchFamily="34" charset="0"/>
                          </a:rPr>
                          <m:t>𝒍</m:t>
                        </m:r>
                        <m:r>
                          <a:rPr lang="en-US" altLang="zh-CN" sz="1200" b="1" i="1" smtClean="0">
                            <a:latin typeface="Cambria Math" panose="02040503050406030204" pitchFamily="18" charset="0"/>
                            <a:cs typeface="Arial" panose="020B0604020202020204" pitchFamily="34" charset="0"/>
                          </a:rPr>
                          <m:t>+</m:t>
                        </m:r>
                        <m:r>
                          <a:rPr lang="en-US" altLang="zh-CN" sz="1200" b="1" i="1" smtClean="0">
                            <a:latin typeface="Cambria Math" panose="02040503050406030204" pitchFamily="18" charset="0"/>
                            <a:cs typeface="Arial" panose="020B0604020202020204" pitchFamily="34" charset="0"/>
                          </a:rPr>
                          <m:t>𝟏</m:t>
                        </m:r>
                      </m:sup>
                    </m:sSubSup>
                  </m:oMath>
                </a14:m>
                <a:r>
                  <a:rPr lang="zh-CN" altLang="en-US" sz="1200" b="1" dirty="0">
                    <a:latin typeface="Arial" panose="020B0604020202020204" pitchFamily="34" charset="0"/>
                    <a:cs typeface="Arial" panose="020B0604020202020204" pitchFamily="34" charset="0"/>
                  </a:rPr>
                  <a:t> </a:t>
                </a:r>
                <a:endParaRPr lang="en-US" altLang="zh-CN" sz="1200" b="1" dirty="0">
                  <a:latin typeface="Arial" panose="020B0604020202020204" pitchFamily="34" charset="0"/>
                  <a:cs typeface="Arial" panose="020B0604020202020204" pitchFamily="34" charset="0"/>
                </a:endParaRPr>
              </a:p>
              <a:p>
                <a:pPr algn="ctr"/>
                <a:r>
                  <a:rPr lang="en-US" altLang="zh-CN" sz="1200" b="1" dirty="0">
                    <a:latin typeface="Arial" panose="020B0604020202020204" pitchFamily="34" charset="0"/>
                    <a:cs typeface="Arial" panose="020B0604020202020204" pitchFamily="34" charset="0"/>
                  </a:rPr>
                  <a:t>from </a:t>
                </a:r>
                <a14:m>
                  <m:oMath xmlns:m="http://schemas.openxmlformats.org/officeDocument/2006/math">
                    <m:r>
                      <a:rPr lang="en-US" altLang="zh-CN" sz="1200" b="1" i="0" smtClean="0">
                        <a:latin typeface="Cambria Math" panose="02040503050406030204" pitchFamily="18" charset="0"/>
                        <a:cs typeface="Arial" panose="020B0604020202020204" pitchFamily="34" charset="0"/>
                      </a:rPr>
                      <m:t>{</m:t>
                    </m:r>
                    <m:sSubSup>
                      <m:sSubSupPr>
                        <m:ctrlPr>
                          <a:rPr lang="en-US" altLang="zh-CN" sz="1200" b="1" i="1" smtClean="0">
                            <a:latin typeface="Cambria Math" panose="02040503050406030204" pitchFamily="18" charset="0"/>
                            <a:cs typeface="Arial" panose="020B0604020202020204" pitchFamily="34" charset="0"/>
                          </a:rPr>
                        </m:ctrlPr>
                      </m:sSubSupPr>
                      <m:e>
                        <m:r>
                          <a:rPr lang="en-US" altLang="zh-CN" sz="1200" b="1" i="1" smtClean="0">
                            <a:latin typeface="Cambria Math" panose="02040503050406030204" pitchFamily="18" charset="0"/>
                            <a:cs typeface="Arial" panose="020B0604020202020204" pitchFamily="34" charset="0"/>
                          </a:rPr>
                          <m:t>𝒗</m:t>
                        </m:r>
                      </m:e>
                      <m:sub>
                        <m:r>
                          <a:rPr lang="en-US" altLang="zh-CN" sz="1200" b="1" i="1" smtClean="0">
                            <a:latin typeface="Cambria Math" panose="02040503050406030204" pitchFamily="18" charset="0"/>
                            <a:cs typeface="Arial" panose="020B0604020202020204" pitchFamily="34" charset="0"/>
                          </a:rPr>
                          <m:t>𝟏</m:t>
                        </m:r>
                      </m:sub>
                      <m:sup>
                        <m:r>
                          <a:rPr lang="en-US" altLang="zh-CN" sz="1200" b="1" i="1" smtClean="0">
                            <a:latin typeface="Cambria Math" panose="02040503050406030204" pitchFamily="18" charset="0"/>
                            <a:cs typeface="Arial" panose="020B0604020202020204" pitchFamily="34" charset="0"/>
                          </a:rPr>
                          <m:t>𝒍</m:t>
                        </m:r>
                      </m:sup>
                    </m:sSubSup>
                  </m:oMath>
                </a14:m>
                <a:r>
                  <a:rPr lang="en-US" altLang="zh-CN" sz="1200" b="1" dirty="0">
                    <a:latin typeface="Arial" panose="020B0604020202020204" pitchFamily="34" charset="0"/>
                    <a:cs typeface="Arial" panose="020B0604020202020204" pitchFamily="34" charset="0"/>
                  </a:rPr>
                  <a:t>, </a:t>
                </a:r>
                <a14:m>
                  <m:oMath xmlns:m="http://schemas.openxmlformats.org/officeDocument/2006/math">
                    <m:sSubSup>
                      <m:sSubSupPr>
                        <m:ctrlPr>
                          <a:rPr lang="en-US" altLang="zh-CN" sz="1200" b="1" i="1" smtClean="0">
                            <a:latin typeface="Cambria Math" panose="02040503050406030204" pitchFamily="18" charset="0"/>
                            <a:cs typeface="Arial" panose="020B0604020202020204" pitchFamily="34" charset="0"/>
                          </a:rPr>
                        </m:ctrlPr>
                      </m:sSubSupPr>
                      <m:e>
                        <m:r>
                          <a:rPr lang="en-US" altLang="zh-CN" sz="1200" b="1" i="1" smtClean="0">
                            <a:latin typeface="Cambria Math" panose="02040503050406030204" pitchFamily="18" charset="0"/>
                            <a:cs typeface="Arial" panose="020B0604020202020204" pitchFamily="34" charset="0"/>
                          </a:rPr>
                          <m:t>𝒗</m:t>
                        </m:r>
                      </m:e>
                      <m:sub>
                        <m:r>
                          <a:rPr lang="en-US" altLang="zh-CN" sz="1200" b="1" i="1" smtClean="0">
                            <a:latin typeface="Cambria Math" panose="02040503050406030204" pitchFamily="18" charset="0"/>
                            <a:cs typeface="Arial" panose="020B0604020202020204" pitchFamily="34" charset="0"/>
                          </a:rPr>
                          <m:t>𝟐</m:t>
                        </m:r>
                      </m:sub>
                      <m:sup>
                        <m:r>
                          <a:rPr lang="en-US" altLang="zh-CN" sz="1200" b="1" i="1" smtClean="0">
                            <a:latin typeface="Cambria Math" panose="02040503050406030204" pitchFamily="18" charset="0"/>
                            <a:cs typeface="Arial" panose="020B0604020202020204" pitchFamily="34" charset="0"/>
                          </a:rPr>
                          <m:t>𝒍</m:t>
                        </m:r>
                      </m:sup>
                    </m:sSubSup>
                  </m:oMath>
                </a14:m>
                <a:r>
                  <a:rPr lang="en-US" altLang="zh-CN" sz="1200" b="1" dirty="0">
                    <a:latin typeface="Arial" panose="020B0604020202020204" pitchFamily="34" charset="0"/>
                    <a:cs typeface="Arial" panose="020B0604020202020204" pitchFamily="34" charset="0"/>
                  </a:rPr>
                  <a:t>, </a:t>
                </a:r>
                <a14:m>
                  <m:oMath xmlns:m="http://schemas.openxmlformats.org/officeDocument/2006/math">
                    <m:r>
                      <a:rPr lang="en-US" altLang="zh-CN" sz="1200" b="1" i="1" smtClean="0">
                        <a:latin typeface="Cambria Math" panose="02040503050406030204" pitchFamily="18" charset="0"/>
                        <a:ea typeface="Cambria Math" panose="02040503050406030204" pitchFamily="18" charset="0"/>
                        <a:cs typeface="Arial" panose="020B0604020202020204" pitchFamily="34" charset="0"/>
                      </a:rPr>
                      <m:t>⋯⋯</m:t>
                    </m:r>
                  </m:oMath>
                </a14:m>
                <a:r>
                  <a:rPr lang="en-US" altLang="zh-CN" sz="1200" b="1" dirty="0">
                    <a:latin typeface="Arial" panose="020B0604020202020204" pitchFamily="34" charset="0"/>
                    <a:cs typeface="Arial" panose="020B0604020202020204" pitchFamily="34" charset="0"/>
                  </a:rPr>
                  <a:t>, </a:t>
                </a:r>
                <a14:m>
                  <m:oMath xmlns:m="http://schemas.openxmlformats.org/officeDocument/2006/math">
                    <m:sSubSup>
                      <m:sSubSupPr>
                        <m:ctrlPr>
                          <a:rPr lang="en-US" altLang="zh-CN" sz="1200" b="1" i="1" smtClean="0">
                            <a:latin typeface="Cambria Math" panose="02040503050406030204" pitchFamily="18" charset="0"/>
                            <a:cs typeface="Arial" panose="020B0604020202020204" pitchFamily="34" charset="0"/>
                          </a:rPr>
                        </m:ctrlPr>
                      </m:sSubSupPr>
                      <m:e>
                        <m:r>
                          <a:rPr lang="en-US" altLang="zh-CN" sz="1200" b="1" i="1" smtClean="0">
                            <a:latin typeface="Cambria Math" panose="02040503050406030204" pitchFamily="18" charset="0"/>
                            <a:cs typeface="Arial" panose="020B0604020202020204" pitchFamily="34" charset="0"/>
                          </a:rPr>
                          <m:t>𝒗</m:t>
                        </m:r>
                      </m:e>
                      <m:sub>
                        <m:r>
                          <a:rPr lang="en-US" altLang="zh-CN" sz="1200" b="1" i="1" smtClean="0">
                            <a:latin typeface="Cambria Math" panose="02040503050406030204" pitchFamily="18" charset="0"/>
                            <a:cs typeface="Arial" panose="020B0604020202020204" pitchFamily="34" charset="0"/>
                          </a:rPr>
                          <m:t>𝒊</m:t>
                        </m:r>
                      </m:sub>
                      <m:sup>
                        <m:r>
                          <a:rPr lang="en-US" altLang="zh-CN" sz="1200" b="1" i="1" smtClean="0">
                            <a:latin typeface="Cambria Math" panose="02040503050406030204" pitchFamily="18" charset="0"/>
                            <a:cs typeface="Arial" panose="020B0604020202020204" pitchFamily="34" charset="0"/>
                          </a:rPr>
                          <m:t>𝒍</m:t>
                        </m:r>
                      </m:sup>
                    </m:sSubSup>
                  </m:oMath>
                </a14:m>
                <a:r>
                  <a:rPr lang="en-US" altLang="zh-CN" sz="1200" b="1" dirty="0">
                    <a:latin typeface="Arial" panose="020B0604020202020204" pitchFamily="34" charset="0"/>
                    <a:cs typeface="Arial" panose="020B0604020202020204" pitchFamily="34" charset="0"/>
                  </a:rPr>
                  <a:t>, </a:t>
                </a:r>
                <a14:m>
                  <m:oMath xmlns:m="http://schemas.openxmlformats.org/officeDocument/2006/math">
                    <m:r>
                      <a:rPr lang="en-US" altLang="zh-CN" sz="1200" b="1" i="1" smtClean="0">
                        <a:latin typeface="Cambria Math" panose="02040503050406030204" pitchFamily="18" charset="0"/>
                        <a:ea typeface="Cambria Math" panose="02040503050406030204" pitchFamily="18" charset="0"/>
                        <a:cs typeface="Arial" panose="020B0604020202020204" pitchFamily="34" charset="0"/>
                      </a:rPr>
                      <m:t>⋯⋯</m:t>
                    </m:r>
                  </m:oMath>
                </a14:m>
                <a:r>
                  <a:rPr lang="en-US" altLang="zh-CN" sz="1200" b="1" dirty="0">
                    <a:latin typeface="Arial" panose="020B0604020202020204" pitchFamily="34" charset="0"/>
                    <a:cs typeface="Arial" panose="020B0604020202020204" pitchFamily="34" charset="0"/>
                  </a:rPr>
                  <a:t>, </a:t>
                </a:r>
                <a14:m>
                  <m:oMath xmlns:m="http://schemas.openxmlformats.org/officeDocument/2006/math">
                    <m:sSubSup>
                      <m:sSubSupPr>
                        <m:ctrlPr>
                          <a:rPr lang="en-US" altLang="zh-CN" sz="1200" b="1" i="1" smtClean="0">
                            <a:latin typeface="Cambria Math" panose="02040503050406030204" pitchFamily="18" charset="0"/>
                            <a:cs typeface="Arial" panose="020B0604020202020204" pitchFamily="34" charset="0"/>
                          </a:rPr>
                        </m:ctrlPr>
                      </m:sSubSupPr>
                      <m:e>
                        <m:r>
                          <a:rPr lang="en-US" altLang="zh-CN" sz="1200" b="1" i="1" smtClean="0">
                            <a:latin typeface="Cambria Math" panose="02040503050406030204" pitchFamily="18" charset="0"/>
                            <a:cs typeface="Arial" panose="020B0604020202020204" pitchFamily="34" charset="0"/>
                          </a:rPr>
                          <m:t>𝒗</m:t>
                        </m:r>
                      </m:e>
                      <m:sub>
                        <m:r>
                          <a:rPr lang="en-US" altLang="zh-CN" sz="1200" b="1" i="1" smtClean="0">
                            <a:latin typeface="Cambria Math" panose="02040503050406030204" pitchFamily="18" charset="0"/>
                            <a:cs typeface="Arial" panose="020B0604020202020204" pitchFamily="34" charset="0"/>
                          </a:rPr>
                          <m:t>𝒑</m:t>
                        </m:r>
                        <m:r>
                          <a:rPr lang="en-US" altLang="zh-CN" sz="1200" b="1" i="1" smtClean="0">
                            <a:latin typeface="Cambria Math" panose="02040503050406030204" pitchFamily="18" charset="0"/>
                            <a:cs typeface="Arial" panose="020B0604020202020204" pitchFamily="34" charset="0"/>
                          </a:rPr>
                          <m:t>−</m:t>
                        </m:r>
                        <m:r>
                          <a:rPr lang="en-US" altLang="zh-CN" sz="1200" b="1" i="1" smtClean="0">
                            <a:latin typeface="Cambria Math" panose="02040503050406030204" pitchFamily="18" charset="0"/>
                            <a:cs typeface="Arial" panose="020B0604020202020204" pitchFamily="34" charset="0"/>
                          </a:rPr>
                          <m:t>𝟏</m:t>
                        </m:r>
                      </m:sub>
                      <m:sup>
                        <m:r>
                          <a:rPr lang="en-US" altLang="zh-CN" sz="1200" b="1" i="1" smtClean="0">
                            <a:latin typeface="Cambria Math" panose="02040503050406030204" pitchFamily="18" charset="0"/>
                            <a:cs typeface="Arial" panose="020B0604020202020204" pitchFamily="34" charset="0"/>
                          </a:rPr>
                          <m:t>𝒍</m:t>
                        </m:r>
                      </m:sup>
                    </m:sSubSup>
                  </m:oMath>
                </a14:m>
                <a:r>
                  <a:rPr lang="en-US" altLang="zh-CN" sz="1200" b="1" dirty="0">
                    <a:latin typeface="Arial" panose="020B0604020202020204" pitchFamily="34" charset="0"/>
                    <a:cs typeface="Arial" panose="020B0604020202020204" pitchFamily="34" charset="0"/>
                  </a:rPr>
                  <a:t>, </a:t>
                </a:r>
                <a14:m>
                  <m:oMath xmlns:m="http://schemas.openxmlformats.org/officeDocument/2006/math">
                    <m:sSubSup>
                      <m:sSubSupPr>
                        <m:ctrlPr>
                          <a:rPr lang="en-US" altLang="zh-CN" sz="1200" b="1" i="1" smtClean="0">
                            <a:latin typeface="Cambria Math" panose="02040503050406030204" pitchFamily="18" charset="0"/>
                            <a:cs typeface="Arial" panose="020B0604020202020204" pitchFamily="34" charset="0"/>
                          </a:rPr>
                        </m:ctrlPr>
                      </m:sSubSupPr>
                      <m:e>
                        <m:r>
                          <a:rPr lang="en-US" altLang="zh-CN" sz="1200" b="1" i="1" smtClean="0">
                            <a:latin typeface="Cambria Math" panose="02040503050406030204" pitchFamily="18" charset="0"/>
                            <a:cs typeface="Arial" panose="020B0604020202020204" pitchFamily="34" charset="0"/>
                          </a:rPr>
                          <m:t>𝒗</m:t>
                        </m:r>
                      </m:e>
                      <m:sub>
                        <m:r>
                          <a:rPr lang="en-US" altLang="zh-CN" sz="1200" b="1" i="1" smtClean="0">
                            <a:latin typeface="Cambria Math" panose="02040503050406030204" pitchFamily="18" charset="0"/>
                            <a:cs typeface="Arial" panose="020B0604020202020204" pitchFamily="34" charset="0"/>
                          </a:rPr>
                          <m:t>𝒑</m:t>
                        </m:r>
                      </m:sub>
                      <m:sup>
                        <m:r>
                          <a:rPr lang="en-US" altLang="zh-CN" sz="1200" b="1" i="1" smtClean="0">
                            <a:latin typeface="Cambria Math" panose="02040503050406030204" pitchFamily="18" charset="0"/>
                            <a:cs typeface="Arial" panose="020B0604020202020204" pitchFamily="34" charset="0"/>
                          </a:rPr>
                          <m:t>𝒍</m:t>
                        </m:r>
                      </m:sup>
                    </m:sSubSup>
                    <m:r>
                      <a:rPr lang="en-US" altLang="zh-CN" sz="1200" b="1" i="1" smtClean="0">
                        <a:latin typeface="Cambria Math" panose="02040503050406030204" pitchFamily="18" charset="0"/>
                        <a:cs typeface="Arial" panose="020B0604020202020204" pitchFamily="34" charset="0"/>
                      </a:rPr>
                      <m:t>}</m:t>
                    </m:r>
                  </m:oMath>
                </a14:m>
                <a:endParaRPr lang="zh-CN" altLang="en-US" sz="1200" b="1" dirty="0">
                  <a:latin typeface="Arial" panose="020B0604020202020204" pitchFamily="34" charset="0"/>
                  <a:cs typeface="Arial" panose="020B0604020202020204" pitchFamily="34" charset="0"/>
                </a:endParaRPr>
              </a:p>
            </p:txBody>
          </p:sp>
        </mc:Choice>
        <mc:Fallback xmlns="">
          <p:sp>
            <p:nvSpPr>
              <p:cNvPr id="10" name="文本框 9">
                <a:extLst>
                  <a:ext uri="{FF2B5EF4-FFF2-40B4-BE49-F238E27FC236}">
                    <a16:creationId xmlns:a16="http://schemas.microsoft.com/office/drawing/2014/main" id="{577D50C5-3860-4078-AB49-4A4A1B7711F4}"/>
                  </a:ext>
                </a:extLst>
              </p:cNvPr>
              <p:cNvSpPr txBox="1">
                <a:spLocks noRot="1" noChangeAspect="1" noMove="1" noResize="1" noEditPoints="1" noAdjustHandles="1" noChangeArrowheads="1" noChangeShapeType="1" noTextEdit="1"/>
              </p:cNvSpPr>
              <p:nvPr/>
            </p:nvSpPr>
            <p:spPr>
              <a:xfrm>
                <a:off x="701007" y="6212264"/>
                <a:ext cx="4523995" cy="518091"/>
              </a:xfrm>
              <a:prstGeom prst="rect">
                <a:avLst/>
              </a:prstGeom>
              <a:blipFill>
                <a:blip r:embed="rId3"/>
                <a:stretch>
                  <a:fillRect b="-2353"/>
                </a:stretch>
              </a:blipFill>
            </p:spPr>
            <p:txBody>
              <a:bodyPr/>
              <a:lstStyle/>
              <a:p>
                <a:r>
                  <a:rPr lang="zh-CN" altLang="en-US">
                    <a:noFill/>
                  </a:rPr>
                  <a:t> </a:t>
                </a:r>
              </a:p>
            </p:txBody>
          </p:sp>
        </mc:Fallback>
      </mc:AlternateContent>
      <p:pic>
        <p:nvPicPr>
          <p:cNvPr id="44" name="图片 43">
            <a:extLst>
              <a:ext uri="{FF2B5EF4-FFF2-40B4-BE49-F238E27FC236}">
                <a16:creationId xmlns:a16="http://schemas.microsoft.com/office/drawing/2014/main" id="{84F0CC1D-1F0A-4501-AE18-870A7D9C18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3055" y="4201921"/>
            <a:ext cx="4291956" cy="1304657"/>
          </a:xfrm>
          <a:prstGeom prst="rect">
            <a:avLst/>
          </a:prstGeom>
        </p:spPr>
      </p:pic>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174E2F84-10D0-4EB8-A84F-AF159A6E154A}"/>
                  </a:ext>
                </a:extLst>
              </p:cNvPr>
              <p:cNvSpPr txBox="1"/>
              <p:nvPr/>
            </p:nvSpPr>
            <p:spPr>
              <a:xfrm>
                <a:off x="5566353" y="6212264"/>
                <a:ext cx="4825360" cy="500971"/>
              </a:xfrm>
              <a:prstGeom prst="rect">
                <a:avLst/>
              </a:prstGeom>
              <a:noFill/>
            </p:spPr>
            <p:txBody>
              <a:bodyPr wrap="none" rtlCol="0">
                <a:spAutoFit/>
              </a:bodyPr>
              <a:lstStyle/>
              <a:p>
                <a:pPr algn="ctr"/>
                <a:r>
                  <a:rPr lang="en-US" altLang="zh-CN" sz="1200" b="1" dirty="0">
                    <a:latin typeface="Arial" panose="020B0604020202020204" pitchFamily="34" charset="0"/>
                    <a:cs typeface="Arial" panose="020B0604020202020204" pitchFamily="34" charset="0"/>
                  </a:rPr>
                  <a:t>Figure 6. The detail operation flow of aggregating </a:t>
                </a:r>
              </a:p>
              <a:p>
                <a:pPr algn="ctr"/>
                <a14:m>
                  <m:oMath xmlns:m="http://schemas.openxmlformats.org/officeDocument/2006/math">
                    <m:r>
                      <a:rPr lang="en-US" altLang="zh-CN" sz="1200" b="1">
                        <a:latin typeface="Cambria Math" panose="02040503050406030204" pitchFamily="18" charset="0"/>
                        <a:cs typeface="Arial" panose="020B0604020202020204" pitchFamily="34" charset="0"/>
                      </a:rPr>
                      <m:t>{</m:t>
                    </m:r>
                    <m:sSubSup>
                      <m:sSubSupPr>
                        <m:ctrlPr>
                          <a:rPr lang="en-US" altLang="zh-CN" sz="1200" b="1" i="1">
                            <a:latin typeface="Cambria Math" panose="02040503050406030204" pitchFamily="18" charset="0"/>
                            <a:cs typeface="Arial" panose="020B0604020202020204" pitchFamily="34" charset="0"/>
                          </a:rPr>
                        </m:ctrlPr>
                      </m:sSubSupPr>
                      <m:e>
                        <m:r>
                          <a:rPr lang="en-US" altLang="zh-CN" sz="1200" b="1" i="1">
                            <a:latin typeface="Cambria Math" panose="02040503050406030204" pitchFamily="18" charset="0"/>
                            <a:cs typeface="Arial" panose="020B0604020202020204" pitchFamily="34" charset="0"/>
                          </a:rPr>
                          <m:t>𝒗</m:t>
                        </m:r>
                      </m:e>
                      <m:sub>
                        <m:r>
                          <a:rPr lang="en-US" altLang="zh-CN" sz="1200" b="1" i="1">
                            <a:latin typeface="Cambria Math" panose="02040503050406030204" pitchFamily="18" charset="0"/>
                            <a:cs typeface="Arial" panose="020B0604020202020204" pitchFamily="34" charset="0"/>
                          </a:rPr>
                          <m:t>𝟏</m:t>
                        </m:r>
                      </m:sub>
                      <m:sup>
                        <m:r>
                          <a:rPr lang="en-US" altLang="zh-CN" sz="1200" b="1" i="1">
                            <a:latin typeface="Cambria Math" panose="02040503050406030204" pitchFamily="18" charset="0"/>
                            <a:cs typeface="Arial" panose="020B0604020202020204" pitchFamily="34" charset="0"/>
                          </a:rPr>
                          <m:t>𝒍</m:t>
                        </m:r>
                        <m:r>
                          <a:rPr lang="en-US" altLang="zh-CN" sz="1200" b="1" i="1" smtClean="0">
                            <a:latin typeface="Cambria Math" panose="02040503050406030204" pitchFamily="18" charset="0"/>
                            <a:cs typeface="Arial" panose="020B0604020202020204" pitchFamily="34" charset="0"/>
                          </a:rPr>
                          <m:t>+</m:t>
                        </m:r>
                        <m:r>
                          <a:rPr lang="en-US" altLang="zh-CN" sz="1200" b="1" i="1" smtClean="0">
                            <a:latin typeface="Cambria Math" panose="02040503050406030204" pitchFamily="18" charset="0"/>
                            <a:cs typeface="Arial" panose="020B0604020202020204" pitchFamily="34" charset="0"/>
                          </a:rPr>
                          <m:t>𝟏</m:t>
                        </m:r>
                      </m:sup>
                    </m:sSubSup>
                  </m:oMath>
                </a14:m>
                <a:r>
                  <a:rPr lang="en-US" altLang="zh-CN" sz="1200" b="1" dirty="0">
                    <a:latin typeface="Arial" panose="020B0604020202020204" pitchFamily="34" charset="0"/>
                    <a:cs typeface="Arial" panose="020B0604020202020204" pitchFamily="34" charset="0"/>
                  </a:rPr>
                  <a:t>, </a:t>
                </a:r>
                <a14:m>
                  <m:oMath xmlns:m="http://schemas.openxmlformats.org/officeDocument/2006/math">
                    <m:sSubSup>
                      <m:sSubSupPr>
                        <m:ctrlPr>
                          <a:rPr lang="en-US" altLang="zh-CN" sz="1200" b="1" i="1">
                            <a:latin typeface="Cambria Math" panose="02040503050406030204" pitchFamily="18" charset="0"/>
                            <a:cs typeface="Arial" panose="020B0604020202020204" pitchFamily="34" charset="0"/>
                          </a:rPr>
                        </m:ctrlPr>
                      </m:sSubSupPr>
                      <m:e>
                        <m:r>
                          <a:rPr lang="en-US" altLang="zh-CN" sz="1200" b="1" i="1">
                            <a:latin typeface="Cambria Math" panose="02040503050406030204" pitchFamily="18" charset="0"/>
                            <a:cs typeface="Arial" panose="020B0604020202020204" pitchFamily="34" charset="0"/>
                          </a:rPr>
                          <m:t>𝒗</m:t>
                        </m:r>
                      </m:e>
                      <m:sub>
                        <m:r>
                          <a:rPr lang="en-US" altLang="zh-CN" sz="1200" b="1" i="1">
                            <a:latin typeface="Cambria Math" panose="02040503050406030204" pitchFamily="18" charset="0"/>
                            <a:cs typeface="Arial" panose="020B0604020202020204" pitchFamily="34" charset="0"/>
                          </a:rPr>
                          <m:t>𝟐</m:t>
                        </m:r>
                      </m:sub>
                      <m:sup>
                        <m:r>
                          <a:rPr lang="en-US" altLang="zh-CN" sz="1200" b="1" i="1">
                            <a:latin typeface="Cambria Math" panose="02040503050406030204" pitchFamily="18" charset="0"/>
                            <a:cs typeface="Arial" panose="020B0604020202020204" pitchFamily="34" charset="0"/>
                          </a:rPr>
                          <m:t>𝒍</m:t>
                        </m:r>
                        <m:r>
                          <a:rPr lang="en-US" altLang="zh-CN" sz="1200" b="1" i="1" smtClean="0">
                            <a:latin typeface="Cambria Math" panose="02040503050406030204" pitchFamily="18" charset="0"/>
                            <a:cs typeface="Arial" panose="020B0604020202020204" pitchFamily="34" charset="0"/>
                          </a:rPr>
                          <m:t>+</m:t>
                        </m:r>
                        <m:r>
                          <a:rPr lang="en-US" altLang="zh-CN" sz="1200" b="1" i="1" smtClean="0">
                            <a:latin typeface="Cambria Math" panose="02040503050406030204" pitchFamily="18" charset="0"/>
                            <a:cs typeface="Arial" panose="020B0604020202020204" pitchFamily="34" charset="0"/>
                          </a:rPr>
                          <m:t>𝟏</m:t>
                        </m:r>
                      </m:sup>
                    </m:sSubSup>
                  </m:oMath>
                </a14:m>
                <a:r>
                  <a:rPr lang="en-US" altLang="zh-CN" sz="1200" b="1" dirty="0">
                    <a:latin typeface="Arial" panose="020B0604020202020204" pitchFamily="34" charset="0"/>
                    <a:cs typeface="Arial" panose="020B0604020202020204" pitchFamily="34" charset="0"/>
                  </a:rPr>
                  <a:t>, </a:t>
                </a:r>
                <a14:m>
                  <m:oMath xmlns:m="http://schemas.openxmlformats.org/officeDocument/2006/math">
                    <m:r>
                      <a:rPr lang="en-US" altLang="zh-CN" sz="1200" b="1" i="1">
                        <a:latin typeface="Cambria Math" panose="02040503050406030204" pitchFamily="18" charset="0"/>
                        <a:ea typeface="Cambria Math" panose="02040503050406030204" pitchFamily="18" charset="0"/>
                        <a:cs typeface="Arial" panose="020B0604020202020204" pitchFamily="34" charset="0"/>
                      </a:rPr>
                      <m:t>⋯⋯</m:t>
                    </m:r>
                  </m:oMath>
                </a14:m>
                <a:r>
                  <a:rPr lang="en-US" altLang="zh-CN" sz="1200" b="1" dirty="0">
                    <a:latin typeface="Arial" panose="020B0604020202020204" pitchFamily="34" charset="0"/>
                    <a:cs typeface="Arial" panose="020B0604020202020204" pitchFamily="34" charset="0"/>
                  </a:rPr>
                  <a:t>, </a:t>
                </a:r>
                <a14:m>
                  <m:oMath xmlns:m="http://schemas.openxmlformats.org/officeDocument/2006/math">
                    <m:sSubSup>
                      <m:sSubSupPr>
                        <m:ctrlPr>
                          <a:rPr lang="en-US" altLang="zh-CN" sz="1200" b="1" i="1">
                            <a:latin typeface="Cambria Math" panose="02040503050406030204" pitchFamily="18" charset="0"/>
                            <a:cs typeface="Arial" panose="020B0604020202020204" pitchFamily="34" charset="0"/>
                          </a:rPr>
                        </m:ctrlPr>
                      </m:sSubSupPr>
                      <m:e>
                        <m:r>
                          <a:rPr lang="en-US" altLang="zh-CN" sz="1200" b="1" i="1">
                            <a:latin typeface="Cambria Math" panose="02040503050406030204" pitchFamily="18" charset="0"/>
                            <a:cs typeface="Arial" panose="020B0604020202020204" pitchFamily="34" charset="0"/>
                          </a:rPr>
                          <m:t>𝒗</m:t>
                        </m:r>
                      </m:e>
                      <m:sub>
                        <m:r>
                          <a:rPr lang="en-US" altLang="zh-CN" sz="1200" b="1" i="1">
                            <a:latin typeface="Cambria Math" panose="02040503050406030204" pitchFamily="18" charset="0"/>
                            <a:cs typeface="Arial" panose="020B0604020202020204" pitchFamily="34" charset="0"/>
                          </a:rPr>
                          <m:t>𝒊</m:t>
                        </m:r>
                      </m:sub>
                      <m:sup>
                        <m:r>
                          <a:rPr lang="en-US" altLang="zh-CN" sz="1200" b="1" i="1">
                            <a:latin typeface="Cambria Math" panose="02040503050406030204" pitchFamily="18" charset="0"/>
                            <a:cs typeface="Arial" panose="020B0604020202020204" pitchFamily="34" charset="0"/>
                          </a:rPr>
                          <m:t>𝒍</m:t>
                        </m:r>
                        <m:r>
                          <a:rPr lang="en-US" altLang="zh-CN" sz="1200" b="1" i="1" smtClean="0">
                            <a:latin typeface="Cambria Math" panose="02040503050406030204" pitchFamily="18" charset="0"/>
                            <a:cs typeface="Arial" panose="020B0604020202020204" pitchFamily="34" charset="0"/>
                          </a:rPr>
                          <m:t>+</m:t>
                        </m:r>
                        <m:r>
                          <a:rPr lang="en-US" altLang="zh-CN" sz="1200" b="1" i="1" smtClean="0">
                            <a:latin typeface="Cambria Math" panose="02040503050406030204" pitchFamily="18" charset="0"/>
                            <a:cs typeface="Arial" panose="020B0604020202020204" pitchFamily="34" charset="0"/>
                          </a:rPr>
                          <m:t>𝟏</m:t>
                        </m:r>
                      </m:sup>
                    </m:sSubSup>
                  </m:oMath>
                </a14:m>
                <a:r>
                  <a:rPr lang="en-US" altLang="zh-CN" sz="1200" b="1" dirty="0">
                    <a:latin typeface="Arial" panose="020B0604020202020204" pitchFamily="34" charset="0"/>
                    <a:cs typeface="Arial" panose="020B0604020202020204" pitchFamily="34" charset="0"/>
                  </a:rPr>
                  <a:t>, </a:t>
                </a:r>
                <a14:m>
                  <m:oMath xmlns:m="http://schemas.openxmlformats.org/officeDocument/2006/math">
                    <m:r>
                      <a:rPr lang="en-US" altLang="zh-CN" sz="1200" b="1" i="1">
                        <a:latin typeface="Cambria Math" panose="02040503050406030204" pitchFamily="18" charset="0"/>
                        <a:ea typeface="Cambria Math" panose="02040503050406030204" pitchFamily="18" charset="0"/>
                        <a:cs typeface="Arial" panose="020B0604020202020204" pitchFamily="34" charset="0"/>
                      </a:rPr>
                      <m:t>⋯⋯</m:t>
                    </m:r>
                  </m:oMath>
                </a14:m>
                <a:r>
                  <a:rPr lang="en-US" altLang="zh-CN" sz="1200" b="1" dirty="0">
                    <a:latin typeface="Arial" panose="020B0604020202020204" pitchFamily="34" charset="0"/>
                    <a:cs typeface="Arial" panose="020B0604020202020204" pitchFamily="34" charset="0"/>
                  </a:rPr>
                  <a:t>, </a:t>
                </a:r>
                <a14:m>
                  <m:oMath xmlns:m="http://schemas.openxmlformats.org/officeDocument/2006/math">
                    <m:sSubSup>
                      <m:sSubSupPr>
                        <m:ctrlPr>
                          <a:rPr lang="en-US" altLang="zh-CN" sz="1200" b="1" i="1">
                            <a:latin typeface="Cambria Math" panose="02040503050406030204" pitchFamily="18" charset="0"/>
                            <a:cs typeface="Arial" panose="020B0604020202020204" pitchFamily="34" charset="0"/>
                          </a:rPr>
                        </m:ctrlPr>
                      </m:sSubSupPr>
                      <m:e>
                        <m:r>
                          <a:rPr lang="en-US" altLang="zh-CN" sz="1200" b="1" i="1">
                            <a:latin typeface="Cambria Math" panose="02040503050406030204" pitchFamily="18" charset="0"/>
                            <a:cs typeface="Arial" panose="020B0604020202020204" pitchFamily="34" charset="0"/>
                          </a:rPr>
                          <m:t>𝒗</m:t>
                        </m:r>
                      </m:e>
                      <m:sub>
                        <m:r>
                          <a:rPr lang="en-US" altLang="zh-CN" sz="1200" b="1" i="1">
                            <a:latin typeface="Cambria Math" panose="02040503050406030204" pitchFamily="18" charset="0"/>
                            <a:cs typeface="Arial" panose="020B0604020202020204" pitchFamily="34" charset="0"/>
                          </a:rPr>
                          <m:t>𝒑</m:t>
                        </m:r>
                        <m:r>
                          <a:rPr lang="en-US" altLang="zh-CN" sz="1200" b="1" i="1">
                            <a:latin typeface="Cambria Math" panose="02040503050406030204" pitchFamily="18" charset="0"/>
                            <a:cs typeface="Arial" panose="020B0604020202020204" pitchFamily="34" charset="0"/>
                          </a:rPr>
                          <m:t>−</m:t>
                        </m:r>
                        <m:r>
                          <a:rPr lang="en-US" altLang="zh-CN" sz="1200" b="1" i="1">
                            <a:latin typeface="Cambria Math" panose="02040503050406030204" pitchFamily="18" charset="0"/>
                            <a:cs typeface="Arial" panose="020B0604020202020204" pitchFamily="34" charset="0"/>
                          </a:rPr>
                          <m:t>𝟏</m:t>
                        </m:r>
                      </m:sub>
                      <m:sup>
                        <m:r>
                          <a:rPr lang="en-US" altLang="zh-CN" sz="1200" b="1" i="1">
                            <a:latin typeface="Cambria Math" panose="02040503050406030204" pitchFamily="18" charset="0"/>
                            <a:cs typeface="Arial" panose="020B0604020202020204" pitchFamily="34" charset="0"/>
                          </a:rPr>
                          <m:t>𝒍</m:t>
                        </m:r>
                        <m:r>
                          <a:rPr lang="en-US" altLang="zh-CN" sz="1200" b="1" i="1" smtClean="0">
                            <a:latin typeface="Cambria Math" panose="02040503050406030204" pitchFamily="18" charset="0"/>
                            <a:cs typeface="Arial" panose="020B0604020202020204" pitchFamily="34" charset="0"/>
                          </a:rPr>
                          <m:t>+</m:t>
                        </m:r>
                        <m:r>
                          <a:rPr lang="en-US" altLang="zh-CN" sz="1200" b="1" i="1" smtClean="0">
                            <a:latin typeface="Cambria Math" panose="02040503050406030204" pitchFamily="18" charset="0"/>
                            <a:cs typeface="Arial" panose="020B0604020202020204" pitchFamily="34" charset="0"/>
                          </a:rPr>
                          <m:t>𝟏</m:t>
                        </m:r>
                      </m:sup>
                    </m:sSubSup>
                  </m:oMath>
                </a14:m>
                <a:r>
                  <a:rPr lang="en-US" altLang="zh-CN" sz="1200" b="1" dirty="0">
                    <a:latin typeface="Arial" panose="020B0604020202020204" pitchFamily="34" charset="0"/>
                    <a:cs typeface="Arial" panose="020B0604020202020204" pitchFamily="34" charset="0"/>
                  </a:rPr>
                  <a:t>, </a:t>
                </a:r>
                <a14:m>
                  <m:oMath xmlns:m="http://schemas.openxmlformats.org/officeDocument/2006/math">
                    <m:sSubSup>
                      <m:sSubSupPr>
                        <m:ctrlPr>
                          <a:rPr lang="en-US" altLang="zh-CN" sz="1200" b="1" i="1">
                            <a:latin typeface="Cambria Math" panose="02040503050406030204" pitchFamily="18" charset="0"/>
                            <a:cs typeface="Arial" panose="020B0604020202020204" pitchFamily="34" charset="0"/>
                          </a:rPr>
                        </m:ctrlPr>
                      </m:sSubSupPr>
                      <m:e>
                        <m:r>
                          <a:rPr lang="en-US" altLang="zh-CN" sz="1200" b="1" i="1">
                            <a:latin typeface="Cambria Math" panose="02040503050406030204" pitchFamily="18" charset="0"/>
                            <a:cs typeface="Arial" panose="020B0604020202020204" pitchFamily="34" charset="0"/>
                          </a:rPr>
                          <m:t>𝒗</m:t>
                        </m:r>
                      </m:e>
                      <m:sub>
                        <m:r>
                          <a:rPr lang="en-US" altLang="zh-CN" sz="1200" b="1" i="1">
                            <a:latin typeface="Cambria Math" panose="02040503050406030204" pitchFamily="18" charset="0"/>
                            <a:cs typeface="Arial" panose="020B0604020202020204" pitchFamily="34" charset="0"/>
                          </a:rPr>
                          <m:t>𝒑</m:t>
                        </m:r>
                      </m:sub>
                      <m:sup>
                        <m:r>
                          <a:rPr lang="en-US" altLang="zh-CN" sz="1200" b="1" i="1">
                            <a:latin typeface="Cambria Math" panose="02040503050406030204" pitchFamily="18" charset="0"/>
                            <a:cs typeface="Arial" panose="020B0604020202020204" pitchFamily="34" charset="0"/>
                          </a:rPr>
                          <m:t>𝒍</m:t>
                        </m:r>
                        <m:r>
                          <a:rPr lang="en-US" altLang="zh-CN" sz="1200" b="1" i="1" smtClean="0">
                            <a:latin typeface="Cambria Math" panose="02040503050406030204" pitchFamily="18" charset="0"/>
                            <a:cs typeface="Arial" panose="020B0604020202020204" pitchFamily="34" charset="0"/>
                          </a:rPr>
                          <m:t>+</m:t>
                        </m:r>
                        <m:r>
                          <a:rPr lang="en-US" altLang="zh-CN" sz="1200" b="1" i="1" smtClean="0">
                            <a:latin typeface="Cambria Math" panose="02040503050406030204" pitchFamily="18" charset="0"/>
                            <a:cs typeface="Arial" panose="020B0604020202020204" pitchFamily="34" charset="0"/>
                          </a:rPr>
                          <m:t>𝟏</m:t>
                        </m:r>
                      </m:sup>
                    </m:sSubSup>
                    <m:r>
                      <a:rPr lang="en-US" altLang="zh-CN" sz="1200" b="1" i="1">
                        <a:latin typeface="Cambria Math" panose="02040503050406030204" pitchFamily="18" charset="0"/>
                        <a:cs typeface="Arial" panose="020B0604020202020204" pitchFamily="34" charset="0"/>
                      </a:rPr>
                      <m:t>}</m:t>
                    </m:r>
                  </m:oMath>
                </a14:m>
                <a:r>
                  <a:rPr lang="en-US" altLang="zh-CN" sz="1200" b="1" dirty="0">
                    <a:latin typeface="Arial" panose="020B0604020202020204" pitchFamily="34" charset="0"/>
                    <a:cs typeface="Arial" panose="020B0604020202020204" pitchFamily="34" charset="0"/>
                  </a:rPr>
                  <a:t> to polyline level feature </a:t>
                </a:r>
                <a14:m>
                  <m:oMath xmlns:m="http://schemas.openxmlformats.org/officeDocument/2006/math">
                    <m:r>
                      <a:rPr lang="en-US" altLang="zh-CN" sz="1200" b="1" i="1" smtClean="0">
                        <a:latin typeface="Cambria Math" panose="02040503050406030204" pitchFamily="18" charset="0"/>
                        <a:cs typeface="Arial" panose="020B0604020202020204" pitchFamily="34" charset="0"/>
                      </a:rPr>
                      <m:t>𝑷</m:t>
                    </m:r>
                  </m:oMath>
                </a14:m>
                <a:r>
                  <a:rPr lang="en-US" altLang="zh-CN" sz="1200" b="1" dirty="0">
                    <a:latin typeface="Arial" panose="020B0604020202020204" pitchFamily="34" charset="0"/>
                    <a:cs typeface="Arial" panose="020B0604020202020204" pitchFamily="34" charset="0"/>
                  </a:rPr>
                  <a:t> </a:t>
                </a:r>
                <a:endParaRPr lang="zh-CN" altLang="en-US" sz="1200" b="1" dirty="0">
                  <a:latin typeface="Arial" panose="020B0604020202020204" pitchFamily="34" charset="0"/>
                  <a:cs typeface="Arial" panose="020B0604020202020204" pitchFamily="34" charset="0"/>
                </a:endParaRPr>
              </a:p>
            </p:txBody>
          </p:sp>
        </mc:Choice>
        <mc:Fallback xmlns="">
          <p:sp>
            <p:nvSpPr>
              <p:cNvPr id="45" name="文本框 44">
                <a:extLst>
                  <a:ext uri="{FF2B5EF4-FFF2-40B4-BE49-F238E27FC236}">
                    <a16:creationId xmlns:a16="http://schemas.microsoft.com/office/drawing/2014/main" id="{174E2F84-10D0-4EB8-A84F-AF159A6E154A}"/>
                  </a:ext>
                </a:extLst>
              </p:cNvPr>
              <p:cNvSpPr txBox="1">
                <a:spLocks noRot="1" noChangeAspect="1" noMove="1" noResize="1" noEditPoints="1" noAdjustHandles="1" noChangeArrowheads="1" noChangeShapeType="1" noTextEdit="1"/>
              </p:cNvSpPr>
              <p:nvPr/>
            </p:nvSpPr>
            <p:spPr>
              <a:xfrm>
                <a:off x="5566353" y="6212264"/>
                <a:ext cx="4825360" cy="500971"/>
              </a:xfrm>
              <a:prstGeom prst="rect">
                <a:avLst/>
              </a:prstGeom>
              <a:blipFill>
                <a:blip r:embed="rId5"/>
                <a:stretch>
                  <a:fillRect t="-1220" b="-365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6" name="矩形 45">
                <a:extLst>
                  <a:ext uri="{FF2B5EF4-FFF2-40B4-BE49-F238E27FC236}">
                    <a16:creationId xmlns:a16="http://schemas.microsoft.com/office/drawing/2014/main" id="{5EFB45B4-59CE-4B77-B552-66E307BAB4F5}"/>
                  </a:ext>
                </a:extLst>
              </p:cNvPr>
              <p:cNvSpPr/>
              <p:nvPr/>
            </p:nvSpPr>
            <p:spPr>
              <a:xfrm>
                <a:off x="4900324" y="2821013"/>
                <a:ext cx="7261219" cy="620554"/>
              </a:xfrm>
              <a:prstGeom prst="rect">
                <a:avLst/>
              </a:prstGeom>
            </p:spPr>
            <p:txBody>
              <a:bodyPr wrap="none">
                <a:spAutoFit/>
              </a:bodyPr>
              <a:lstStyle/>
              <a:p>
                <a14:m>
                  <m:oMath xmlns:m="http://schemas.openxmlformats.org/officeDocument/2006/math">
                    <m:r>
                      <a:rPr lang="en-US" altLang="zh-CN" sz="1400" b="1" smtClean="0">
                        <a:latin typeface="Cambria Math" panose="02040503050406030204" pitchFamily="18" charset="0"/>
                        <a:cs typeface="Arial" panose="020B0604020202020204" pitchFamily="34" charset="0"/>
                      </a:rPr>
                      <m:t>{</m:t>
                    </m:r>
                    <m:sSubSup>
                      <m:sSubSupPr>
                        <m:ctrlPr>
                          <a:rPr lang="en-US" altLang="zh-CN" sz="1400" b="1" i="1">
                            <a:latin typeface="Cambria Math" panose="02040503050406030204" pitchFamily="18" charset="0"/>
                            <a:cs typeface="Arial" panose="020B0604020202020204" pitchFamily="34" charset="0"/>
                          </a:rPr>
                        </m:ctrlPr>
                      </m:sSubSupPr>
                      <m:e>
                        <m:r>
                          <a:rPr lang="en-US" altLang="zh-CN" sz="1400" b="1" i="1">
                            <a:latin typeface="Cambria Math" panose="02040503050406030204" pitchFamily="18" charset="0"/>
                            <a:cs typeface="Arial" panose="020B0604020202020204" pitchFamily="34" charset="0"/>
                          </a:rPr>
                          <m:t>𝒗</m:t>
                        </m:r>
                      </m:e>
                      <m:sub>
                        <m:r>
                          <a:rPr lang="en-US" altLang="zh-CN" sz="1400" b="1" i="1">
                            <a:latin typeface="Cambria Math" panose="02040503050406030204" pitchFamily="18" charset="0"/>
                            <a:cs typeface="Arial" panose="020B0604020202020204" pitchFamily="34" charset="0"/>
                          </a:rPr>
                          <m:t>𝟏</m:t>
                        </m:r>
                      </m:sub>
                      <m:sup>
                        <m:r>
                          <a:rPr lang="en-US" altLang="zh-CN" sz="1400" b="1" i="1" smtClean="0">
                            <a:latin typeface="Cambria Math" panose="02040503050406030204" pitchFamily="18" charset="0"/>
                            <a:cs typeface="Arial" panose="020B0604020202020204" pitchFamily="34" charset="0"/>
                          </a:rPr>
                          <m:t>𝟎</m:t>
                        </m:r>
                      </m:sup>
                    </m:sSubSup>
                  </m:oMath>
                </a14:m>
                <a:r>
                  <a:rPr lang="en-US" altLang="zh-CN" sz="1400" b="1" dirty="0">
                    <a:latin typeface="Arial" panose="020B0604020202020204" pitchFamily="34" charset="0"/>
                    <a:cs typeface="Arial" panose="020B0604020202020204" pitchFamily="34" charset="0"/>
                  </a:rPr>
                  <a:t>, </a:t>
                </a:r>
                <a14:m>
                  <m:oMath xmlns:m="http://schemas.openxmlformats.org/officeDocument/2006/math">
                    <m:sSubSup>
                      <m:sSubSupPr>
                        <m:ctrlPr>
                          <a:rPr lang="en-US" altLang="zh-CN" sz="1400" b="1" i="1">
                            <a:latin typeface="Cambria Math" panose="02040503050406030204" pitchFamily="18" charset="0"/>
                            <a:cs typeface="Arial" panose="020B0604020202020204" pitchFamily="34" charset="0"/>
                          </a:rPr>
                        </m:ctrlPr>
                      </m:sSubSupPr>
                      <m:e>
                        <m:r>
                          <a:rPr lang="en-US" altLang="zh-CN" sz="1400" b="1" i="1">
                            <a:latin typeface="Cambria Math" panose="02040503050406030204" pitchFamily="18" charset="0"/>
                            <a:cs typeface="Arial" panose="020B0604020202020204" pitchFamily="34" charset="0"/>
                          </a:rPr>
                          <m:t>𝒗</m:t>
                        </m:r>
                      </m:e>
                      <m:sub>
                        <m:r>
                          <a:rPr lang="en-US" altLang="zh-CN" sz="1400" b="1" i="1">
                            <a:latin typeface="Cambria Math" panose="02040503050406030204" pitchFamily="18" charset="0"/>
                            <a:cs typeface="Arial" panose="020B0604020202020204" pitchFamily="34" charset="0"/>
                          </a:rPr>
                          <m:t>𝟐</m:t>
                        </m:r>
                      </m:sub>
                      <m:sup>
                        <m:r>
                          <a:rPr lang="en-US" altLang="zh-CN" sz="1400" b="1" i="1" smtClean="0">
                            <a:latin typeface="Cambria Math" panose="02040503050406030204" pitchFamily="18" charset="0"/>
                            <a:cs typeface="Arial" panose="020B0604020202020204" pitchFamily="34" charset="0"/>
                          </a:rPr>
                          <m:t>𝟎</m:t>
                        </m:r>
                      </m:sup>
                    </m:sSubSup>
                  </m:oMath>
                </a14:m>
                <a:r>
                  <a:rPr lang="en-US" altLang="zh-CN" sz="1400" b="1" dirty="0">
                    <a:latin typeface="Arial" panose="020B0604020202020204" pitchFamily="34" charset="0"/>
                    <a:cs typeface="Arial" panose="020B0604020202020204" pitchFamily="34" charset="0"/>
                  </a:rPr>
                  <a:t>, </a:t>
                </a:r>
                <a14:m>
                  <m:oMath xmlns:m="http://schemas.openxmlformats.org/officeDocument/2006/math">
                    <m:r>
                      <a:rPr lang="en-US" altLang="zh-CN" sz="1400" b="1" i="1">
                        <a:latin typeface="Cambria Math" panose="02040503050406030204" pitchFamily="18" charset="0"/>
                        <a:ea typeface="Cambria Math" panose="02040503050406030204" pitchFamily="18" charset="0"/>
                        <a:cs typeface="Arial" panose="020B0604020202020204" pitchFamily="34" charset="0"/>
                      </a:rPr>
                      <m:t>⋯⋯</m:t>
                    </m:r>
                  </m:oMath>
                </a14:m>
                <a:r>
                  <a:rPr lang="en-US" altLang="zh-CN" sz="1400" b="1" dirty="0">
                    <a:latin typeface="Arial" panose="020B0604020202020204" pitchFamily="34" charset="0"/>
                    <a:cs typeface="Arial" panose="020B0604020202020204" pitchFamily="34" charset="0"/>
                  </a:rPr>
                  <a:t>, </a:t>
                </a:r>
                <a14:m>
                  <m:oMath xmlns:m="http://schemas.openxmlformats.org/officeDocument/2006/math">
                    <m:sSubSup>
                      <m:sSubSupPr>
                        <m:ctrlPr>
                          <a:rPr lang="en-US" altLang="zh-CN" sz="1400" b="1" i="1">
                            <a:latin typeface="Cambria Math" panose="02040503050406030204" pitchFamily="18" charset="0"/>
                            <a:cs typeface="Arial" panose="020B0604020202020204" pitchFamily="34" charset="0"/>
                          </a:rPr>
                        </m:ctrlPr>
                      </m:sSubSupPr>
                      <m:e>
                        <m:r>
                          <a:rPr lang="en-US" altLang="zh-CN" sz="1400" b="1" i="1">
                            <a:latin typeface="Cambria Math" panose="02040503050406030204" pitchFamily="18" charset="0"/>
                            <a:cs typeface="Arial" panose="020B0604020202020204" pitchFamily="34" charset="0"/>
                          </a:rPr>
                          <m:t>𝒗</m:t>
                        </m:r>
                      </m:e>
                      <m:sub>
                        <m:r>
                          <a:rPr lang="en-US" altLang="zh-CN" sz="1400" b="1" i="1">
                            <a:latin typeface="Cambria Math" panose="02040503050406030204" pitchFamily="18" charset="0"/>
                            <a:cs typeface="Arial" panose="020B0604020202020204" pitchFamily="34" charset="0"/>
                          </a:rPr>
                          <m:t>𝒊</m:t>
                        </m:r>
                      </m:sub>
                      <m:sup>
                        <m:r>
                          <a:rPr lang="en-US" altLang="zh-CN" sz="1400" b="1" i="1" smtClean="0">
                            <a:latin typeface="Cambria Math" panose="02040503050406030204" pitchFamily="18" charset="0"/>
                            <a:cs typeface="Arial" panose="020B0604020202020204" pitchFamily="34" charset="0"/>
                          </a:rPr>
                          <m:t>𝟎</m:t>
                        </m:r>
                      </m:sup>
                    </m:sSubSup>
                  </m:oMath>
                </a14:m>
                <a:r>
                  <a:rPr lang="en-US" altLang="zh-CN" sz="1400" b="1" dirty="0">
                    <a:latin typeface="Arial" panose="020B0604020202020204" pitchFamily="34" charset="0"/>
                    <a:cs typeface="Arial" panose="020B0604020202020204" pitchFamily="34" charset="0"/>
                  </a:rPr>
                  <a:t>, </a:t>
                </a:r>
                <a14:m>
                  <m:oMath xmlns:m="http://schemas.openxmlformats.org/officeDocument/2006/math">
                    <m:r>
                      <a:rPr lang="en-US" altLang="zh-CN" sz="1400" b="1" i="1">
                        <a:latin typeface="Cambria Math" panose="02040503050406030204" pitchFamily="18" charset="0"/>
                        <a:ea typeface="Cambria Math" panose="02040503050406030204" pitchFamily="18" charset="0"/>
                        <a:cs typeface="Arial" panose="020B0604020202020204" pitchFamily="34" charset="0"/>
                      </a:rPr>
                      <m:t>⋯⋯</m:t>
                    </m:r>
                  </m:oMath>
                </a14:m>
                <a:r>
                  <a:rPr lang="en-US" altLang="zh-CN" sz="1400" b="1" dirty="0">
                    <a:latin typeface="Arial" panose="020B0604020202020204" pitchFamily="34" charset="0"/>
                    <a:cs typeface="Arial" panose="020B0604020202020204" pitchFamily="34" charset="0"/>
                  </a:rPr>
                  <a:t>, </a:t>
                </a:r>
                <a14:m>
                  <m:oMath xmlns:m="http://schemas.openxmlformats.org/officeDocument/2006/math">
                    <m:sSubSup>
                      <m:sSubSupPr>
                        <m:ctrlPr>
                          <a:rPr lang="en-US" altLang="zh-CN" sz="1400" b="1" i="1">
                            <a:latin typeface="Cambria Math" panose="02040503050406030204" pitchFamily="18" charset="0"/>
                            <a:cs typeface="Arial" panose="020B0604020202020204" pitchFamily="34" charset="0"/>
                          </a:rPr>
                        </m:ctrlPr>
                      </m:sSubSupPr>
                      <m:e>
                        <m:r>
                          <a:rPr lang="en-US" altLang="zh-CN" sz="1400" b="1" i="1">
                            <a:latin typeface="Cambria Math" panose="02040503050406030204" pitchFamily="18" charset="0"/>
                            <a:cs typeface="Arial" panose="020B0604020202020204" pitchFamily="34" charset="0"/>
                          </a:rPr>
                          <m:t>𝒗</m:t>
                        </m:r>
                      </m:e>
                      <m:sub>
                        <m:r>
                          <a:rPr lang="en-US" altLang="zh-CN" sz="1400" b="1" i="1">
                            <a:latin typeface="Cambria Math" panose="02040503050406030204" pitchFamily="18" charset="0"/>
                            <a:cs typeface="Arial" panose="020B0604020202020204" pitchFamily="34" charset="0"/>
                          </a:rPr>
                          <m:t>𝒑</m:t>
                        </m:r>
                        <m:r>
                          <a:rPr lang="en-US" altLang="zh-CN" sz="1400" b="1" i="1">
                            <a:latin typeface="Cambria Math" panose="02040503050406030204" pitchFamily="18" charset="0"/>
                            <a:cs typeface="Arial" panose="020B0604020202020204" pitchFamily="34" charset="0"/>
                          </a:rPr>
                          <m:t>−</m:t>
                        </m:r>
                        <m:r>
                          <a:rPr lang="en-US" altLang="zh-CN" sz="1400" b="1" i="1">
                            <a:latin typeface="Cambria Math" panose="02040503050406030204" pitchFamily="18" charset="0"/>
                            <a:cs typeface="Arial" panose="020B0604020202020204" pitchFamily="34" charset="0"/>
                          </a:rPr>
                          <m:t>𝟏</m:t>
                        </m:r>
                      </m:sub>
                      <m:sup>
                        <m:r>
                          <a:rPr lang="en-US" altLang="zh-CN" sz="1400" b="1" i="1" smtClean="0">
                            <a:latin typeface="Cambria Math" panose="02040503050406030204" pitchFamily="18" charset="0"/>
                            <a:cs typeface="Arial" panose="020B0604020202020204" pitchFamily="34" charset="0"/>
                          </a:rPr>
                          <m:t>𝟎</m:t>
                        </m:r>
                      </m:sup>
                    </m:sSubSup>
                  </m:oMath>
                </a14:m>
                <a:r>
                  <a:rPr lang="en-US" altLang="zh-CN" sz="1400" b="1" dirty="0">
                    <a:latin typeface="Arial" panose="020B0604020202020204" pitchFamily="34" charset="0"/>
                    <a:cs typeface="Arial" panose="020B0604020202020204" pitchFamily="34" charset="0"/>
                  </a:rPr>
                  <a:t>, </a:t>
                </a:r>
                <a14:m>
                  <m:oMath xmlns:m="http://schemas.openxmlformats.org/officeDocument/2006/math">
                    <m:sSubSup>
                      <m:sSubSupPr>
                        <m:ctrlPr>
                          <a:rPr lang="en-US" altLang="zh-CN" sz="1400" b="1" i="1">
                            <a:latin typeface="Cambria Math" panose="02040503050406030204" pitchFamily="18" charset="0"/>
                            <a:cs typeface="Arial" panose="020B0604020202020204" pitchFamily="34" charset="0"/>
                          </a:rPr>
                        </m:ctrlPr>
                      </m:sSubSupPr>
                      <m:e>
                        <m:r>
                          <a:rPr lang="en-US" altLang="zh-CN" sz="1400" b="1" i="1">
                            <a:latin typeface="Cambria Math" panose="02040503050406030204" pitchFamily="18" charset="0"/>
                            <a:cs typeface="Arial" panose="020B0604020202020204" pitchFamily="34" charset="0"/>
                          </a:rPr>
                          <m:t>𝒗</m:t>
                        </m:r>
                      </m:e>
                      <m:sub>
                        <m:r>
                          <a:rPr lang="en-US" altLang="zh-CN" sz="1400" b="1" i="1">
                            <a:latin typeface="Cambria Math" panose="02040503050406030204" pitchFamily="18" charset="0"/>
                            <a:cs typeface="Arial" panose="020B0604020202020204" pitchFamily="34" charset="0"/>
                          </a:rPr>
                          <m:t>𝒑</m:t>
                        </m:r>
                      </m:sub>
                      <m:sup>
                        <m:r>
                          <a:rPr lang="en-US" altLang="zh-CN" sz="1400" b="1" i="1" smtClean="0">
                            <a:latin typeface="Cambria Math" panose="02040503050406030204" pitchFamily="18" charset="0"/>
                            <a:cs typeface="Arial" panose="020B0604020202020204" pitchFamily="34" charset="0"/>
                          </a:rPr>
                          <m:t>𝟎</m:t>
                        </m:r>
                      </m:sup>
                    </m:sSubSup>
                    <m:r>
                      <a:rPr lang="en-US" altLang="zh-CN" sz="1400" b="1" i="1">
                        <a:latin typeface="Cambria Math" panose="02040503050406030204" pitchFamily="18" charset="0"/>
                        <a:cs typeface="Arial" panose="020B0604020202020204" pitchFamily="34" charset="0"/>
                      </a:rPr>
                      <m:t>}</m:t>
                    </m:r>
                  </m:oMath>
                </a14:m>
                <a:r>
                  <a:rPr lang="zh-CN" altLang="en-US" sz="1400" dirty="0"/>
                  <a:t> </a:t>
                </a:r>
                <a:r>
                  <a:rPr lang="en-US" altLang="zh-CN" sz="1400" dirty="0">
                    <a:latin typeface="Arial" panose="020B0604020202020204" pitchFamily="34" charset="0"/>
                    <a:cs typeface="Arial" panose="020B0604020202020204" pitchFamily="34" charset="0"/>
                  </a:rPr>
                  <a:t>representing raw vector sets.</a:t>
                </a:r>
                <a:endParaRPr lang="en-US" altLang="zh-CN" sz="1200" dirty="0">
                  <a:latin typeface="Arial" panose="020B0604020202020204" pitchFamily="34" charset="0"/>
                  <a:cs typeface="Arial" panose="020B0604020202020204" pitchFamily="34" charset="0"/>
                </a:endParaRPr>
              </a:p>
              <a:p>
                <a14:m>
                  <m:oMath xmlns:m="http://schemas.openxmlformats.org/officeDocument/2006/math">
                    <m:r>
                      <a:rPr lang="en-US" altLang="zh-CN" sz="1400" b="1">
                        <a:latin typeface="Cambria Math" panose="02040503050406030204" pitchFamily="18" charset="0"/>
                        <a:cs typeface="Arial" panose="020B0604020202020204" pitchFamily="34" charset="0"/>
                      </a:rPr>
                      <m:t>{</m:t>
                    </m:r>
                    <m:sSubSup>
                      <m:sSubSupPr>
                        <m:ctrlPr>
                          <a:rPr lang="en-US" altLang="zh-CN" sz="1400" b="1" i="1">
                            <a:latin typeface="Cambria Math" panose="02040503050406030204" pitchFamily="18" charset="0"/>
                            <a:cs typeface="Arial" panose="020B0604020202020204" pitchFamily="34" charset="0"/>
                          </a:rPr>
                        </m:ctrlPr>
                      </m:sSubSupPr>
                      <m:e>
                        <m:r>
                          <a:rPr lang="en-US" altLang="zh-CN" sz="1400" b="1" i="1">
                            <a:latin typeface="Cambria Math" panose="02040503050406030204" pitchFamily="18" charset="0"/>
                            <a:cs typeface="Arial" panose="020B0604020202020204" pitchFamily="34" charset="0"/>
                          </a:rPr>
                          <m:t>𝒗</m:t>
                        </m:r>
                      </m:e>
                      <m:sub>
                        <m:r>
                          <a:rPr lang="en-US" altLang="zh-CN" sz="1400" b="1" i="1">
                            <a:latin typeface="Cambria Math" panose="02040503050406030204" pitchFamily="18" charset="0"/>
                            <a:cs typeface="Arial" panose="020B0604020202020204" pitchFamily="34" charset="0"/>
                          </a:rPr>
                          <m:t>𝟏</m:t>
                        </m:r>
                      </m:sub>
                      <m:sup>
                        <m:r>
                          <a:rPr lang="en-US" altLang="zh-CN" sz="1400" b="1" i="1" smtClean="0">
                            <a:latin typeface="Cambria Math" panose="02040503050406030204" pitchFamily="18" charset="0"/>
                            <a:cs typeface="Arial" panose="020B0604020202020204" pitchFamily="34" charset="0"/>
                          </a:rPr>
                          <m:t>𝒍</m:t>
                        </m:r>
                      </m:sup>
                    </m:sSubSup>
                  </m:oMath>
                </a14:m>
                <a:r>
                  <a:rPr lang="en-US" altLang="zh-CN" sz="1400" b="1" dirty="0">
                    <a:latin typeface="Arial" panose="020B0604020202020204" pitchFamily="34" charset="0"/>
                    <a:cs typeface="Arial" panose="020B0604020202020204" pitchFamily="34" charset="0"/>
                  </a:rPr>
                  <a:t>, </a:t>
                </a:r>
                <a14:m>
                  <m:oMath xmlns:m="http://schemas.openxmlformats.org/officeDocument/2006/math">
                    <m:sSubSup>
                      <m:sSubSupPr>
                        <m:ctrlPr>
                          <a:rPr lang="en-US" altLang="zh-CN" sz="1400" b="1" i="1">
                            <a:latin typeface="Cambria Math" panose="02040503050406030204" pitchFamily="18" charset="0"/>
                            <a:cs typeface="Arial" panose="020B0604020202020204" pitchFamily="34" charset="0"/>
                          </a:rPr>
                        </m:ctrlPr>
                      </m:sSubSupPr>
                      <m:e>
                        <m:r>
                          <a:rPr lang="en-US" altLang="zh-CN" sz="1400" b="1" i="1">
                            <a:latin typeface="Cambria Math" panose="02040503050406030204" pitchFamily="18" charset="0"/>
                            <a:cs typeface="Arial" panose="020B0604020202020204" pitchFamily="34" charset="0"/>
                          </a:rPr>
                          <m:t>𝒗</m:t>
                        </m:r>
                      </m:e>
                      <m:sub>
                        <m:r>
                          <a:rPr lang="en-US" altLang="zh-CN" sz="1400" b="1" i="1">
                            <a:latin typeface="Cambria Math" panose="02040503050406030204" pitchFamily="18" charset="0"/>
                            <a:cs typeface="Arial" panose="020B0604020202020204" pitchFamily="34" charset="0"/>
                          </a:rPr>
                          <m:t>𝟐</m:t>
                        </m:r>
                      </m:sub>
                      <m:sup>
                        <m:r>
                          <a:rPr lang="en-US" altLang="zh-CN" sz="1400" b="1" i="1" smtClean="0">
                            <a:latin typeface="Cambria Math" panose="02040503050406030204" pitchFamily="18" charset="0"/>
                            <a:cs typeface="Arial" panose="020B0604020202020204" pitchFamily="34" charset="0"/>
                          </a:rPr>
                          <m:t>𝒍</m:t>
                        </m:r>
                      </m:sup>
                    </m:sSubSup>
                  </m:oMath>
                </a14:m>
                <a:r>
                  <a:rPr lang="en-US" altLang="zh-CN" sz="1400" b="1" dirty="0">
                    <a:latin typeface="Arial" panose="020B0604020202020204" pitchFamily="34" charset="0"/>
                    <a:cs typeface="Arial" panose="020B0604020202020204" pitchFamily="34" charset="0"/>
                  </a:rPr>
                  <a:t>, </a:t>
                </a:r>
                <a14:m>
                  <m:oMath xmlns:m="http://schemas.openxmlformats.org/officeDocument/2006/math">
                    <m:r>
                      <a:rPr lang="en-US" altLang="zh-CN" sz="1400" b="1" i="1">
                        <a:latin typeface="Cambria Math" panose="02040503050406030204" pitchFamily="18" charset="0"/>
                        <a:ea typeface="Cambria Math" panose="02040503050406030204" pitchFamily="18" charset="0"/>
                        <a:cs typeface="Arial" panose="020B0604020202020204" pitchFamily="34" charset="0"/>
                      </a:rPr>
                      <m:t>⋯⋯</m:t>
                    </m:r>
                  </m:oMath>
                </a14:m>
                <a:r>
                  <a:rPr lang="en-US" altLang="zh-CN" sz="1400" b="1" dirty="0">
                    <a:latin typeface="Arial" panose="020B0604020202020204" pitchFamily="34" charset="0"/>
                    <a:cs typeface="Arial" panose="020B0604020202020204" pitchFamily="34" charset="0"/>
                  </a:rPr>
                  <a:t>, </a:t>
                </a:r>
                <a14:m>
                  <m:oMath xmlns:m="http://schemas.openxmlformats.org/officeDocument/2006/math">
                    <m:sSubSup>
                      <m:sSubSupPr>
                        <m:ctrlPr>
                          <a:rPr lang="en-US" altLang="zh-CN" sz="1400" b="1" i="1">
                            <a:latin typeface="Cambria Math" panose="02040503050406030204" pitchFamily="18" charset="0"/>
                            <a:cs typeface="Arial" panose="020B0604020202020204" pitchFamily="34" charset="0"/>
                          </a:rPr>
                        </m:ctrlPr>
                      </m:sSubSupPr>
                      <m:e>
                        <m:r>
                          <a:rPr lang="en-US" altLang="zh-CN" sz="1400" b="1" i="1">
                            <a:latin typeface="Cambria Math" panose="02040503050406030204" pitchFamily="18" charset="0"/>
                            <a:cs typeface="Arial" panose="020B0604020202020204" pitchFamily="34" charset="0"/>
                          </a:rPr>
                          <m:t>𝒗</m:t>
                        </m:r>
                      </m:e>
                      <m:sub>
                        <m:r>
                          <a:rPr lang="en-US" altLang="zh-CN" sz="1400" b="1" i="1">
                            <a:latin typeface="Cambria Math" panose="02040503050406030204" pitchFamily="18" charset="0"/>
                            <a:cs typeface="Arial" panose="020B0604020202020204" pitchFamily="34" charset="0"/>
                          </a:rPr>
                          <m:t>𝒊</m:t>
                        </m:r>
                      </m:sub>
                      <m:sup>
                        <m:r>
                          <a:rPr lang="en-US" altLang="zh-CN" sz="1400" b="1" i="1" smtClean="0">
                            <a:latin typeface="Cambria Math" panose="02040503050406030204" pitchFamily="18" charset="0"/>
                            <a:cs typeface="Arial" panose="020B0604020202020204" pitchFamily="34" charset="0"/>
                          </a:rPr>
                          <m:t>𝒍</m:t>
                        </m:r>
                      </m:sup>
                    </m:sSubSup>
                  </m:oMath>
                </a14:m>
                <a:r>
                  <a:rPr lang="en-US" altLang="zh-CN" sz="1400" b="1" dirty="0">
                    <a:latin typeface="Arial" panose="020B0604020202020204" pitchFamily="34" charset="0"/>
                    <a:cs typeface="Arial" panose="020B0604020202020204" pitchFamily="34" charset="0"/>
                  </a:rPr>
                  <a:t>, </a:t>
                </a:r>
                <a14:m>
                  <m:oMath xmlns:m="http://schemas.openxmlformats.org/officeDocument/2006/math">
                    <m:r>
                      <a:rPr lang="en-US" altLang="zh-CN" sz="1400" b="1" i="1">
                        <a:latin typeface="Cambria Math" panose="02040503050406030204" pitchFamily="18" charset="0"/>
                        <a:ea typeface="Cambria Math" panose="02040503050406030204" pitchFamily="18" charset="0"/>
                        <a:cs typeface="Arial" panose="020B0604020202020204" pitchFamily="34" charset="0"/>
                      </a:rPr>
                      <m:t>⋯⋯</m:t>
                    </m:r>
                  </m:oMath>
                </a14:m>
                <a:r>
                  <a:rPr lang="en-US" altLang="zh-CN" sz="1400" b="1" dirty="0">
                    <a:latin typeface="Arial" panose="020B0604020202020204" pitchFamily="34" charset="0"/>
                    <a:cs typeface="Arial" panose="020B0604020202020204" pitchFamily="34" charset="0"/>
                  </a:rPr>
                  <a:t>, </a:t>
                </a:r>
                <a14:m>
                  <m:oMath xmlns:m="http://schemas.openxmlformats.org/officeDocument/2006/math">
                    <m:sSubSup>
                      <m:sSubSupPr>
                        <m:ctrlPr>
                          <a:rPr lang="en-US" altLang="zh-CN" sz="1400" b="1" i="1">
                            <a:latin typeface="Cambria Math" panose="02040503050406030204" pitchFamily="18" charset="0"/>
                            <a:cs typeface="Arial" panose="020B0604020202020204" pitchFamily="34" charset="0"/>
                          </a:rPr>
                        </m:ctrlPr>
                      </m:sSubSupPr>
                      <m:e>
                        <m:r>
                          <a:rPr lang="en-US" altLang="zh-CN" sz="1400" b="1" i="1">
                            <a:latin typeface="Cambria Math" panose="02040503050406030204" pitchFamily="18" charset="0"/>
                            <a:cs typeface="Arial" panose="020B0604020202020204" pitchFamily="34" charset="0"/>
                          </a:rPr>
                          <m:t>𝒗</m:t>
                        </m:r>
                      </m:e>
                      <m:sub>
                        <m:r>
                          <a:rPr lang="en-US" altLang="zh-CN" sz="1400" b="1" i="1">
                            <a:latin typeface="Cambria Math" panose="02040503050406030204" pitchFamily="18" charset="0"/>
                            <a:cs typeface="Arial" panose="020B0604020202020204" pitchFamily="34" charset="0"/>
                          </a:rPr>
                          <m:t>𝒑</m:t>
                        </m:r>
                        <m:r>
                          <a:rPr lang="en-US" altLang="zh-CN" sz="1400" b="1" i="1">
                            <a:latin typeface="Cambria Math" panose="02040503050406030204" pitchFamily="18" charset="0"/>
                            <a:cs typeface="Arial" panose="020B0604020202020204" pitchFamily="34" charset="0"/>
                          </a:rPr>
                          <m:t>−</m:t>
                        </m:r>
                        <m:r>
                          <a:rPr lang="en-US" altLang="zh-CN" sz="1400" b="1" i="1">
                            <a:latin typeface="Cambria Math" panose="02040503050406030204" pitchFamily="18" charset="0"/>
                            <a:cs typeface="Arial" panose="020B0604020202020204" pitchFamily="34" charset="0"/>
                          </a:rPr>
                          <m:t>𝟏</m:t>
                        </m:r>
                      </m:sub>
                      <m:sup>
                        <m:r>
                          <a:rPr lang="en-US" altLang="zh-CN" sz="1400" b="1" i="1" smtClean="0">
                            <a:latin typeface="Cambria Math" panose="02040503050406030204" pitchFamily="18" charset="0"/>
                            <a:cs typeface="Arial" panose="020B0604020202020204" pitchFamily="34" charset="0"/>
                          </a:rPr>
                          <m:t>𝒍</m:t>
                        </m:r>
                      </m:sup>
                    </m:sSubSup>
                  </m:oMath>
                </a14:m>
                <a:r>
                  <a:rPr lang="en-US" altLang="zh-CN" sz="1400" b="1" dirty="0">
                    <a:latin typeface="Arial" panose="020B0604020202020204" pitchFamily="34" charset="0"/>
                    <a:cs typeface="Arial" panose="020B0604020202020204" pitchFamily="34" charset="0"/>
                  </a:rPr>
                  <a:t>, </a:t>
                </a:r>
                <a14:m>
                  <m:oMath xmlns:m="http://schemas.openxmlformats.org/officeDocument/2006/math">
                    <m:sSubSup>
                      <m:sSubSupPr>
                        <m:ctrlPr>
                          <a:rPr lang="en-US" altLang="zh-CN" sz="1400" b="1" i="1">
                            <a:latin typeface="Cambria Math" panose="02040503050406030204" pitchFamily="18" charset="0"/>
                            <a:cs typeface="Arial" panose="020B0604020202020204" pitchFamily="34" charset="0"/>
                          </a:rPr>
                        </m:ctrlPr>
                      </m:sSubSupPr>
                      <m:e>
                        <m:r>
                          <a:rPr lang="en-US" altLang="zh-CN" sz="1400" b="1" i="1">
                            <a:latin typeface="Cambria Math" panose="02040503050406030204" pitchFamily="18" charset="0"/>
                            <a:cs typeface="Arial" panose="020B0604020202020204" pitchFamily="34" charset="0"/>
                          </a:rPr>
                          <m:t>𝒗</m:t>
                        </m:r>
                      </m:e>
                      <m:sub>
                        <m:r>
                          <a:rPr lang="en-US" altLang="zh-CN" sz="1400" b="1" i="1">
                            <a:latin typeface="Cambria Math" panose="02040503050406030204" pitchFamily="18" charset="0"/>
                            <a:cs typeface="Arial" panose="020B0604020202020204" pitchFamily="34" charset="0"/>
                          </a:rPr>
                          <m:t>𝒑</m:t>
                        </m:r>
                      </m:sub>
                      <m:sup>
                        <m:r>
                          <a:rPr lang="en-US" altLang="zh-CN" sz="1400" b="1" i="1" smtClean="0">
                            <a:latin typeface="Cambria Math" panose="02040503050406030204" pitchFamily="18" charset="0"/>
                            <a:cs typeface="Arial" panose="020B0604020202020204" pitchFamily="34" charset="0"/>
                          </a:rPr>
                          <m:t>𝒍</m:t>
                        </m:r>
                      </m:sup>
                    </m:sSubSup>
                    <m:r>
                      <a:rPr lang="en-US" altLang="zh-CN" sz="1400" b="1" i="1">
                        <a:latin typeface="Cambria Math" panose="02040503050406030204" pitchFamily="18" charset="0"/>
                        <a:cs typeface="Arial" panose="020B0604020202020204" pitchFamily="34" charset="0"/>
                      </a:rPr>
                      <m:t>} </m:t>
                    </m:r>
                  </m:oMath>
                </a14:m>
                <a:r>
                  <a:rPr lang="en-US" altLang="zh-CN" sz="1400" dirty="0">
                    <a:latin typeface="Arial" panose="020B0604020202020204" pitchFamily="34" charset="0"/>
                    <a:cs typeface="Arial" panose="020B0604020202020204" pitchFamily="34" charset="0"/>
                  </a:rPr>
                  <a:t>representing vector sets which has been operated </a:t>
                </a:r>
                <a14:m>
                  <m:oMath xmlns:m="http://schemas.openxmlformats.org/officeDocument/2006/math">
                    <m:r>
                      <a:rPr lang="en-US" altLang="zh-CN" sz="1400" dirty="0">
                        <a:latin typeface="Cambria Math" panose="02040503050406030204" pitchFamily="18" charset="0"/>
                        <a:cs typeface="Arial" panose="020B0604020202020204" pitchFamily="34" charset="0"/>
                      </a:rPr>
                      <m:t>𝒍</m:t>
                    </m:r>
                  </m:oMath>
                </a14:m>
                <a:r>
                  <a:rPr lang="en-US" altLang="zh-CN" sz="1400" dirty="0">
                    <a:latin typeface="Arial" panose="020B0604020202020204" pitchFamily="34" charset="0"/>
                    <a:cs typeface="Arial" panose="020B0604020202020204" pitchFamily="34" charset="0"/>
                  </a:rPr>
                  <a:t> time.</a:t>
                </a:r>
                <a:endParaRPr lang="zh-CN" altLang="en-US" sz="1200" dirty="0">
                  <a:latin typeface="Arial" panose="020B0604020202020204" pitchFamily="34" charset="0"/>
                  <a:cs typeface="Arial" panose="020B0604020202020204" pitchFamily="34" charset="0"/>
                </a:endParaRPr>
              </a:p>
            </p:txBody>
          </p:sp>
        </mc:Choice>
        <mc:Fallback>
          <p:sp>
            <p:nvSpPr>
              <p:cNvPr id="46" name="矩形 45">
                <a:extLst>
                  <a:ext uri="{FF2B5EF4-FFF2-40B4-BE49-F238E27FC236}">
                    <a16:creationId xmlns:a16="http://schemas.microsoft.com/office/drawing/2014/main" id="{5EFB45B4-59CE-4B77-B552-66E307BAB4F5}"/>
                  </a:ext>
                </a:extLst>
              </p:cNvPr>
              <p:cNvSpPr>
                <a:spLocks noRot="1" noChangeAspect="1" noMove="1" noResize="1" noEditPoints="1" noAdjustHandles="1" noChangeArrowheads="1" noChangeShapeType="1" noTextEdit="1"/>
              </p:cNvSpPr>
              <p:nvPr/>
            </p:nvSpPr>
            <p:spPr>
              <a:xfrm>
                <a:off x="4900324" y="2821013"/>
                <a:ext cx="7261219" cy="620554"/>
              </a:xfrm>
              <a:prstGeom prst="rect">
                <a:avLst/>
              </a:prstGeom>
              <a:blipFill>
                <a:blip r:embed="rId6"/>
                <a:stretch>
                  <a:fillRect b="-29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6770599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3077</TotalTime>
  <Words>1592</Words>
  <Application>Microsoft Office PowerPoint</Application>
  <PresentationFormat>宽屏</PresentationFormat>
  <Paragraphs>85</Paragraphs>
  <Slides>14</Slides>
  <Notes>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14</vt:i4>
      </vt:variant>
    </vt:vector>
  </HeadingPairs>
  <TitlesOfParts>
    <vt:vector size="19" baseType="lpstr">
      <vt:lpstr>等线</vt:lpstr>
      <vt:lpstr>等线 Light</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成 泽森</dc:creator>
  <cp:lastModifiedBy>成 泽森</cp:lastModifiedBy>
  <cp:revision>473</cp:revision>
  <dcterms:created xsi:type="dcterms:W3CDTF">2020-06-08T12:50:32Z</dcterms:created>
  <dcterms:modified xsi:type="dcterms:W3CDTF">2020-06-16T02:20:26Z</dcterms:modified>
</cp:coreProperties>
</file>