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0" r:id="rId7"/>
    <p:sldId id="264" r:id="rId8"/>
    <p:sldId id="261" r:id="rId9"/>
    <p:sldId id="262"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FF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8794A7-1266-498D-B748-14F8D2CFE3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FE035F-BF00-446E-8E65-020DEF889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D2DB8A-DBCC-4A12-92F2-732342AF7EB0}"/>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1EB16FF1-4134-4496-AF0E-062D440A2E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19753A-A583-425D-9AC3-3EEE283A157C}"/>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6309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A29AE-2C51-4CA6-A5A1-84892BFCC3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42AC501-1199-4BC9-A2BF-FB97B6099B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42D85A-D13C-4216-9EA4-8C2CFF71E338}"/>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B01F8FB4-4EAB-4CE4-8884-469238F73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2F70D0-80AC-4A4F-93BD-4172A45F59D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68246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A8F9D7-E7C1-4587-9934-39680C7E41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78BABC-7E64-4992-81BF-C8B94B032ED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3DC98B-B1C3-4EA3-83D1-FD6B217FCD68}"/>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2BE5E48D-3148-42F7-AEE5-361FE1BB42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620A7D-7282-4BEF-82A4-59776E310109}"/>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14769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0F24D-784E-4B76-A117-0058D5065B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6D075-30C7-4149-BCEE-1B3BB365D7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8974A5-E98B-4398-AF1A-4743A75A086B}"/>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777C5C85-F9A0-4EE7-9D61-BE9675CF5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9C363-975D-497A-BC28-BB63B7A6B15B}"/>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8241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A0073-7047-49B4-B49C-6179DBF1C6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BFD20B-3E53-42F2-8A1A-39BFF7E5C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AE7374-4A54-46A8-B67E-33B4C3E9EBC9}"/>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44DD62FE-B4FC-4F41-8EBD-CA6EF91F0A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F9BA77-2D93-4E2A-8CAD-ED412D26B3A6}"/>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90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CCA36-7A7D-4BEE-ADED-F4B49DA4C1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1E0B1A-D1BE-4A0A-A591-0FB05E9391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6D408A-8A37-4262-999C-A6AC1775A77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CD4252-E1A1-4104-B993-46AA3CA751C2}"/>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CC1130ED-2460-46B2-852E-2491D4316A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2A08F3-F8C0-4F64-B68B-F07316B18423}"/>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416850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6F4FB-01C4-44E1-AF29-2C8548A3B8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35F35D-8429-4F8E-93D9-57FFEC030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F8B1A0A-B84D-47AE-903E-69D7A25A2A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A5FA75-98D0-4EBE-8DD8-328494590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8920BF-36CC-48EC-9810-758674E856F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AE97047-D308-4F89-8834-419944781FAC}"/>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8" name="页脚占位符 7">
            <a:extLst>
              <a:ext uri="{FF2B5EF4-FFF2-40B4-BE49-F238E27FC236}">
                <a16:creationId xmlns:a16="http://schemas.microsoft.com/office/drawing/2014/main" id="{D71330B2-FB17-4958-A17D-995E1228A4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CA02EA-8B98-43E4-9829-5C2FDB92960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118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ED5ED-A343-479F-B332-181D4E33EC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368D89-8985-4D76-93A3-3669E8668CB7}"/>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4" name="页脚占位符 3">
            <a:extLst>
              <a:ext uri="{FF2B5EF4-FFF2-40B4-BE49-F238E27FC236}">
                <a16:creationId xmlns:a16="http://schemas.microsoft.com/office/drawing/2014/main" id="{DB360FD0-64C9-4F33-B89D-706FBA2C3C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C86622-1E05-4F74-8529-43E241D3971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314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158228-52AC-49B9-83EB-BA1167BADAB2}"/>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3" name="页脚占位符 2">
            <a:extLst>
              <a:ext uri="{FF2B5EF4-FFF2-40B4-BE49-F238E27FC236}">
                <a16:creationId xmlns:a16="http://schemas.microsoft.com/office/drawing/2014/main" id="{62EB9C33-1EAD-4436-9151-B86B388625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F2A518-D035-403A-A065-6B50D225E5B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02339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A1BAF-E41A-4A63-B98A-1BB42108F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F22732-0971-43D4-B0C0-58E42B27E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51F8D0-3FE5-4AEC-91A3-8DA806996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1A4793-FBF7-4502-91B0-DF870D03890A}"/>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D7B54C57-881E-438F-BE9A-B06D2DA32B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94F752-70FA-428D-8F48-C79C3C79125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526897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3E6DD-54EF-481B-8027-EC24E73907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14647F-003A-4608-8137-86118D34A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EDAD9DB-2DE4-49B5-AC49-CA54685FF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925602-E591-44BA-902D-4ED7362FE5D3}"/>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4A2B7D02-46AD-4A89-B522-F277BC8C29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48BAA0-BA6F-44CD-9319-BA73FAE0A03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0046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945A97-35BA-4CBE-BDC7-63C53D0E1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E8F97D-FEFD-4BC4-90E3-727933182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F3AEEC-A755-45BE-A1E1-B66F6DC2F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C1254-F1AA-428B-92C5-B10CE42ED55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0ECE4072-51B7-4D5F-87B8-FB64A0BB7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30D404-6E6D-49A3-8358-3C3CCF3A8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10328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3391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Basic Information</a:t>
            </a:r>
            <a:endParaRPr lang="zh-CN" altLang="en-US" b="1"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23AD2B2E-6AA9-4DA6-AEFF-0AC255E5FBC3}"/>
              </a:ext>
            </a:extLst>
          </p:cNvPr>
          <p:cNvSpPr txBox="1"/>
          <p:nvPr/>
        </p:nvSpPr>
        <p:spPr>
          <a:xfrm>
            <a:off x="992221" y="1258242"/>
            <a:ext cx="4870244" cy="3955442"/>
          </a:xfrm>
          <a:prstGeom prst="rect">
            <a:avLst/>
          </a:prstGeom>
          <a:noFill/>
        </p:spPr>
        <p:txBody>
          <a:bodyPr wrap="none" rtlCol="0">
            <a:spAutoFit/>
          </a:bodyPr>
          <a:lstStyle/>
          <a:p>
            <a:pPr>
              <a:lnSpc>
                <a:spcPct val="200000"/>
              </a:lnSpc>
            </a:pPr>
            <a:r>
              <a:rPr lang="en-US" altLang="zh-CN" sz="1600" dirty="0">
                <a:latin typeface="Arial" panose="020B0604020202020204" pitchFamily="34" charset="0"/>
                <a:cs typeface="Arial" panose="020B0604020202020204" pitchFamily="34" charset="0"/>
              </a:rPr>
              <a:t>Chinese name: </a:t>
            </a:r>
            <a:r>
              <a:rPr lang="zh-CN" altLang="en-US" sz="1600" dirty="0">
                <a:latin typeface="Arial" panose="020B0604020202020204" pitchFamily="34" charset="0"/>
                <a:cs typeface="Arial" panose="020B0604020202020204" pitchFamily="34" charset="0"/>
              </a:rPr>
              <a:t>成泽森</a:t>
            </a:r>
            <a:endParaRPr lang="en-US" altLang="zh-CN" sz="1600" dirty="0">
              <a:latin typeface="Arial" panose="020B0604020202020204" pitchFamily="34" charset="0"/>
              <a:cs typeface="Arial" panose="020B0604020202020204" pitchFamily="34" charset="0"/>
            </a:endParaRPr>
          </a:p>
          <a:p>
            <a:pPr>
              <a:lnSpc>
                <a:spcPct val="200000"/>
              </a:lnSpc>
            </a:pPr>
            <a:r>
              <a:rPr lang="en-US" altLang="zh-CN" sz="1600" dirty="0">
                <a:latin typeface="Arial" panose="020B0604020202020204" pitchFamily="34" charset="0"/>
                <a:cs typeface="Arial" panose="020B0604020202020204" pitchFamily="34" charset="0"/>
              </a:rPr>
              <a:t>Pinyin: Cheng Ze Sen</a:t>
            </a:r>
          </a:p>
          <a:p>
            <a:pPr>
              <a:lnSpc>
                <a:spcPct val="200000"/>
              </a:lnSpc>
            </a:pPr>
            <a:r>
              <a:rPr lang="en-US" altLang="zh-CN" sz="1600" dirty="0">
                <a:latin typeface="Arial" panose="020B0604020202020204" pitchFamily="34" charset="0"/>
                <a:cs typeface="Arial" panose="020B0604020202020204" pitchFamily="34" charset="0"/>
              </a:rPr>
              <a:t>English name: akko</a:t>
            </a:r>
          </a:p>
          <a:p>
            <a:pPr>
              <a:lnSpc>
                <a:spcPct val="200000"/>
              </a:lnSpc>
            </a:pPr>
            <a:r>
              <a:rPr lang="en-US" altLang="zh-CN" sz="1600" dirty="0">
                <a:latin typeface="Arial" panose="020B0604020202020204" pitchFamily="34" charset="0"/>
                <a:cs typeface="Arial" panose="020B0604020202020204" pitchFamily="34" charset="0"/>
              </a:rPr>
              <a:t>Place of Birth: Hunan Yongzhou (</a:t>
            </a:r>
            <a:r>
              <a:rPr lang="zh-CN" altLang="en-US" sz="1600" dirty="0">
                <a:latin typeface="Arial" panose="020B0604020202020204" pitchFamily="34" charset="0"/>
                <a:cs typeface="Arial" panose="020B0604020202020204" pitchFamily="34" charset="0"/>
              </a:rPr>
              <a:t>湖南永州</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Birth Date: 1999.11.10</a:t>
            </a:r>
          </a:p>
          <a:p>
            <a:pPr>
              <a:lnSpc>
                <a:spcPct val="200000"/>
              </a:lnSpc>
            </a:pPr>
            <a:r>
              <a:rPr lang="en-US" altLang="zh-CN" sz="1600" dirty="0">
                <a:latin typeface="Arial" panose="020B0604020202020204" pitchFamily="34" charset="0"/>
                <a:cs typeface="Arial" panose="020B0604020202020204" pitchFamily="34" charset="0"/>
              </a:rPr>
              <a:t>Major: Electronic Science and Technology</a:t>
            </a:r>
          </a:p>
          <a:p>
            <a:pPr>
              <a:lnSpc>
                <a:spcPct val="200000"/>
              </a:lnSpc>
            </a:pPr>
            <a:r>
              <a:rPr lang="en-US" altLang="zh-CN" sz="1600" dirty="0">
                <a:latin typeface="Arial" panose="020B0604020202020204" pitchFamily="34" charset="0"/>
                <a:cs typeface="Arial" panose="020B0604020202020204" pitchFamily="34" charset="0"/>
              </a:rPr>
              <a:t>CET6: 522 (Listen:182 Read:211 Writing:129) </a:t>
            </a:r>
          </a:p>
          <a:p>
            <a:pPr>
              <a:lnSpc>
                <a:spcPct val="200000"/>
              </a:lnSpc>
            </a:pPr>
            <a:r>
              <a:rPr lang="en-US" altLang="zh-CN" sz="1600" dirty="0">
                <a:latin typeface="Arial" panose="020B0604020202020204" pitchFamily="34" charset="0"/>
                <a:cs typeface="Arial" panose="020B0604020202020204" pitchFamily="34" charset="0"/>
              </a:rPr>
              <a:t>Scores: 91.12	GPA: 3.92	Rank: 1/88</a:t>
            </a:r>
          </a:p>
        </p:txBody>
      </p:sp>
      <p:pic>
        <p:nvPicPr>
          <p:cNvPr id="11" name="图片 10">
            <a:extLst>
              <a:ext uri="{FF2B5EF4-FFF2-40B4-BE49-F238E27FC236}">
                <a16:creationId xmlns:a16="http://schemas.microsoft.com/office/drawing/2014/main" id="{40D02363-E967-477C-B005-E53BD74FE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124" y="1038635"/>
            <a:ext cx="2245655" cy="2766296"/>
          </a:xfrm>
          <a:prstGeom prst="rect">
            <a:avLst/>
          </a:prstGeom>
        </p:spPr>
      </p:pic>
      <p:sp>
        <p:nvSpPr>
          <p:cNvPr id="12" name="文本框 11">
            <a:extLst>
              <a:ext uri="{FF2B5EF4-FFF2-40B4-BE49-F238E27FC236}">
                <a16:creationId xmlns:a16="http://schemas.microsoft.com/office/drawing/2014/main" id="{92B957B7-98B3-4D05-9828-1E21DC2945A6}"/>
              </a:ext>
            </a:extLst>
          </p:cNvPr>
          <p:cNvSpPr txBox="1"/>
          <p:nvPr/>
        </p:nvSpPr>
        <p:spPr>
          <a:xfrm>
            <a:off x="9461237" y="3989145"/>
            <a:ext cx="1231427" cy="261610"/>
          </a:xfrm>
          <a:prstGeom prst="rect">
            <a:avLst/>
          </a:prstGeom>
          <a:noFill/>
        </p:spPr>
        <p:txBody>
          <a:bodyPr wrap="none" rtlCol="0">
            <a:spAutoFit/>
          </a:bodyPr>
          <a:lstStyle/>
          <a:p>
            <a:r>
              <a:rPr lang="en-US" altLang="zh-CN" sz="1100" dirty="0">
                <a:latin typeface="Arial" panose="020B0604020202020204" pitchFamily="34" charset="0"/>
                <a:cs typeface="Arial" panose="020B0604020202020204" pitchFamily="34" charset="0"/>
              </a:rPr>
              <a:t>Now, I’m fatter…</a:t>
            </a:r>
            <a:endParaRPr lang="zh-CN" altLang="en-US" sz="1100"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AF2D670D-CA9F-4599-920C-8E2D575B5BA4}"/>
              </a:ext>
            </a:extLst>
          </p:cNvPr>
          <p:cNvSpPr txBox="1"/>
          <p:nvPr/>
        </p:nvSpPr>
        <p:spPr>
          <a:xfrm>
            <a:off x="992221" y="5264014"/>
            <a:ext cx="7982442"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I’m an undergraduate student of South China University of Technology (</a:t>
            </a:r>
            <a:r>
              <a:rPr lang="zh-CN" altLang="en-US" sz="1600" dirty="0">
                <a:latin typeface="Arial" panose="020B0604020202020204" pitchFamily="34" charset="0"/>
                <a:cs typeface="Arial" panose="020B0604020202020204" pitchFamily="34" charset="0"/>
              </a:rPr>
              <a:t>华南理工大学</a:t>
            </a:r>
            <a:r>
              <a:rPr lang="en-US" altLang="zh-C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08390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570482"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Global graph for high-order interactions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24007"/>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We refer to the self-attention mechanism and analyze the detailed calculation flow of self-attention mechanism. The global graph neural network is related to the multi-head attention to a great extent. They copy raw feature map into three copies and call them query, key, value. Their aim is to use matrix multiplication to get weight matrix from query and key. Then using matrix multiplication to assign weight matrix on value matrix. </a:t>
            </a:r>
          </a:p>
        </p:txBody>
      </p:sp>
      <p:pic>
        <p:nvPicPr>
          <p:cNvPr id="5" name="图片 4">
            <a:extLst>
              <a:ext uri="{FF2B5EF4-FFF2-40B4-BE49-F238E27FC236}">
                <a16:creationId xmlns:a16="http://schemas.microsoft.com/office/drawing/2014/main" id="{316CE9EF-9D7C-41A7-8F69-EBF7014B1331}"/>
              </a:ext>
            </a:extLst>
          </p:cNvPr>
          <p:cNvPicPr>
            <a:picLocks noChangeAspect="1"/>
          </p:cNvPicPr>
          <p:nvPr/>
        </p:nvPicPr>
        <p:blipFill rotWithShape="1">
          <a:blip r:embed="rId2">
            <a:extLst>
              <a:ext uri="{28A0092B-C50C-407E-A947-70E740481C1C}">
                <a14:useLocalDpi xmlns:a14="http://schemas.microsoft.com/office/drawing/2010/main" val="0"/>
              </a:ext>
            </a:extLst>
          </a:blip>
          <a:srcRect b="6237"/>
          <a:stretch/>
        </p:blipFill>
        <p:spPr>
          <a:xfrm>
            <a:off x="1543565" y="2832694"/>
            <a:ext cx="2472497" cy="3266387"/>
          </a:xfrm>
          <a:prstGeom prst="rect">
            <a:avLst/>
          </a:prstGeom>
        </p:spPr>
      </p:pic>
      <p:sp>
        <p:nvSpPr>
          <p:cNvPr id="12" name="文本框 11">
            <a:extLst>
              <a:ext uri="{FF2B5EF4-FFF2-40B4-BE49-F238E27FC236}">
                <a16:creationId xmlns:a16="http://schemas.microsoft.com/office/drawing/2014/main" id="{ABD65FCE-E19D-4056-ADBB-5AAE490C0764}"/>
              </a:ext>
            </a:extLst>
          </p:cNvPr>
          <p:cNvSpPr txBox="1"/>
          <p:nvPr/>
        </p:nvSpPr>
        <p:spPr>
          <a:xfrm>
            <a:off x="1194677" y="6099081"/>
            <a:ext cx="3170271" cy="461665"/>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Figure 6. The total pipeline of self-attention mechanism</a:t>
            </a:r>
            <a:endParaRPr lang="zh-CN" altLang="en-US" sz="1200" b="1" dirty="0">
              <a:latin typeface="Arial" panose="020B0604020202020204" pitchFamily="34" charset="0"/>
              <a:cs typeface="Arial" panose="020B0604020202020204" pitchFamily="34" charset="0"/>
            </a:endParaRPr>
          </a:p>
        </p:txBody>
      </p:sp>
      <p:pic>
        <p:nvPicPr>
          <p:cNvPr id="14" name="图片 13">
            <a:extLst>
              <a:ext uri="{FF2B5EF4-FFF2-40B4-BE49-F238E27FC236}">
                <a16:creationId xmlns:a16="http://schemas.microsoft.com/office/drawing/2014/main" id="{62A88A28-2F8A-47AD-95CF-95AFC5FB868F}"/>
              </a:ext>
            </a:extLst>
          </p:cNvPr>
          <p:cNvPicPr>
            <a:picLocks noChangeAspect="1"/>
          </p:cNvPicPr>
          <p:nvPr/>
        </p:nvPicPr>
        <p:blipFill rotWithShape="1">
          <a:blip r:embed="rId3">
            <a:extLst>
              <a:ext uri="{28A0092B-C50C-407E-A947-70E740481C1C}">
                <a14:useLocalDpi xmlns:a14="http://schemas.microsoft.com/office/drawing/2010/main" val="0"/>
              </a:ext>
            </a:extLst>
          </a:blip>
          <a:srcRect b="14154"/>
          <a:stretch/>
        </p:blipFill>
        <p:spPr>
          <a:xfrm>
            <a:off x="4706217" y="3269519"/>
            <a:ext cx="5448300" cy="2731059"/>
          </a:xfrm>
          <a:prstGeom prst="rect">
            <a:avLst/>
          </a:prstGeom>
        </p:spPr>
      </p:pic>
      <p:sp>
        <p:nvSpPr>
          <p:cNvPr id="15" name="文本框 14">
            <a:extLst>
              <a:ext uri="{FF2B5EF4-FFF2-40B4-BE49-F238E27FC236}">
                <a16:creationId xmlns:a16="http://schemas.microsoft.com/office/drawing/2014/main" id="{9FF030C3-25C7-44E6-950D-C6B53858F31C}"/>
              </a:ext>
            </a:extLst>
          </p:cNvPr>
          <p:cNvSpPr txBox="1"/>
          <p:nvPr/>
        </p:nvSpPr>
        <p:spPr>
          <a:xfrm>
            <a:off x="5845231" y="6099081"/>
            <a:ext cx="3170271" cy="646331"/>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Figure 7. The detailed architecture of multi-head attention which is the reference of global graph of VectorNet</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054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570482"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Global graph for high-order interactions</a:t>
            </a:r>
            <a:endParaRPr lang="zh-CN" altLang="en-US"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91398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It seems that it has nothing to do with the graph network. In fact, the matrix multiplication operation is just a type of fully connected interaction between different graph node. The graph node features shape as [</a:t>
                </a:r>
                <a14:m>
                  <m:oMath xmlns:m="http://schemas.openxmlformats.org/officeDocument/2006/math">
                    <m:r>
                      <a:rPr lang="en-US" altLang="zh-CN" sz="1600" i="1" dirty="0" smtClean="0">
                        <a:latin typeface="Cambria Math" panose="02040503050406030204" pitchFamily="18" charset="0"/>
                        <a:cs typeface="Arial" panose="020B0604020202020204" pitchFamily="34" charset="0"/>
                      </a:rPr>
                      <m:t>𝑏</m:t>
                    </m:r>
                  </m:oMath>
                </a14:m>
                <a:r>
                  <a:rPr lang="en-US" altLang="zh-CN" sz="1600" dirty="0">
                    <a:latin typeface="Arial" panose="020B0604020202020204" pitchFamily="34" charset="0"/>
                    <a:cs typeface="Arial" panose="020B0604020202020204" pitchFamily="34" charset="0"/>
                  </a:rPr>
                  <a:t>, </a:t>
                </a:r>
                <a14:m>
                  <m:oMath xmlns:m="http://schemas.openxmlformats.org/officeDocument/2006/math">
                    <m:sSup>
                      <m:sSupPr>
                        <m:ctrlPr>
                          <a:rPr lang="en-US" altLang="zh-CN" sz="1600" b="0" i="1" dirty="0" smtClean="0">
                            <a:latin typeface="Cambria Math" panose="02040503050406030204" pitchFamily="18" charset="0"/>
                            <a:cs typeface="Arial" panose="020B0604020202020204" pitchFamily="34" charset="0"/>
                          </a:rPr>
                        </m:ctrlPr>
                      </m:sSupPr>
                      <m:e>
                        <m:r>
                          <a:rPr lang="en-US" altLang="zh-CN" sz="1600" i="1" dirty="0" smtClean="0">
                            <a:latin typeface="Cambria Math" panose="02040503050406030204" pitchFamily="18" charset="0"/>
                            <a:cs typeface="Arial" panose="020B0604020202020204" pitchFamily="34" charset="0"/>
                          </a:rPr>
                          <m:t>𝐿</m:t>
                        </m:r>
                      </m:e>
                      <m:sup>
                        <m:r>
                          <a:rPr lang="en-US" altLang="zh-CN" sz="1600" b="0" i="1" dirty="0" smtClean="0">
                            <a:latin typeface="Cambria Math" panose="02040503050406030204" pitchFamily="18" charset="0"/>
                            <a:cs typeface="Arial" panose="020B0604020202020204" pitchFamily="34" charset="0"/>
                          </a:rPr>
                          <m:t>𝑓</m:t>
                        </m:r>
                      </m:sup>
                    </m:sSup>
                  </m:oMath>
                </a14:m>
                <a:r>
                  <a:rPr lang="en-US" altLang="zh-CN" sz="1600" dirty="0">
                    <a:latin typeface="Arial" panose="020B0604020202020204" pitchFamily="34" charset="0"/>
                    <a:cs typeface="Arial" panose="020B0604020202020204" pitchFamily="34" charset="0"/>
                  </a:rPr>
                  <a:t>,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𝑛</m:t>
                        </m:r>
                      </m:e>
                      <m:sup>
                        <m:r>
                          <a:rPr lang="en-US" altLang="zh-CN" sz="1600" b="0" i="1" smtClean="0">
                            <a:latin typeface="Cambria Math" panose="02040503050406030204" pitchFamily="18" charset="0"/>
                            <a:cs typeface="Arial" panose="020B0604020202020204" pitchFamily="34" charset="0"/>
                          </a:rPr>
                          <m:t>𝑝</m:t>
                        </m:r>
                      </m:sup>
                    </m:sSup>
                  </m:oMath>
                </a14:m>
                <a:r>
                  <a:rPr lang="en-US" altLang="zh-CN" sz="1600" dirty="0">
                    <a:latin typeface="Arial" panose="020B0604020202020204" pitchFamily="34" charset="0"/>
                    <a:cs typeface="Arial" panose="020B0604020202020204" pitchFamily="34" charset="0"/>
                  </a:rPr>
                  <a:t>] where </a:t>
                </a:r>
                <a14:m>
                  <m:oMath xmlns:m="http://schemas.openxmlformats.org/officeDocument/2006/math">
                    <m:r>
                      <a:rPr lang="en-US" altLang="zh-CN" sz="1600" b="0" i="1" smtClean="0">
                        <a:latin typeface="Cambria Math" panose="02040503050406030204" pitchFamily="18" charset="0"/>
                        <a:cs typeface="Arial" panose="020B0604020202020204" pitchFamily="34" charset="0"/>
                      </a:rPr>
                      <m:t>𝑏</m:t>
                    </m:r>
                  </m:oMath>
                </a14:m>
                <a:r>
                  <a:rPr lang="en-US" altLang="zh-CN" sz="1600" dirty="0">
                    <a:latin typeface="Arial" panose="020B0604020202020204" pitchFamily="34" charset="0"/>
                    <a:cs typeface="Arial" panose="020B0604020202020204" pitchFamily="34" charset="0"/>
                  </a:rPr>
                  <a:t> denotes batch size,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𝐿</m:t>
                        </m:r>
                      </m:e>
                      <m:sup>
                        <m:r>
                          <a:rPr lang="en-US" altLang="zh-CN" sz="1600" b="0" i="1" smtClean="0">
                            <a:latin typeface="Cambria Math" panose="02040503050406030204" pitchFamily="18" charset="0"/>
                            <a:cs typeface="Arial" panose="020B0604020202020204" pitchFamily="34" charset="0"/>
                          </a:rPr>
                          <m:t>𝑓</m:t>
                        </m:r>
                      </m:sup>
                    </m:sSup>
                  </m:oMath>
                </a14:m>
                <a:r>
                  <a:rPr lang="en-US" altLang="zh-CN" sz="1600" dirty="0">
                    <a:latin typeface="Arial" panose="020B0604020202020204" pitchFamily="34" charset="0"/>
                    <a:cs typeface="Arial" panose="020B0604020202020204" pitchFamily="34" charset="0"/>
                  </a:rPr>
                  <a:t> denotes feature length or the width of global graph,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𝑛</m:t>
                        </m:r>
                      </m:e>
                      <m:sup>
                        <m:r>
                          <a:rPr lang="en-US" altLang="zh-CN" sz="1600" b="0" i="1" smtClean="0">
                            <a:latin typeface="Cambria Math" panose="02040503050406030204" pitchFamily="18" charset="0"/>
                            <a:cs typeface="Arial" panose="020B0604020202020204" pitchFamily="34" charset="0"/>
                          </a:rPr>
                          <m:t>𝑝</m:t>
                        </m:r>
                      </m:sup>
                    </m:sSup>
                  </m:oMath>
                </a14:m>
                <a:r>
                  <a:rPr lang="en-US" altLang="zh-CN" sz="1600" dirty="0">
                    <a:latin typeface="Arial" panose="020B0604020202020204" pitchFamily="34" charset="0"/>
                    <a:cs typeface="Arial" panose="020B0604020202020204" pitchFamily="34" charset="0"/>
                  </a:rPr>
                  <a:t> denotes polylines count. After interacting with other graph node, agent polyline feature is decoded by MLP and output agent prediction trajectory points. </a:t>
                </a:r>
              </a:p>
            </p:txBody>
          </p:sp>
        </mc:Choice>
        <mc:Fallback xmlns="">
          <p:sp>
            <p:nvSpPr>
              <p:cNvPr id="9" name="文本框 8">
                <a:extLst>
                  <a:ext uri="{FF2B5EF4-FFF2-40B4-BE49-F238E27FC236}">
                    <a16:creationId xmlns:a16="http://schemas.microsoft.com/office/drawing/2014/main" id="{B829983B-D66B-4BAE-95AE-CD2D4EA6EF57}"/>
                  </a:ext>
                </a:extLst>
              </p:cNvPr>
              <p:cNvSpPr txBox="1">
                <a:spLocks noRot="1" noChangeAspect="1" noMove="1" noResize="1" noEditPoints="1" noAdjustHandles="1" noChangeArrowheads="1" noChangeShapeType="1" noTextEdit="1"/>
              </p:cNvSpPr>
              <p:nvPr/>
            </p:nvSpPr>
            <p:spPr>
              <a:xfrm>
                <a:off x="992221" y="1258242"/>
                <a:ext cx="10428051" cy="1913985"/>
              </a:xfrm>
              <a:prstGeom prst="rect">
                <a:avLst/>
              </a:prstGeom>
              <a:blipFill>
                <a:blip r:embed="rId2"/>
                <a:stretch>
                  <a:fillRect l="-351" r="-292" b="-318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1146BF12-AB69-4C2B-9A3B-D68E20206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816" y="3234206"/>
            <a:ext cx="6442366" cy="3039032"/>
          </a:xfrm>
          <a:prstGeom prst="rect">
            <a:avLst/>
          </a:prstGeom>
        </p:spPr>
      </p:pic>
    </p:spTree>
    <p:extLst>
      <p:ext uri="{BB962C8B-B14F-4D97-AF65-F5344CB8AC3E}">
        <p14:creationId xmlns:p14="http://schemas.microsoft.com/office/powerpoint/2010/main" val="194216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826141"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Other methods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5586658"/>
          </a:xfrm>
          <a:prstGeom prst="rect">
            <a:avLst/>
          </a:prstGeom>
          <a:noFill/>
        </p:spPr>
        <p:txBody>
          <a:bodyPr wrap="square" rtlCol="0">
            <a:spAutoFit/>
          </a:bodyPr>
          <a:lstStyle/>
          <a:p>
            <a:pPr marL="342900" indent="-342900" algn="just">
              <a:lnSpc>
                <a:spcPct val="150000"/>
              </a:lnSpc>
              <a:buFontTx/>
              <a:buAutoNum type="arabicPeriod"/>
            </a:pPr>
            <a:r>
              <a:rPr lang="en-US" altLang="zh-CN" sz="1600" dirty="0">
                <a:latin typeface="Arial" panose="020B0604020202020204" pitchFamily="34" charset="0"/>
                <a:cs typeface="Arial" panose="020B0604020202020204" pitchFamily="34" charset="0"/>
              </a:rPr>
              <a:t>Fast and Furious (a end-to-end compound of regular computer vision task)</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IntentNet (an improved FaF by adding rendered HD map)</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Rules of the Road (modeling the semantic label by convolution)</a:t>
            </a:r>
          </a:p>
          <a:p>
            <a:pPr marL="342900" indent="-342900" algn="just">
              <a:lnSpc>
                <a:spcPct val="150000"/>
              </a:lnSpc>
              <a:buAutoNum type="arabicPeriod"/>
            </a:pPr>
            <a:endParaRPr lang="en-US" altLang="zh-CN" sz="1600" dirty="0">
              <a:latin typeface="Arial" panose="020B0604020202020204" pitchFamily="34" charset="0"/>
              <a:cs typeface="Arial" panose="020B0604020202020204" pitchFamily="34" charset="0"/>
            </a:endParaRPr>
          </a:p>
          <a:p>
            <a:pPr algn="just">
              <a:lnSpc>
                <a:spcPct val="150000"/>
              </a:lnSpc>
            </a:pPr>
            <a:r>
              <a:rPr lang="en-US" altLang="zh-CN" sz="1600" dirty="0">
                <a:latin typeface="Arial" panose="020B0604020202020204" pitchFamily="34" charset="0"/>
                <a:cs typeface="Arial" panose="020B0604020202020204" pitchFamily="34" charset="0"/>
              </a:rPr>
              <a:t>Detailed:</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Firstly, converting the Lidar 3D point clouds as 3D tensor which is a type of regular data which can be encoded by ConvNet. Then stacking 5 timestamps voxelized point clouds as a block. Inputting this block into the ConvNet and the ConvNet will output current and future bounding box.</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The method of this paper is really similar to the IntentNet. Except inputting voxelized point clouds, they also input rasterized map. Besides, they also perform a new task intention classification and the output format is different with FaF. They directly output the trajectory points.</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They deliver the scene representation into the network by just inputting rasterized map. Besides, they input the motion state scales of target entity and other entities like velocity, acceleration etc. The network of them will output probabilistic grid map which denote the entity state probability of each position. In fact, they also have other different output format like trajectory points. </a:t>
            </a:r>
          </a:p>
        </p:txBody>
      </p:sp>
    </p:spTree>
    <p:extLst>
      <p:ext uri="{BB962C8B-B14F-4D97-AF65-F5344CB8AC3E}">
        <p14:creationId xmlns:p14="http://schemas.microsoft.com/office/powerpoint/2010/main" val="89988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31318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My feeling</a:t>
            </a:r>
            <a:endParaRPr lang="zh-CN" altLang="en-US" b="1"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D747C2E3-2AAD-4AA6-B118-7BFF22A3EE41}"/>
              </a:ext>
            </a:extLst>
          </p:cNvPr>
          <p:cNvSpPr txBox="1"/>
          <p:nvPr/>
        </p:nvSpPr>
        <p:spPr>
          <a:xfrm>
            <a:off x="992221" y="1258242"/>
            <a:ext cx="10428051" cy="3370666"/>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Motion forecasting is a very important task in self-driving domain. Because, the autonomous vehicle have to share roads with human drivers who are really stochastic. The main aim of motion forecasting is to avoid the autonomous vehicle crashing with other vehicles. But the main problem of motion forecasting is that there is not a unified representation which can model the road context and other vehicle motions. Before VectorNet, researchers try to rasterize this information because they really want to use ConvNet to encode them. But VectorNet, I think, is really innovative and efficient. VectorNet is more straightforward to utilize the structed HD map. However, VectorNet also have problem. It may be too idealistic. Because the structed HD map may difficult to get in real-time. Besides, the observed trajectory of agent is also difficult to acquire in real-time. So There is still a gap to let VectorNet equipped in the autonomous vehicle.</a:t>
            </a:r>
          </a:p>
        </p:txBody>
      </p:sp>
    </p:spTree>
    <p:extLst>
      <p:ext uri="{BB962C8B-B14F-4D97-AF65-F5344CB8AC3E}">
        <p14:creationId xmlns:p14="http://schemas.microsoft.com/office/powerpoint/2010/main" val="209697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01406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Awards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2970557"/>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Scholarship (2017 ~ 2018) [Intellectual education: 1st, Comprehensive assessment: 1st]</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The Second Prize Scholarship (2018 ~ 2019) [Intellectual education: 1st, Comprehensive assessment: 3st]</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Cstro 16th Conference -- AI and Big Data Part -- ROI Segmentation Challenge -- Head and Neck OAR track -- Champion</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College Students Mathematical Modeling Competition Provincial Third Prize</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Taidi Cup 8th Data Mining Challenge Second Prize</a:t>
            </a:r>
          </a:p>
        </p:txBody>
      </p:sp>
    </p:spTree>
    <p:extLst>
      <p:ext uri="{BB962C8B-B14F-4D97-AF65-F5344CB8AC3E}">
        <p14:creationId xmlns:p14="http://schemas.microsoft.com/office/powerpoint/2010/main" val="78761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64687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Experiences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4968027"/>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Multi-media Emotion Recognition (SRP project From 2019.6 to 2020.4)</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Sun Yat-sen University Cancer Center Research Assistant (From 2019.8 to now)</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SCUT-Robot lab Member of vision group (From 2019.9 to now) </a:t>
            </a:r>
          </a:p>
          <a:p>
            <a:pPr marL="342900" indent="-342900" algn="just">
              <a:lnSpc>
                <a:spcPct val="150000"/>
              </a:lnSpc>
              <a:buAutoNum type="arabicPeriod"/>
            </a:pPr>
            <a:endParaRPr lang="en-US" altLang="zh-CN" dirty="0">
              <a:latin typeface="Arial" panose="020B0604020202020204" pitchFamily="34" charset="0"/>
              <a:cs typeface="Arial" panose="020B0604020202020204" pitchFamily="34" charset="0"/>
            </a:endParaRPr>
          </a:p>
          <a:p>
            <a:pPr algn="just">
              <a:lnSpc>
                <a:spcPct val="150000"/>
              </a:lnSpc>
            </a:pPr>
            <a:r>
              <a:rPr lang="en-US" altLang="zh-CN" dirty="0">
                <a:latin typeface="Arial" panose="020B0604020202020204" pitchFamily="34" charset="0"/>
                <a:cs typeface="Arial" panose="020B0604020202020204" pitchFamily="34" charset="0"/>
              </a:rPr>
              <a:t>Detailed:</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1. In this project, I’m mainly in charge of implementation. We try to use neural network to extract the emotion feature representation from Multi-media data like image, video etc. Then we use regression and classification model to model the emotion state.</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2. I’m the research assistant of MIACA research group Sun Yat-sen University Cancer Center. I focus on medical image segmentation especially multi-modality medical image segmentation. Besides, I am also interested in medical image registration and medical image generation.</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3. I’m a member of Vision Group. I’m mainly in charge of base station. Base station can use object detection, object track and motion forecasting to strategy calculation so that it can provide some strategy support for other robots.</a:t>
            </a:r>
          </a:p>
        </p:txBody>
      </p:sp>
    </p:spTree>
    <p:extLst>
      <p:ext uri="{BB962C8B-B14F-4D97-AF65-F5344CB8AC3E}">
        <p14:creationId xmlns:p14="http://schemas.microsoft.com/office/powerpoint/2010/main" val="283035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556836"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Publications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4940327"/>
          </a:xfrm>
          <a:prstGeom prst="rect">
            <a:avLst/>
          </a:prstGeom>
          <a:noFill/>
        </p:spPr>
        <p:txBody>
          <a:bodyPr wrap="square" rtlCol="0">
            <a:spAutoFit/>
          </a:bodyPr>
          <a:lstStyle/>
          <a:p>
            <a:pPr>
              <a:lnSpc>
                <a:spcPct val="200000"/>
              </a:lnSpc>
            </a:pP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基于深度学习的医学图像配准综述</a:t>
            </a:r>
            <a:r>
              <a:rPr lang="en-US" altLang="zh-CN" sz="1600" dirty="0">
                <a:latin typeface="Arial" panose="020B0604020202020204" pitchFamily="34" charset="0"/>
                <a:cs typeface="Arial" panose="020B0604020202020204" pitchFamily="34" charset="0"/>
              </a:rPr>
              <a:t>》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rgbClr val="FF0000"/>
                </a:solidFill>
                <a:latin typeface="Arial" panose="020B0604020202020204" pitchFamily="34" charset="0"/>
                <a:cs typeface="Arial" panose="020B0604020202020204" pitchFamily="34" charset="0"/>
              </a:rPr>
              <a:t>rejected</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《Auto Segmentation of Pelvic OARs On MRI Multi-Sequence Using An Fused-Unet》</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(AAPM 2020 </a:t>
            </a:r>
            <a:r>
              <a:rPr lang="en-US" altLang="zh-CN" sz="1600" b="1" dirty="0">
                <a:latin typeface="Arial" panose="020B0604020202020204" pitchFamily="34" charset="0"/>
                <a:cs typeface="Arial" panose="020B0604020202020204" pitchFamily="34" charset="0"/>
              </a:rPr>
              <a:t>oral presentation </a:t>
            </a:r>
            <a:r>
              <a:rPr lang="en-US" altLang="zh-CN" sz="1600" dirty="0">
                <a:latin typeface="Arial" panose="020B0604020202020204" pitchFamily="34" charset="0"/>
                <a:cs typeface="Arial" panose="020B0604020202020204" pitchFamily="34" charset="0"/>
              </a:rPr>
              <a:t>&amp; </a:t>
            </a:r>
            <a:r>
              <a:rPr lang="en-US" altLang="zh-CN" sz="1600" b="1" dirty="0">
                <a:latin typeface="Arial" panose="020B0604020202020204" pitchFamily="34" charset="0"/>
                <a:cs typeface="Arial" panose="020B0604020202020204" pitchFamily="34" charset="0"/>
              </a:rPr>
              <a:t>BLUE RIBBON ePOSTER</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《A Novel Hybrid Network for H&amp;N Organs At Risk Segmentation》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(ICBIP 2020 </a:t>
            </a:r>
            <a:r>
              <a:rPr lang="en-US" altLang="zh-CN" sz="1600" b="1" dirty="0">
                <a:latin typeface="Arial" panose="020B0604020202020204" pitchFamily="34" charset="0"/>
                <a:cs typeface="Arial" panose="020B0604020202020204" pitchFamily="34" charset="0"/>
              </a:rPr>
              <a:t>oral presentation</a:t>
            </a:r>
            <a:r>
              <a:rPr lang="en-US" altLang="zh-CN" sz="1600" dirty="0">
                <a:latin typeface="Arial" panose="020B0604020202020204" pitchFamily="34" charset="0"/>
                <a:cs typeface="Arial" panose="020B0604020202020204" pitchFamily="34" charset="0"/>
              </a:rPr>
              <a:t>) -- Corresponding SCI Under Review</a:t>
            </a:r>
          </a:p>
          <a:p>
            <a:pPr>
              <a:lnSpc>
                <a:spcPct val="200000"/>
              </a:lnSpc>
            </a:pPr>
            <a:r>
              <a:rPr lang="en-US" altLang="zh-CN" sz="1600" dirty="0">
                <a:latin typeface="Arial" panose="020B0604020202020204" pitchFamily="34" charset="0"/>
                <a:cs typeface="Arial" panose="020B0604020202020204" pitchFamily="34" charset="0"/>
              </a:rPr>
              <a:t>《Attention V-Net: A Residual U-Net with Attention Gate Block for Lung Organ At Risk Segmentation》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(CSAE 2020) -- Corresponding SCI Under Review</a:t>
            </a:r>
          </a:p>
          <a:p>
            <a:pPr>
              <a:lnSpc>
                <a:spcPct val="200000"/>
              </a:lnSpc>
            </a:pPr>
            <a:r>
              <a:rPr lang="en-US" altLang="zh-CN" sz="1600" dirty="0">
                <a:latin typeface="Arial" panose="020B0604020202020204" pitchFamily="34" charset="0"/>
                <a:cs typeface="Arial" panose="020B0604020202020204" pitchFamily="34" charset="0"/>
              </a:rPr>
              <a:t>《ZigZag U-Net: Multi-stage medical segmentation network》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5">
                    <a:lumMod val="75000"/>
                  </a:schemeClr>
                </a:solidFill>
                <a:latin typeface="Arial" panose="020B0604020202020204" pitchFamily="34" charset="0"/>
                <a:cs typeface="Arial" panose="020B0604020202020204" pitchFamily="34" charset="0"/>
              </a:rPr>
              <a:t>to be submitted</a:t>
            </a:r>
            <a:r>
              <a:rPr lang="en-US" altLang="zh-CN" sz="1600" dirty="0">
                <a:latin typeface="Arial" panose="020B0604020202020204" pitchFamily="34" charset="0"/>
                <a:cs typeface="Arial" panose="020B0604020202020204" pitchFamily="34" charset="0"/>
              </a:rPr>
              <a:t>] (inspired by CB-Net)</a:t>
            </a:r>
          </a:p>
        </p:txBody>
      </p:sp>
    </p:spTree>
    <p:extLst>
      <p:ext uri="{BB962C8B-B14F-4D97-AF65-F5344CB8AC3E}">
        <p14:creationId xmlns:p14="http://schemas.microsoft.com/office/powerpoint/2010/main" val="303573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21093"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Interest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2534027"/>
          </a:xfrm>
          <a:prstGeom prst="rect">
            <a:avLst/>
          </a:prstGeom>
          <a:noFill/>
        </p:spPr>
        <p:txBody>
          <a:bodyPr wrap="square" rtlCol="0">
            <a:spAutoFit/>
          </a:bodyPr>
          <a:lstStyle/>
          <a:p>
            <a:pPr algn="just">
              <a:lnSpc>
                <a:spcPct val="150000"/>
              </a:lnSpc>
            </a:pPr>
            <a:r>
              <a:rPr lang="en-US" altLang="zh-CN" dirty="0">
                <a:latin typeface="Arial" panose="020B0604020202020204" pitchFamily="34" charset="0"/>
                <a:cs typeface="Arial" panose="020B0604020202020204" pitchFamily="34" charset="0"/>
              </a:rPr>
              <a:t>        Because of my past research, I may be interested in medical image segmentation, object detection and object track. Actually, I’m not limited to specific computer vision tasks. I’m interested in computer vision tasks which are meaningful and practical. For instance, the tumors and organs at risk automatic contouring on MRI Multi-sequence. MRI Multi-sequence tumors and organs at risk manual contouring is really time consuming and clinical knowledge intensive. So, we use Multi-modality model to perform MRI Multi-sequence automatic contouring which largely reduce the contouring time. </a:t>
            </a:r>
          </a:p>
        </p:txBody>
      </p:sp>
    </p:spTree>
    <p:extLst>
      <p:ext uri="{BB962C8B-B14F-4D97-AF65-F5344CB8AC3E}">
        <p14:creationId xmlns:p14="http://schemas.microsoft.com/office/powerpoint/2010/main" val="263265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3788281"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The implementation of VectorNet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45295"/>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Representing trajectories and maps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Constructing the polyline subgraphs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Global graph for high-order interactions</a:t>
            </a:r>
          </a:p>
        </p:txBody>
      </p:sp>
      <p:pic>
        <p:nvPicPr>
          <p:cNvPr id="2" name="图片 1">
            <a:extLst>
              <a:ext uri="{FF2B5EF4-FFF2-40B4-BE49-F238E27FC236}">
                <a16:creationId xmlns:a16="http://schemas.microsoft.com/office/drawing/2014/main" id="{1CAE9600-A1F7-481A-9535-70A09912EBA5}"/>
              </a:ext>
            </a:extLst>
          </p:cNvPr>
          <p:cNvPicPr>
            <a:picLocks noChangeAspect="1"/>
          </p:cNvPicPr>
          <p:nvPr/>
        </p:nvPicPr>
        <p:blipFill>
          <a:blip r:embed="rId2"/>
          <a:stretch>
            <a:fillRect/>
          </a:stretch>
        </p:blipFill>
        <p:spPr>
          <a:xfrm>
            <a:off x="1915527" y="3146254"/>
            <a:ext cx="7757832" cy="2598645"/>
          </a:xfrm>
          <a:prstGeom prst="rect">
            <a:avLst/>
          </a:prstGeom>
        </p:spPr>
      </p:pic>
      <p:sp>
        <p:nvSpPr>
          <p:cNvPr id="3" name="文本框 2">
            <a:extLst>
              <a:ext uri="{FF2B5EF4-FFF2-40B4-BE49-F238E27FC236}">
                <a16:creationId xmlns:a16="http://schemas.microsoft.com/office/drawing/2014/main" id="{8DF647A1-4A05-4C3B-9587-9B2486A5B3F2}"/>
              </a:ext>
            </a:extLst>
          </p:cNvPr>
          <p:cNvSpPr txBox="1"/>
          <p:nvPr/>
        </p:nvSpPr>
        <p:spPr>
          <a:xfrm>
            <a:off x="3967789" y="5880920"/>
            <a:ext cx="3653308" cy="307777"/>
          </a:xfrm>
          <a:prstGeom prst="rect">
            <a:avLst/>
          </a:prstGeom>
          <a:noFill/>
        </p:spPr>
        <p:txBody>
          <a:bodyPr wrap="none" rtlCol="0">
            <a:spAutoFit/>
          </a:bodyPr>
          <a:lstStyle/>
          <a:p>
            <a:r>
              <a:rPr lang="en-US" altLang="zh-CN" sz="1400" b="1" dirty="0">
                <a:latin typeface="Arial" panose="020B0604020202020204" pitchFamily="34" charset="0"/>
                <a:cs typeface="Arial" panose="020B0604020202020204" pitchFamily="34" charset="0"/>
              </a:rPr>
              <a:t>Figure 1. The total workflow of VectorNet</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49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108817"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Representing trajectories and maps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There are only the agent trajectory and lane needed to represent according to the requirements. In order to represent lane better, I use average lane width to calculate lane two-side edge line. Besides, I split the trajectory into observed trajectory [0s, 2s) and future trajectory [2s, 5s). </a:t>
            </a:r>
          </a:p>
        </p:txBody>
      </p:sp>
      <p:pic>
        <p:nvPicPr>
          <p:cNvPr id="3" name="图片 2">
            <a:extLst>
              <a:ext uri="{FF2B5EF4-FFF2-40B4-BE49-F238E27FC236}">
                <a16:creationId xmlns:a16="http://schemas.microsoft.com/office/drawing/2014/main" id="{CC22A32B-AA3F-4AF9-A9AD-3133731D02A1}"/>
              </a:ext>
            </a:extLst>
          </p:cNvPr>
          <p:cNvPicPr>
            <a:picLocks noChangeAspect="1"/>
          </p:cNvPicPr>
          <p:nvPr/>
        </p:nvPicPr>
        <p:blipFill rotWithShape="1">
          <a:blip r:embed="rId2">
            <a:extLst>
              <a:ext uri="{28A0092B-C50C-407E-A947-70E740481C1C}">
                <a14:useLocalDpi xmlns:a14="http://schemas.microsoft.com/office/drawing/2010/main" val="0"/>
              </a:ext>
            </a:extLst>
          </a:blip>
          <a:srcRect l="15115" t="12235" r="9311" b="13203"/>
          <a:stretch/>
        </p:blipFill>
        <p:spPr>
          <a:xfrm>
            <a:off x="1206646" y="2451731"/>
            <a:ext cx="4458864" cy="3849299"/>
          </a:xfrm>
          <a:prstGeom prst="rect">
            <a:avLst/>
          </a:prstGeom>
        </p:spPr>
      </p:pic>
      <p:pic>
        <p:nvPicPr>
          <p:cNvPr id="8" name="图片 7">
            <a:extLst>
              <a:ext uri="{FF2B5EF4-FFF2-40B4-BE49-F238E27FC236}">
                <a16:creationId xmlns:a16="http://schemas.microsoft.com/office/drawing/2014/main" id="{62CA7196-30C8-4E5E-98F7-4A39C97F5A59}"/>
              </a:ext>
            </a:extLst>
          </p:cNvPr>
          <p:cNvPicPr>
            <a:picLocks noChangeAspect="1"/>
          </p:cNvPicPr>
          <p:nvPr/>
        </p:nvPicPr>
        <p:blipFill rotWithShape="1">
          <a:blip r:embed="rId3">
            <a:extLst>
              <a:ext uri="{28A0092B-C50C-407E-A947-70E740481C1C}">
                <a14:useLocalDpi xmlns:a14="http://schemas.microsoft.com/office/drawing/2010/main" val="0"/>
              </a:ext>
            </a:extLst>
          </a:blip>
          <a:srcRect l="15114" t="10922" r="8738" b="12985"/>
          <a:stretch/>
        </p:blipFill>
        <p:spPr>
          <a:xfrm>
            <a:off x="6095999" y="2427027"/>
            <a:ext cx="4458864" cy="3898706"/>
          </a:xfrm>
          <a:prstGeom prst="rect">
            <a:avLst/>
          </a:prstGeom>
        </p:spPr>
      </p:pic>
      <p:sp>
        <p:nvSpPr>
          <p:cNvPr id="10" name="文本框 9">
            <a:extLst>
              <a:ext uri="{FF2B5EF4-FFF2-40B4-BE49-F238E27FC236}">
                <a16:creationId xmlns:a16="http://schemas.microsoft.com/office/drawing/2014/main" id="{23974CE9-34E5-4450-BA8B-BF97B8F877F1}"/>
              </a:ext>
            </a:extLst>
          </p:cNvPr>
          <p:cNvSpPr txBox="1"/>
          <p:nvPr/>
        </p:nvSpPr>
        <p:spPr>
          <a:xfrm>
            <a:off x="1371249" y="6325733"/>
            <a:ext cx="4129657" cy="276999"/>
          </a:xfrm>
          <a:prstGeom prst="rect">
            <a:avLst/>
          </a:prstGeom>
          <a:noFill/>
        </p:spPr>
        <p:txBody>
          <a:bodyPr wrap="none" rtlCol="0">
            <a:spAutoFit/>
          </a:bodyPr>
          <a:lstStyle/>
          <a:p>
            <a:r>
              <a:rPr lang="en-US" altLang="zh-CN" sz="1200" b="1" dirty="0">
                <a:latin typeface="Arial" panose="020B0604020202020204" pitchFamily="34" charset="0"/>
                <a:cs typeface="Arial" panose="020B0604020202020204" pitchFamily="34" charset="0"/>
              </a:rPr>
              <a:t>Figure 1. lane centerline and edgeline representations</a:t>
            </a:r>
            <a:endParaRPr lang="zh-CN" altLang="en-US" sz="1200" b="1"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6AF40A3B-86E9-4540-8CAD-5A5F463FD615}"/>
              </a:ext>
            </a:extLst>
          </p:cNvPr>
          <p:cNvSpPr txBox="1"/>
          <p:nvPr/>
        </p:nvSpPr>
        <p:spPr>
          <a:xfrm>
            <a:off x="6191770" y="6301030"/>
            <a:ext cx="4267322" cy="461665"/>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2. lane centerline and edgeline representations, </a:t>
            </a:r>
          </a:p>
          <a:p>
            <a:pPr algn="ctr"/>
            <a:r>
              <a:rPr lang="en-US" altLang="zh-CN" sz="1200" b="1" dirty="0">
                <a:latin typeface="Arial" panose="020B0604020202020204" pitchFamily="34" charset="0"/>
                <a:cs typeface="Arial" panose="020B0604020202020204" pitchFamily="34" charset="0"/>
              </a:rPr>
              <a:t>agent observed trajectory, agent future agent trajectory </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2302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133DA28E-B742-4CA9-8346-F15B2C20A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62" y="2772697"/>
            <a:ext cx="11733272" cy="2466000"/>
          </a:xfrm>
          <a:prstGeom prst="rect">
            <a:avLst/>
          </a:prstGeom>
        </p:spPr>
      </p:pic>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108817"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Representing trajectories and maps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Because all of the lanes and trajectories are represented by point sets initially. So, we need to incorporate neighboring two point to vectorize these points and construct vector sets. Then we keep vector sets and remove point sets. Because the future trajectory sample points are our predict target, so we keep them.</a:t>
            </a:r>
          </a:p>
        </p:txBody>
      </p:sp>
      <p:sp>
        <p:nvSpPr>
          <p:cNvPr id="10" name="文本框 9">
            <a:extLst>
              <a:ext uri="{FF2B5EF4-FFF2-40B4-BE49-F238E27FC236}">
                <a16:creationId xmlns:a16="http://schemas.microsoft.com/office/drawing/2014/main" id="{AC339B83-E3FC-4060-B702-715D9808DA26}"/>
              </a:ext>
            </a:extLst>
          </p:cNvPr>
          <p:cNvSpPr txBox="1"/>
          <p:nvPr/>
        </p:nvSpPr>
        <p:spPr>
          <a:xfrm>
            <a:off x="4115328" y="5484425"/>
            <a:ext cx="3961341" cy="461665"/>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3. The process of vectorization of agent and </a:t>
            </a:r>
          </a:p>
          <a:p>
            <a:pPr algn="ctr"/>
            <a:r>
              <a:rPr lang="en-US" altLang="zh-CN" sz="1200" b="1" dirty="0">
                <a:latin typeface="Arial" panose="020B0604020202020204" pitchFamily="34" charset="0"/>
                <a:cs typeface="Arial" panose="020B0604020202020204" pitchFamily="34" charset="0"/>
              </a:rPr>
              <a:t>observed trajectory sample points</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0827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33965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Constructing the polyline subgraphs  </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This stage is actually the embedding stage. According to the paper, one vector set represents a polyline. As stated before, one lane can be seen as a polyline and the observed trajectory can also be seen as a polyline. So, we will convert these vector sets to polyline level features by constructing the polyline subgraphs.</a:t>
            </a:r>
          </a:p>
        </p:txBody>
      </p:sp>
      <p:pic>
        <p:nvPicPr>
          <p:cNvPr id="3" name="图片 2">
            <a:extLst>
              <a:ext uri="{FF2B5EF4-FFF2-40B4-BE49-F238E27FC236}">
                <a16:creationId xmlns:a16="http://schemas.microsoft.com/office/drawing/2014/main" id="{C1E5190E-AA1C-46CD-9763-295588503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196" y="2507187"/>
            <a:ext cx="3149599" cy="3578009"/>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77D50C5-3860-4078-AB49-4A4A1B7711F4}"/>
                  </a:ext>
                </a:extLst>
              </p:cNvPr>
              <p:cNvSpPr txBox="1"/>
              <p:nvPr/>
            </p:nvSpPr>
            <p:spPr>
              <a:xfrm>
                <a:off x="701007" y="6212264"/>
                <a:ext cx="4523995" cy="518091"/>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4. The detailed operation flow about how to get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𝒊</m:t>
                        </m:r>
                      </m:sub>
                      <m:sup>
                        <m:r>
                          <a:rPr lang="en-US" altLang="zh-CN" sz="1200" b="1" i="1" smtClean="0">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zh-CN" altLang="en-US" sz="1200" b="1" dirty="0">
                    <a:latin typeface="Arial" panose="020B0604020202020204" pitchFamily="34" charset="0"/>
                    <a:cs typeface="Arial" panose="020B0604020202020204" pitchFamily="34" charset="0"/>
                  </a:rPr>
                  <a:t> </a:t>
                </a:r>
                <a:endParaRPr lang="en-US" altLang="zh-CN" sz="1200" b="1" dirty="0">
                  <a:latin typeface="Arial" panose="020B0604020202020204" pitchFamily="34" charset="0"/>
                  <a:cs typeface="Arial" panose="020B0604020202020204" pitchFamily="34" charset="0"/>
                </a:endParaRPr>
              </a:p>
              <a:p>
                <a:pPr algn="ctr"/>
                <a:r>
                  <a:rPr lang="en-US" altLang="zh-CN" sz="1200" b="1" dirty="0">
                    <a:latin typeface="Arial" panose="020B0604020202020204" pitchFamily="34" charset="0"/>
                    <a:cs typeface="Arial" panose="020B0604020202020204" pitchFamily="34" charset="0"/>
                  </a:rPr>
                  <a:t>from </a:t>
                </a:r>
                <a14:m>
                  <m:oMath xmlns:m="http://schemas.openxmlformats.org/officeDocument/2006/math">
                    <m:r>
                      <a:rPr lang="en-US" altLang="zh-CN" sz="1200" b="1" i="0" smtClean="0">
                        <a:latin typeface="Cambria Math" panose="02040503050406030204" pitchFamily="18" charset="0"/>
                        <a:cs typeface="Arial" panose="020B0604020202020204" pitchFamily="34" charset="0"/>
                      </a:rPr>
                      <m:t>{</m:t>
                    </m:r>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𝟏</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𝟐</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𝒊</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𝒑</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𝒑</m:t>
                        </m:r>
                      </m:sub>
                      <m:sup>
                        <m:r>
                          <a:rPr lang="en-US" altLang="zh-CN" sz="1200" b="1" i="1" smtClean="0">
                            <a:latin typeface="Cambria Math" panose="02040503050406030204" pitchFamily="18" charset="0"/>
                            <a:cs typeface="Arial" panose="020B0604020202020204" pitchFamily="34" charset="0"/>
                          </a:rPr>
                          <m:t>𝒍</m:t>
                        </m:r>
                      </m:sup>
                    </m:sSubSup>
                    <m:r>
                      <a:rPr lang="en-US" altLang="zh-CN" sz="1200" b="1" i="1" smtClean="0">
                        <a:latin typeface="Cambria Math" panose="02040503050406030204" pitchFamily="18" charset="0"/>
                        <a:cs typeface="Arial" panose="020B0604020202020204" pitchFamily="34" charset="0"/>
                      </a:rPr>
                      <m:t>}</m:t>
                    </m:r>
                  </m:oMath>
                </a14:m>
                <a:endParaRPr lang="zh-CN" altLang="en-US" sz="1200" b="1" dirty="0">
                  <a:latin typeface="Arial" panose="020B0604020202020204" pitchFamily="34" charset="0"/>
                  <a:cs typeface="Arial" panose="020B0604020202020204" pitchFamily="34" charset="0"/>
                </a:endParaRPr>
              </a:p>
            </p:txBody>
          </p:sp>
        </mc:Choice>
        <mc:Fallback xmlns="">
          <p:sp>
            <p:nvSpPr>
              <p:cNvPr id="10" name="文本框 9">
                <a:extLst>
                  <a:ext uri="{FF2B5EF4-FFF2-40B4-BE49-F238E27FC236}">
                    <a16:creationId xmlns:a16="http://schemas.microsoft.com/office/drawing/2014/main" id="{577D50C5-3860-4078-AB49-4A4A1B7711F4}"/>
                  </a:ext>
                </a:extLst>
              </p:cNvPr>
              <p:cNvSpPr txBox="1">
                <a:spLocks noRot="1" noChangeAspect="1" noMove="1" noResize="1" noEditPoints="1" noAdjustHandles="1" noChangeArrowheads="1" noChangeShapeType="1" noTextEdit="1"/>
              </p:cNvSpPr>
              <p:nvPr/>
            </p:nvSpPr>
            <p:spPr>
              <a:xfrm>
                <a:off x="701007" y="6212264"/>
                <a:ext cx="4523995" cy="518091"/>
              </a:xfrm>
              <a:prstGeom prst="rect">
                <a:avLst/>
              </a:prstGeom>
              <a:blipFill>
                <a:blip r:embed="rId3"/>
                <a:stretch>
                  <a:fillRect b="-2353"/>
                </a:stretch>
              </a:blipFill>
            </p:spPr>
            <p:txBody>
              <a:bodyPr/>
              <a:lstStyle/>
              <a:p>
                <a:r>
                  <a:rPr lang="zh-CN" altLang="en-US">
                    <a:noFill/>
                  </a:rPr>
                  <a:t> </a:t>
                </a:r>
              </a:p>
            </p:txBody>
          </p:sp>
        </mc:Fallback>
      </mc:AlternateContent>
      <p:pic>
        <p:nvPicPr>
          <p:cNvPr id="44" name="图片 43">
            <a:extLst>
              <a:ext uri="{FF2B5EF4-FFF2-40B4-BE49-F238E27FC236}">
                <a16:creationId xmlns:a16="http://schemas.microsoft.com/office/drawing/2014/main" id="{84F0CC1D-1F0A-4501-AE18-870A7D9C18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3055" y="4201921"/>
            <a:ext cx="4291956" cy="1304657"/>
          </a:xfrm>
          <a:prstGeom prst="rect">
            <a:avLst/>
          </a:prstGeom>
        </p:spPr>
      </p:pic>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174E2F84-10D0-4EB8-A84F-AF159A6E154A}"/>
                  </a:ext>
                </a:extLst>
              </p:cNvPr>
              <p:cNvSpPr txBox="1"/>
              <p:nvPr/>
            </p:nvSpPr>
            <p:spPr>
              <a:xfrm>
                <a:off x="5566353" y="6212264"/>
                <a:ext cx="4825360" cy="500971"/>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5. The detail operation flow of aggregating </a:t>
                </a:r>
              </a:p>
              <a:p>
                <a:pPr algn="ctr"/>
                <a14:m>
                  <m:oMath xmlns:m="http://schemas.openxmlformats.org/officeDocument/2006/math">
                    <m:r>
                      <a:rPr lang="en-US" altLang="zh-CN" sz="1200" b="1">
                        <a:latin typeface="Cambria Math" panose="02040503050406030204" pitchFamily="18" charset="0"/>
                        <a:cs typeface="Arial" panose="020B0604020202020204" pitchFamily="34" charset="0"/>
                      </a:rPr>
                      <m:t>{</m:t>
                    </m:r>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𝟏</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𝟐</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𝒊</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𝒑</m:t>
                        </m:r>
                        <m:r>
                          <a:rPr lang="en-US" altLang="zh-CN" sz="1200" b="1" i="1">
                            <a:latin typeface="Cambria Math" panose="02040503050406030204" pitchFamily="18" charset="0"/>
                            <a:cs typeface="Arial" panose="020B0604020202020204" pitchFamily="34" charset="0"/>
                          </a:rPr>
                          <m:t>−</m:t>
                        </m:r>
                        <m:r>
                          <a:rPr lang="en-US" altLang="zh-CN" sz="1200" b="1" i="1">
                            <a:latin typeface="Cambria Math" panose="02040503050406030204" pitchFamily="18" charset="0"/>
                            <a:cs typeface="Arial" panose="020B0604020202020204" pitchFamily="34" charset="0"/>
                          </a:rPr>
                          <m:t>𝟏</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𝒑</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r>
                      <a:rPr lang="en-US" altLang="zh-CN" sz="1200" b="1" i="1">
                        <a:latin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to polyline level feature </a:t>
                </a:r>
                <a14:m>
                  <m:oMath xmlns:m="http://schemas.openxmlformats.org/officeDocument/2006/math">
                    <m:r>
                      <a:rPr lang="en-US" altLang="zh-CN" sz="1200" b="1" i="1" smtClean="0">
                        <a:latin typeface="Cambria Math" panose="02040503050406030204" pitchFamily="18" charset="0"/>
                        <a:cs typeface="Arial" panose="020B0604020202020204" pitchFamily="34" charset="0"/>
                      </a:rPr>
                      <m:t>𝑷</m:t>
                    </m:r>
                  </m:oMath>
                </a14:m>
                <a:r>
                  <a:rPr lang="en-US" altLang="zh-CN" sz="1200" b="1" dirty="0">
                    <a:latin typeface="Arial" panose="020B0604020202020204" pitchFamily="34" charset="0"/>
                    <a:cs typeface="Arial" panose="020B0604020202020204" pitchFamily="34" charset="0"/>
                  </a:rPr>
                  <a:t> </a:t>
                </a:r>
                <a:endParaRPr lang="zh-CN" altLang="en-US" sz="1200" b="1" dirty="0">
                  <a:latin typeface="Arial" panose="020B0604020202020204" pitchFamily="34" charset="0"/>
                  <a:cs typeface="Arial" panose="020B0604020202020204" pitchFamily="34" charset="0"/>
                </a:endParaRPr>
              </a:p>
            </p:txBody>
          </p:sp>
        </mc:Choice>
        <mc:Fallback xmlns="">
          <p:sp>
            <p:nvSpPr>
              <p:cNvPr id="45" name="文本框 44">
                <a:extLst>
                  <a:ext uri="{FF2B5EF4-FFF2-40B4-BE49-F238E27FC236}">
                    <a16:creationId xmlns:a16="http://schemas.microsoft.com/office/drawing/2014/main" id="{174E2F84-10D0-4EB8-A84F-AF159A6E154A}"/>
                  </a:ext>
                </a:extLst>
              </p:cNvPr>
              <p:cNvSpPr txBox="1">
                <a:spLocks noRot="1" noChangeAspect="1" noMove="1" noResize="1" noEditPoints="1" noAdjustHandles="1" noChangeArrowheads="1" noChangeShapeType="1" noTextEdit="1"/>
              </p:cNvSpPr>
              <p:nvPr/>
            </p:nvSpPr>
            <p:spPr>
              <a:xfrm>
                <a:off x="5566353" y="6212264"/>
                <a:ext cx="4825360" cy="500971"/>
              </a:xfrm>
              <a:prstGeom prst="rect">
                <a:avLst/>
              </a:prstGeom>
              <a:blipFill>
                <a:blip r:embed="rId5"/>
                <a:stretch>
                  <a:fillRect t="-1220" b="-36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5EFB45B4-59CE-4B77-B552-66E307BAB4F5}"/>
                  </a:ext>
                </a:extLst>
              </p:cNvPr>
              <p:cNvSpPr/>
              <p:nvPr/>
            </p:nvSpPr>
            <p:spPr>
              <a:xfrm>
                <a:off x="4900324" y="2821013"/>
                <a:ext cx="7291676" cy="607987"/>
              </a:xfrm>
              <a:prstGeom prst="rect">
                <a:avLst/>
              </a:prstGeom>
            </p:spPr>
            <p:txBody>
              <a:bodyPr wrap="none">
                <a:spAutoFit/>
              </a:bodyPr>
              <a:lstStyle/>
              <a:p>
                <a14:m>
                  <m:oMath xmlns:m="http://schemas.openxmlformats.org/officeDocument/2006/math">
                    <m:r>
                      <a:rPr lang="en-US" altLang="zh-CN" sz="1400" b="1" smtClean="0">
                        <a:latin typeface="Cambria Math" panose="02040503050406030204" pitchFamily="18" charset="0"/>
                        <a:cs typeface="Arial" panose="020B0604020202020204" pitchFamily="34" charset="0"/>
                      </a:rPr>
                      <m:t>{</m:t>
                    </m:r>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𝟏</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𝟐</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𝒊</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r>
                          <a:rPr lang="en-US" altLang="zh-CN" sz="1400" b="1" i="1">
                            <a:latin typeface="Cambria Math" panose="02040503050406030204" pitchFamily="18" charset="0"/>
                            <a:cs typeface="Arial" panose="020B0604020202020204" pitchFamily="34" charset="0"/>
                          </a:rPr>
                          <m:t>−</m:t>
                        </m:r>
                        <m:r>
                          <a:rPr lang="en-US" altLang="zh-CN" sz="1400" b="1" i="1">
                            <a:latin typeface="Cambria Math" panose="02040503050406030204" pitchFamily="18" charset="0"/>
                            <a:cs typeface="Arial" panose="020B0604020202020204" pitchFamily="34" charset="0"/>
                          </a:rPr>
                          <m:t>𝟏</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sub>
                      <m:sup>
                        <m:r>
                          <a:rPr lang="en-US" altLang="zh-CN" sz="1400" b="1" i="1" smtClean="0">
                            <a:latin typeface="Cambria Math" panose="02040503050406030204" pitchFamily="18" charset="0"/>
                            <a:cs typeface="Arial" panose="020B0604020202020204" pitchFamily="34" charset="0"/>
                          </a:rPr>
                          <m:t>𝟎</m:t>
                        </m:r>
                      </m:sup>
                    </m:sSubSup>
                    <m:r>
                      <a:rPr lang="en-US" altLang="zh-CN" sz="1400" b="1" i="1">
                        <a:latin typeface="Cambria Math" panose="02040503050406030204" pitchFamily="18" charset="0"/>
                        <a:cs typeface="Arial" panose="020B0604020202020204" pitchFamily="34" charset="0"/>
                      </a:rPr>
                      <m:t>}</m:t>
                    </m:r>
                  </m:oMath>
                </a14:m>
                <a:r>
                  <a:rPr lang="zh-CN" altLang="en-US" sz="1400" dirty="0"/>
                  <a:t> </a:t>
                </a:r>
                <a:r>
                  <a:rPr lang="en-US" altLang="zh-CN" sz="1400" dirty="0">
                    <a:latin typeface="Arial" panose="020B0604020202020204" pitchFamily="34" charset="0"/>
                    <a:cs typeface="Arial" panose="020B0604020202020204" pitchFamily="34" charset="0"/>
                  </a:rPr>
                  <a:t>representing raw vector sets.</a:t>
                </a:r>
                <a:endParaRPr lang="en-US" altLang="zh-CN" sz="1200" dirty="0">
                  <a:latin typeface="Arial" panose="020B0604020202020204" pitchFamily="34" charset="0"/>
                  <a:cs typeface="Arial" panose="020B0604020202020204" pitchFamily="34" charset="0"/>
                </a:endParaRPr>
              </a:p>
              <a:p>
                <a14:m>
                  <m:oMath xmlns:m="http://schemas.openxmlformats.org/officeDocument/2006/math">
                    <m:r>
                      <a:rPr lang="en-US" altLang="zh-CN" sz="1400" b="1">
                        <a:latin typeface="Cambria Math" panose="02040503050406030204" pitchFamily="18" charset="0"/>
                        <a:cs typeface="Arial" panose="020B0604020202020204" pitchFamily="34" charset="0"/>
                      </a:rPr>
                      <m:t>{</m:t>
                    </m:r>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𝟏</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𝟐</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𝒊</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r>
                          <a:rPr lang="en-US" altLang="zh-CN" sz="1400" b="1" i="1">
                            <a:latin typeface="Cambria Math" panose="02040503050406030204" pitchFamily="18" charset="0"/>
                            <a:cs typeface="Arial" panose="020B0604020202020204" pitchFamily="34" charset="0"/>
                          </a:rPr>
                          <m:t>−</m:t>
                        </m:r>
                        <m:r>
                          <a:rPr lang="en-US" altLang="zh-CN" sz="1400" b="1" i="1">
                            <a:latin typeface="Cambria Math" panose="02040503050406030204" pitchFamily="18" charset="0"/>
                            <a:cs typeface="Arial" panose="020B0604020202020204" pitchFamily="34" charset="0"/>
                          </a:rPr>
                          <m:t>𝟏</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sub>
                      <m:sup>
                        <m:r>
                          <a:rPr lang="en-US" altLang="zh-CN" sz="1400" b="1" i="1">
                            <a:latin typeface="Cambria Math" panose="02040503050406030204" pitchFamily="18" charset="0"/>
                            <a:cs typeface="Arial" panose="020B0604020202020204" pitchFamily="34" charset="0"/>
                          </a:rPr>
                          <m:t>𝟎</m:t>
                        </m:r>
                      </m:sup>
                    </m:sSubSup>
                    <m:r>
                      <a:rPr lang="en-US" altLang="zh-CN" sz="1400" b="1" i="1">
                        <a:latin typeface="Cambria Math" panose="02040503050406030204" pitchFamily="18" charset="0"/>
                        <a:cs typeface="Arial" panose="020B0604020202020204" pitchFamily="34" charset="0"/>
                      </a:rPr>
                      <m:t>} </m:t>
                    </m:r>
                  </m:oMath>
                </a14:m>
                <a:r>
                  <a:rPr lang="en-US" altLang="zh-CN" sz="1400" dirty="0">
                    <a:latin typeface="Arial" panose="020B0604020202020204" pitchFamily="34" charset="0"/>
                    <a:cs typeface="Arial" panose="020B0604020202020204" pitchFamily="34" charset="0"/>
                  </a:rPr>
                  <a:t>representing vector sets which has been operated </a:t>
                </a:r>
                <a14:m>
                  <m:oMath xmlns:m="http://schemas.openxmlformats.org/officeDocument/2006/math">
                    <m:r>
                      <a:rPr lang="en-US" altLang="zh-CN" sz="1400" dirty="0">
                        <a:latin typeface="Cambria Math" panose="02040503050406030204" pitchFamily="18" charset="0"/>
                        <a:cs typeface="Arial" panose="020B0604020202020204" pitchFamily="34" charset="0"/>
                      </a:rPr>
                      <m:t>𝒍</m:t>
                    </m:r>
                  </m:oMath>
                </a14:m>
                <a:r>
                  <a:rPr lang="en-US" altLang="zh-CN" sz="1400" dirty="0">
                    <a:latin typeface="Arial" panose="020B0604020202020204" pitchFamily="34" charset="0"/>
                    <a:cs typeface="Arial" panose="020B0604020202020204" pitchFamily="34" charset="0"/>
                  </a:rPr>
                  <a:t> time.</a:t>
                </a:r>
                <a:endParaRPr lang="zh-CN" altLang="en-US" sz="1200" dirty="0">
                  <a:latin typeface="Arial" panose="020B0604020202020204" pitchFamily="34" charset="0"/>
                  <a:cs typeface="Arial" panose="020B0604020202020204" pitchFamily="34" charset="0"/>
                </a:endParaRPr>
              </a:p>
            </p:txBody>
          </p:sp>
        </mc:Choice>
        <mc:Fallback xmlns="">
          <p:sp>
            <p:nvSpPr>
              <p:cNvPr id="46" name="矩形 45">
                <a:extLst>
                  <a:ext uri="{FF2B5EF4-FFF2-40B4-BE49-F238E27FC236}">
                    <a16:creationId xmlns:a16="http://schemas.microsoft.com/office/drawing/2014/main" id="{5EFB45B4-59CE-4B77-B552-66E307BAB4F5}"/>
                  </a:ext>
                </a:extLst>
              </p:cNvPr>
              <p:cNvSpPr>
                <a:spLocks noRot="1" noChangeAspect="1" noMove="1" noResize="1" noEditPoints="1" noAdjustHandles="1" noChangeArrowheads="1" noChangeShapeType="1" noTextEdit="1"/>
              </p:cNvSpPr>
              <p:nvPr/>
            </p:nvSpPr>
            <p:spPr>
              <a:xfrm>
                <a:off x="4900324" y="2821013"/>
                <a:ext cx="7291676" cy="607987"/>
              </a:xfrm>
              <a:prstGeom prst="rect">
                <a:avLst/>
              </a:prstGeom>
              <a:blipFill>
                <a:blip r:embed="rId6"/>
                <a:stretch>
                  <a:fillRect b="-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77059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1641</TotalTime>
  <Words>1509</Words>
  <Application>Microsoft Office PowerPoint</Application>
  <PresentationFormat>宽屏</PresentationFormat>
  <Paragraphs>78</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 泽森</dc:creator>
  <cp:lastModifiedBy>成 泽森</cp:lastModifiedBy>
  <cp:revision>427</cp:revision>
  <dcterms:created xsi:type="dcterms:W3CDTF">2020-06-08T12:50:32Z</dcterms:created>
  <dcterms:modified xsi:type="dcterms:W3CDTF">2020-06-11T10:07:59Z</dcterms:modified>
</cp:coreProperties>
</file>