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4" r:id="rId8"/>
    <p:sldId id="261" r:id="rId9"/>
    <p:sldId id="262"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akko</a:t>
            </a:r>
          </a:p>
          <a:p>
            <a:pPr>
              <a:lnSpc>
                <a:spcPct val="200000"/>
              </a:lnSpc>
            </a:pPr>
            <a:r>
              <a:rPr lang="en-US" altLang="zh-CN" sz="1600" dirty="0">
                <a:latin typeface="Arial" panose="020B0604020202020204" pitchFamily="34" charset="0"/>
                <a:cs typeface="Arial" panose="020B0604020202020204" pitchFamily="34" charset="0"/>
              </a:rPr>
              <a:t>Place of Birth: Hunan Yongzhou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We refer to the self-attention mechanism and analyze the detailed calculation flow of self-attention mechanism. The global graph neural network is related to the multi-head attention to a great extent. They copy raw feature map into three copies and call them query, key, value. Their aim is to use matrix multiplication to get weight matrix from query and key. Then using matrix multiplication to assign weight matrix on value matrix. </a:t>
            </a:r>
          </a:p>
        </p:txBody>
      </p:sp>
      <p:pic>
        <p:nvPicPr>
          <p:cNvPr id="5" name="图片 4">
            <a:extLst>
              <a:ext uri="{FF2B5EF4-FFF2-40B4-BE49-F238E27FC236}">
                <a16:creationId xmlns:a16="http://schemas.microsoft.com/office/drawing/2014/main" id="{316CE9EF-9D7C-41A7-8F69-EBF7014B1331}"/>
              </a:ext>
            </a:extLst>
          </p:cNvPr>
          <p:cNvPicPr>
            <a:picLocks noChangeAspect="1"/>
          </p:cNvPicPr>
          <p:nvPr/>
        </p:nvPicPr>
        <p:blipFill rotWithShape="1">
          <a:blip r:embed="rId2">
            <a:extLst>
              <a:ext uri="{28A0092B-C50C-407E-A947-70E740481C1C}">
                <a14:useLocalDpi xmlns:a14="http://schemas.microsoft.com/office/drawing/2010/main" val="0"/>
              </a:ext>
            </a:extLst>
          </a:blip>
          <a:srcRect b="6237"/>
          <a:stretch/>
        </p:blipFill>
        <p:spPr>
          <a:xfrm>
            <a:off x="1543565" y="2832694"/>
            <a:ext cx="2472497" cy="3266387"/>
          </a:xfrm>
          <a:prstGeom prst="rect">
            <a:avLst/>
          </a:prstGeom>
        </p:spPr>
      </p:pic>
      <p:sp>
        <p:nvSpPr>
          <p:cNvPr id="12" name="文本框 11">
            <a:extLst>
              <a:ext uri="{FF2B5EF4-FFF2-40B4-BE49-F238E27FC236}">
                <a16:creationId xmlns:a16="http://schemas.microsoft.com/office/drawing/2014/main" id="{ABD65FCE-E19D-4056-ADBB-5AAE490C0764}"/>
              </a:ext>
            </a:extLst>
          </p:cNvPr>
          <p:cNvSpPr txBox="1"/>
          <p:nvPr/>
        </p:nvSpPr>
        <p:spPr>
          <a:xfrm>
            <a:off x="1194677" y="6099081"/>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6. The total pipeline of self-attention mechanism</a:t>
            </a:r>
            <a:endParaRPr lang="zh-CN" altLang="en-US" sz="1200" b="1"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62A88A28-2F8A-47AD-95CF-95AFC5FB868F}"/>
              </a:ext>
            </a:extLst>
          </p:cNvPr>
          <p:cNvPicPr>
            <a:picLocks noChangeAspect="1"/>
          </p:cNvPicPr>
          <p:nvPr/>
        </p:nvPicPr>
        <p:blipFill rotWithShape="1">
          <a:blip r:embed="rId3">
            <a:extLst>
              <a:ext uri="{28A0092B-C50C-407E-A947-70E740481C1C}">
                <a14:useLocalDpi xmlns:a14="http://schemas.microsoft.com/office/drawing/2010/main" val="0"/>
              </a:ext>
            </a:extLst>
          </a:blip>
          <a:srcRect b="14154"/>
          <a:stretch/>
        </p:blipFill>
        <p:spPr>
          <a:xfrm>
            <a:off x="4706217" y="3269519"/>
            <a:ext cx="5448300" cy="2731059"/>
          </a:xfrm>
          <a:prstGeom prst="rect">
            <a:avLst/>
          </a:prstGeom>
        </p:spPr>
      </p:pic>
      <p:sp>
        <p:nvSpPr>
          <p:cNvPr id="15" name="文本框 14">
            <a:extLst>
              <a:ext uri="{FF2B5EF4-FFF2-40B4-BE49-F238E27FC236}">
                <a16:creationId xmlns:a16="http://schemas.microsoft.com/office/drawing/2014/main" id="{9FF030C3-25C7-44E6-950D-C6B53858F31C}"/>
              </a:ext>
            </a:extLst>
          </p:cNvPr>
          <p:cNvSpPr txBox="1"/>
          <p:nvPr/>
        </p:nvSpPr>
        <p:spPr>
          <a:xfrm>
            <a:off x="5845231" y="6099081"/>
            <a:ext cx="3170271" cy="646331"/>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7. The detailed architecture of multi-head attention which is the reference of global graph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54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91398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It seems that it has nothing to do with the graph network. In fact, the matrix multiplication operation is just a type of fully connected interaction between different graph node. The graph node features shape as [</a:t>
                </a:r>
                <a14:m>
                  <m:oMath xmlns:m="http://schemas.openxmlformats.org/officeDocument/2006/math">
                    <m:r>
                      <a:rPr lang="en-US" altLang="zh-CN" sz="1600" i="1" dirty="0"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dirty="0" smtClean="0">
                            <a:latin typeface="Cambria Math" panose="02040503050406030204" pitchFamily="18" charset="0"/>
                            <a:cs typeface="Arial" panose="020B0604020202020204" pitchFamily="34" charset="0"/>
                          </a:rPr>
                        </m:ctrlPr>
                      </m:sSupPr>
                      <m:e>
                        <m:r>
                          <a:rPr lang="en-US" altLang="zh-CN" sz="1600" i="1" dirty="0" smtClean="0">
                            <a:latin typeface="Cambria Math" panose="02040503050406030204" pitchFamily="18" charset="0"/>
                            <a:cs typeface="Arial" panose="020B0604020202020204" pitchFamily="34" charset="0"/>
                          </a:rPr>
                          <m:t>𝐿</m:t>
                        </m:r>
                      </m:e>
                      <m:sup>
                        <m:r>
                          <a:rPr lang="en-US" altLang="zh-CN" sz="1600" b="0" i="1" dirty="0"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where </a:t>
                </a:r>
                <a14:m>
                  <m:oMath xmlns:m="http://schemas.openxmlformats.org/officeDocument/2006/math">
                    <m:r>
                      <a:rPr lang="en-US" altLang="zh-CN" sz="1600" b="0" i="1"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denotes batch size,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𝐿</m:t>
                        </m:r>
                      </m:e>
                      <m:sup>
                        <m:r>
                          <a:rPr lang="en-US" altLang="zh-CN" sz="1600" b="0" i="1"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denotes feature length or the width of global graph,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denotes polylines count. After interacting with other graph node, agent polyline feature is decoded by MLP and output agent prediction trajectory points. </a:t>
                </a:r>
              </a:p>
            </p:txBody>
          </p:sp>
        </mc:Choice>
        <mc:Fallback xmlns="">
          <p:sp>
            <p:nvSpPr>
              <p:cNvPr id="9" name="文本框 8">
                <a:extLst>
                  <a:ext uri="{FF2B5EF4-FFF2-40B4-BE49-F238E27FC236}">
                    <a16:creationId xmlns:a16="http://schemas.microsoft.com/office/drawing/2014/main" id="{B829983B-D66B-4BAE-95AE-CD2D4EA6EF57}"/>
                  </a:ext>
                </a:extLst>
              </p:cNvPr>
              <p:cNvSpPr txBox="1">
                <a:spLocks noRot="1" noChangeAspect="1" noMove="1" noResize="1" noEditPoints="1" noAdjustHandles="1" noChangeArrowheads="1" noChangeShapeType="1" noTextEdit="1"/>
              </p:cNvSpPr>
              <p:nvPr/>
            </p:nvSpPr>
            <p:spPr>
              <a:xfrm>
                <a:off x="992221" y="1258242"/>
                <a:ext cx="10428051" cy="1913985"/>
              </a:xfrm>
              <a:prstGeom prst="rect">
                <a:avLst/>
              </a:prstGeom>
              <a:blipFill>
                <a:blip r:embed="rId2"/>
                <a:stretch>
                  <a:fillRect l="-351" r="-292" b="-318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146BF12-AB69-4C2B-9A3B-D68E20206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816" y="3234206"/>
            <a:ext cx="6442366" cy="3039032"/>
          </a:xfrm>
          <a:prstGeom prst="rect">
            <a:avLst/>
          </a:prstGeom>
        </p:spPr>
      </p:pic>
    </p:spTree>
    <p:extLst>
      <p:ext uri="{BB962C8B-B14F-4D97-AF65-F5344CB8AC3E}">
        <p14:creationId xmlns:p14="http://schemas.microsoft.com/office/powerpoint/2010/main" val="194216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Cstro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Taidi Cup 8th Data Mining Challenge Second Prize</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6802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Recognition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Yat-sen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SCUT-Robot lab Member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In this project, I’m mainly in charge of implementation. We try to use neural network to extract the emotion feature representation from Multi-media data like image, video etc. Then we use regression and classification model to model the </a:t>
            </a:r>
            <a:r>
              <a:rPr lang="en-US" altLang="zh-CN" sz="1600">
                <a:latin typeface="Arial" panose="020B0604020202020204" pitchFamily="34" charset="0"/>
                <a:cs typeface="Arial" panose="020B0604020202020204" pitchFamily="34" charset="0"/>
              </a:rPr>
              <a:t>emotion state.</a:t>
            </a:r>
            <a:endParaRPr lang="en-US" altLang="zh-CN" sz="1600" dirty="0">
              <a:latin typeface="Arial" panose="020B0604020202020204" pitchFamily="34" charset="0"/>
              <a:cs typeface="Arial" panose="020B0604020202020204" pitchFamily="34" charset="0"/>
            </a:endParaRP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I’m the research assistant of MIACA research group Sun Yat-sen University Cancer Center. I focus on medical image segmentation especially multi-modality medical image segmentation. Besides, I am also interested in medical image registration and medical image generation.</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I’m a member of Vision Group. I’m mainly in charge of base station. Base station can use object detection, object track and motion forecasting to strategy calculation so that it can provide some strategy support for other robots.</a:t>
            </a: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《Auto Segmentation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Corresponding SCI Under Review</a:t>
            </a:r>
          </a:p>
          <a:p>
            <a:pPr>
              <a:lnSpc>
                <a:spcPct val="200000"/>
              </a:lnSpc>
            </a:pPr>
            <a:r>
              <a:rPr lang="en-US" altLang="zh-CN" sz="1600" dirty="0">
                <a:latin typeface="Arial" panose="020B0604020202020204" pitchFamily="34" charset="0"/>
                <a:cs typeface="Arial" panose="020B0604020202020204" pitchFamily="34" charset="0"/>
              </a:rPr>
              <a:t>《ZigZag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534027"/>
          </a:xfrm>
          <a:prstGeom prst="rect">
            <a:avLst/>
          </a:prstGeom>
          <a:noFill/>
        </p:spPr>
        <p:txBody>
          <a:bodyPr wrap="square" rtlCol="0">
            <a:spAutoFit/>
          </a:bodyPr>
          <a:lstStyle/>
          <a:p>
            <a:pPr algn="just">
              <a:lnSpc>
                <a:spcPct val="150000"/>
              </a:lnSpc>
            </a:pPr>
            <a:r>
              <a:rPr lang="en-US" altLang="zh-CN"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tumors and organs at risk automatic contouring on MRI Multi-sequence. MRI Multi-sequence tumors and organs at risk manual contouring is really time consuming and clinical knowledge intensive. So, we use Multi-modality model to perform MRI Multi-sequence automatic contouring which largely reduce the contouring time. </a:t>
            </a: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3967789" y="5880920"/>
            <a:ext cx="3653308" cy="307777"/>
          </a:xfrm>
          <a:prstGeom prst="rect">
            <a:avLst/>
          </a:prstGeom>
          <a:noFill/>
        </p:spPr>
        <p:txBody>
          <a:bodyPr wrap="none" rtlCol="0">
            <a:spAutoFit/>
          </a:bodyPr>
          <a:lstStyle/>
          <a:p>
            <a:r>
              <a:rPr lang="en-US" altLang="zh-CN" sz="1400" b="1" dirty="0">
                <a:latin typeface="Arial" panose="020B0604020202020204" pitchFamily="34" charset="0"/>
                <a:cs typeface="Arial" panose="020B0604020202020204" pitchFamily="34" charset="0"/>
              </a:rPr>
              <a:t>Figure 1. The total workflow of VectorNet</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In order to represent lane better, I use average lane width to calculate lane two-side edge line. Besides, I split the trajectory into observed trajectory [0s, 2s) and future trajectory [2s, 5s). </a:t>
            </a:r>
          </a:p>
        </p:txBody>
      </p:sp>
      <p:pic>
        <p:nvPicPr>
          <p:cNvPr id="3" name="图片 2">
            <a:extLst>
              <a:ext uri="{FF2B5EF4-FFF2-40B4-BE49-F238E27FC236}">
                <a16:creationId xmlns:a16="http://schemas.microsoft.com/office/drawing/2014/main" id="{CC22A32B-AA3F-4AF9-A9AD-3133731D02A1}"/>
              </a:ext>
            </a:extLst>
          </p:cNvPr>
          <p:cNvPicPr>
            <a:picLocks noChangeAspect="1"/>
          </p:cNvPicPr>
          <p:nvPr/>
        </p:nvPicPr>
        <p:blipFill rotWithShape="1">
          <a:blip r:embed="rId2">
            <a:extLst>
              <a:ext uri="{28A0092B-C50C-407E-A947-70E740481C1C}">
                <a14:useLocalDpi xmlns:a14="http://schemas.microsoft.com/office/drawing/2010/main" val="0"/>
              </a:ext>
            </a:extLst>
          </a:blip>
          <a:srcRect l="15115" t="12235" r="9311" b="13203"/>
          <a:stretch/>
        </p:blipFill>
        <p:spPr>
          <a:xfrm>
            <a:off x="1206646" y="2451731"/>
            <a:ext cx="4458864" cy="3849299"/>
          </a:xfrm>
          <a:prstGeom prst="rect">
            <a:avLst/>
          </a:prstGeom>
        </p:spPr>
      </p:pic>
      <p:pic>
        <p:nvPicPr>
          <p:cNvPr id="8" name="图片 7">
            <a:extLst>
              <a:ext uri="{FF2B5EF4-FFF2-40B4-BE49-F238E27FC236}">
                <a16:creationId xmlns:a16="http://schemas.microsoft.com/office/drawing/2014/main" id="{62CA7196-30C8-4E5E-98F7-4A39C97F5A59}"/>
              </a:ext>
            </a:extLst>
          </p:cNvPr>
          <p:cNvPicPr>
            <a:picLocks noChangeAspect="1"/>
          </p:cNvPicPr>
          <p:nvPr/>
        </p:nvPicPr>
        <p:blipFill rotWithShape="1">
          <a:blip r:embed="rId3">
            <a:extLst>
              <a:ext uri="{28A0092B-C50C-407E-A947-70E740481C1C}">
                <a14:useLocalDpi xmlns:a14="http://schemas.microsoft.com/office/drawing/2010/main" val="0"/>
              </a:ext>
            </a:extLst>
          </a:blip>
          <a:srcRect l="15114" t="10922" r="8738" b="12985"/>
          <a:stretch/>
        </p:blipFill>
        <p:spPr>
          <a:xfrm>
            <a:off x="6095999" y="2427027"/>
            <a:ext cx="4458864" cy="3898706"/>
          </a:xfrm>
          <a:prstGeom prst="rect">
            <a:avLst/>
          </a:prstGeom>
        </p:spPr>
      </p:pic>
      <p:sp>
        <p:nvSpPr>
          <p:cNvPr id="10" name="文本框 9">
            <a:extLst>
              <a:ext uri="{FF2B5EF4-FFF2-40B4-BE49-F238E27FC236}">
                <a16:creationId xmlns:a16="http://schemas.microsoft.com/office/drawing/2014/main" id="{23974CE9-34E5-4450-BA8B-BF97B8F877F1}"/>
              </a:ext>
            </a:extLst>
          </p:cNvPr>
          <p:cNvSpPr txBox="1"/>
          <p:nvPr/>
        </p:nvSpPr>
        <p:spPr>
          <a:xfrm>
            <a:off x="1371249" y="6325733"/>
            <a:ext cx="4129657"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1. lane centerline and edgeline representations</a:t>
            </a:r>
            <a:endParaRPr lang="zh-CN" altLang="en-US" sz="12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6AF40A3B-86E9-4540-8CAD-5A5F463FD615}"/>
              </a:ext>
            </a:extLst>
          </p:cNvPr>
          <p:cNvSpPr txBox="1"/>
          <p:nvPr/>
        </p:nvSpPr>
        <p:spPr>
          <a:xfrm>
            <a:off x="6191770" y="6301030"/>
            <a:ext cx="4267322"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2. lane centerline and edgeline representations, </a:t>
            </a:r>
          </a:p>
          <a:p>
            <a:pPr algn="ctr"/>
            <a:r>
              <a:rPr lang="en-US" altLang="zh-CN" sz="1200" b="1" dirty="0">
                <a:latin typeface="Arial" panose="020B0604020202020204" pitchFamily="34" charset="0"/>
                <a:cs typeface="Arial" panose="020B0604020202020204" pitchFamily="34" charset="0"/>
              </a:rPr>
              <a:t>agent observed trajectory, agent future agent trajectory </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30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33DA28E-B742-4CA9-8346-F15B2C20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2" y="2772697"/>
            <a:ext cx="11733272" cy="2466000"/>
          </a:xfrm>
          <a:prstGeom prst="rect">
            <a:avLst/>
          </a:prstGeom>
        </p:spPr>
      </p:pic>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all of the lanes and trajectories are represented by point sets initially. So, we need to incorporate neighboring two point to vectorize these points and construct vector sets. Then we keep vector sets and remove point sets. Because the future trajectory sample points are our predict target, so we keep them.</a:t>
            </a:r>
          </a:p>
        </p:txBody>
      </p:sp>
      <p:sp>
        <p:nvSpPr>
          <p:cNvPr id="10" name="文本框 9">
            <a:extLst>
              <a:ext uri="{FF2B5EF4-FFF2-40B4-BE49-F238E27FC236}">
                <a16:creationId xmlns:a16="http://schemas.microsoft.com/office/drawing/2014/main" id="{AC339B83-E3FC-4060-B702-715D9808DA26}"/>
              </a:ext>
            </a:extLst>
          </p:cNvPr>
          <p:cNvSpPr txBox="1"/>
          <p:nvPr/>
        </p:nvSpPr>
        <p:spPr>
          <a:xfrm>
            <a:off x="4115328" y="5484425"/>
            <a:ext cx="3961341"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3. The process of vectorization of agent and </a:t>
            </a:r>
          </a:p>
          <a:p>
            <a:pPr algn="ctr"/>
            <a:r>
              <a:rPr lang="en-US" altLang="zh-CN" sz="1200" b="1" dirty="0">
                <a:latin typeface="Arial" panose="020B0604020202020204" pitchFamily="34" charset="0"/>
                <a:cs typeface="Arial" panose="020B0604020202020204" pitchFamily="34" charset="0"/>
              </a:rPr>
              <a:t>observed trajectory sample points</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82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This stage is actually the </a:t>
            </a:r>
            <a:r>
              <a:rPr lang="en-US" altLang="zh-CN" sz="1600">
                <a:latin typeface="Arial" panose="020B0604020202020204" pitchFamily="34" charset="0"/>
                <a:cs typeface="Arial" panose="020B0604020202020204" pitchFamily="34" charset="0"/>
              </a:rPr>
              <a:t>embedding stage. </a:t>
            </a:r>
            <a:r>
              <a:rPr lang="en-US" altLang="zh-CN" sz="1600" dirty="0">
                <a:latin typeface="Arial" panose="020B0604020202020204" pitchFamily="34" charset="0"/>
                <a:cs typeface="Arial" panose="020B0604020202020204" pitchFamily="34" charset="0"/>
              </a:rPr>
              <a:t>According to the paper, one vector set represents a polyline. As stated before, one lane can be seen as a polyline and the observed trajectory can also be seen as a polyline. So, we will convert these vector sets to polyline level features by constructing the polyline subgraphs.</a:t>
            </a:r>
          </a:p>
        </p:txBody>
      </p:sp>
      <p:pic>
        <p:nvPicPr>
          <p:cNvPr id="3" name="图片 2">
            <a:extLst>
              <a:ext uri="{FF2B5EF4-FFF2-40B4-BE49-F238E27FC236}">
                <a16:creationId xmlns:a16="http://schemas.microsoft.com/office/drawing/2014/main" id="{C1E5190E-AA1C-46CD-9763-295588503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196" y="2507187"/>
            <a:ext cx="3149599" cy="357800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77D50C5-3860-4078-AB49-4A4A1B7711F4}"/>
                  </a:ext>
                </a:extLst>
              </p:cNvPr>
              <p:cNvSpPr txBox="1"/>
              <p:nvPr/>
            </p:nvSpPr>
            <p:spPr>
              <a:xfrm>
                <a:off x="701007" y="6212264"/>
                <a:ext cx="4523995" cy="51809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4. The detailed operation flow about how to get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zh-CN" altLang="en-US" sz="1200" b="1" dirty="0">
                    <a:latin typeface="Arial" panose="020B0604020202020204" pitchFamily="34" charset="0"/>
                    <a:cs typeface="Arial" panose="020B0604020202020204" pitchFamily="34" charset="0"/>
                  </a:rPr>
                  <a:t> </a:t>
                </a:r>
                <a:endParaRPr lang="en-US" altLang="zh-CN" sz="1200" b="1" dirty="0">
                  <a:latin typeface="Arial" panose="020B0604020202020204" pitchFamily="34" charset="0"/>
                  <a:cs typeface="Arial" panose="020B0604020202020204" pitchFamily="34" charset="0"/>
                </a:endParaRPr>
              </a:p>
              <a:p>
                <a:pPr algn="ctr"/>
                <a:r>
                  <a:rPr lang="en-US" altLang="zh-CN" sz="1200" b="1" dirty="0">
                    <a:latin typeface="Arial" panose="020B0604020202020204" pitchFamily="34" charset="0"/>
                    <a:cs typeface="Arial" panose="020B0604020202020204" pitchFamily="34" charset="0"/>
                  </a:rPr>
                  <a:t>from </a:t>
                </a:r>
                <a14:m>
                  <m:oMath xmlns:m="http://schemas.openxmlformats.org/officeDocument/2006/math">
                    <m:r>
                      <a:rPr lang="en-US" altLang="zh-CN" sz="1200" b="1" i="0" smtClean="0">
                        <a:latin typeface="Cambria Math" panose="02040503050406030204" pitchFamily="18" charset="0"/>
                        <a:cs typeface="Arial" panose="020B0604020202020204" pitchFamily="34" charset="0"/>
                      </a:rPr>
                      <m:t>{</m:t>
                    </m:r>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𝟐</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sub>
                      <m:sup>
                        <m:r>
                          <a:rPr lang="en-US" altLang="zh-CN" sz="1200" b="1" i="1" smtClean="0">
                            <a:latin typeface="Cambria Math" panose="02040503050406030204" pitchFamily="18" charset="0"/>
                            <a:cs typeface="Arial" panose="020B0604020202020204" pitchFamily="34" charset="0"/>
                          </a:rPr>
                          <m:t>𝒍</m:t>
                        </m:r>
                      </m:sup>
                    </m:sSubSup>
                    <m:r>
                      <a:rPr lang="en-US" altLang="zh-CN" sz="1200" b="1" i="1" smtClean="0">
                        <a:latin typeface="Cambria Math" panose="02040503050406030204" pitchFamily="18" charset="0"/>
                        <a:cs typeface="Arial" panose="020B0604020202020204" pitchFamily="34" charset="0"/>
                      </a:rPr>
                      <m:t>}</m:t>
                    </m:r>
                  </m:oMath>
                </a14:m>
                <a:endParaRPr lang="zh-CN" altLang="en-US" sz="1200" b="1"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577D50C5-3860-4078-AB49-4A4A1B7711F4}"/>
                  </a:ext>
                </a:extLst>
              </p:cNvPr>
              <p:cNvSpPr txBox="1">
                <a:spLocks noRot="1" noChangeAspect="1" noMove="1" noResize="1" noEditPoints="1" noAdjustHandles="1" noChangeArrowheads="1" noChangeShapeType="1" noTextEdit="1"/>
              </p:cNvSpPr>
              <p:nvPr/>
            </p:nvSpPr>
            <p:spPr>
              <a:xfrm>
                <a:off x="701007" y="6212264"/>
                <a:ext cx="4523995" cy="518091"/>
              </a:xfrm>
              <a:prstGeom prst="rect">
                <a:avLst/>
              </a:prstGeom>
              <a:blipFill>
                <a:blip r:embed="rId3"/>
                <a:stretch>
                  <a:fillRect b="-2353"/>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84F0CC1D-1F0A-4501-AE18-870A7D9C1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055" y="4201921"/>
            <a:ext cx="4291956" cy="1304657"/>
          </a:xfrm>
          <a:prstGeom prst="rect">
            <a:avLst/>
          </a:prstGeom>
        </p:spPr>
      </p:pic>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74E2F84-10D0-4EB8-A84F-AF159A6E154A}"/>
                  </a:ext>
                </a:extLst>
              </p:cNvPr>
              <p:cNvSpPr txBox="1"/>
              <p:nvPr/>
            </p:nvSpPr>
            <p:spPr>
              <a:xfrm>
                <a:off x="5566353" y="6212264"/>
                <a:ext cx="4825360" cy="50097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5. The detail operation flow of aggregating </a:t>
                </a:r>
              </a:p>
              <a:p>
                <a:pPr algn="ctr"/>
                <a14:m>
                  <m:oMath xmlns:m="http://schemas.openxmlformats.org/officeDocument/2006/math">
                    <m:r>
                      <a:rPr lang="en-US" altLang="zh-CN" sz="1200" b="1">
                        <a:latin typeface="Cambria Math" panose="02040503050406030204" pitchFamily="18" charset="0"/>
                        <a:cs typeface="Arial" panose="020B0604020202020204" pitchFamily="34" charset="0"/>
                      </a:rPr>
                      <m:t>{</m:t>
                    </m:r>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𝟐</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𝒊</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r>
                          <a:rPr lang="en-US" altLang="zh-CN" sz="1200" b="1" i="1">
                            <a:latin typeface="Cambria Math" panose="02040503050406030204" pitchFamily="18" charset="0"/>
                            <a:cs typeface="Arial" panose="020B0604020202020204" pitchFamily="34" charset="0"/>
                          </a:rPr>
                          <m:t>−</m:t>
                        </m:r>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r>
                      <a:rPr lang="en-US" altLang="zh-CN" sz="1200" b="1" i="1">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to polyline level feature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𝑷</m:t>
                    </m:r>
                  </m:oMath>
                </a14:m>
                <a:r>
                  <a:rPr lang="en-US" altLang="zh-CN" sz="1200" b="1" dirty="0">
                    <a:latin typeface="Arial" panose="020B0604020202020204" pitchFamily="34" charset="0"/>
                    <a:cs typeface="Arial" panose="020B0604020202020204" pitchFamily="34" charset="0"/>
                  </a:rPr>
                  <a:t> </a:t>
                </a:r>
                <a:endParaRPr lang="zh-CN" altLang="en-US" sz="1200" b="1" dirty="0">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174E2F84-10D0-4EB8-A84F-AF159A6E154A}"/>
                  </a:ext>
                </a:extLst>
              </p:cNvPr>
              <p:cNvSpPr txBox="1">
                <a:spLocks noRot="1" noChangeAspect="1" noMove="1" noResize="1" noEditPoints="1" noAdjustHandles="1" noChangeArrowheads="1" noChangeShapeType="1" noTextEdit="1"/>
              </p:cNvSpPr>
              <p:nvPr/>
            </p:nvSpPr>
            <p:spPr>
              <a:xfrm>
                <a:off x="5566353" y="6212264"/>
                <a:ext cx="4825360" cy="500971"/>
              </a:xfrm>
              <a:prstGeom prst="rect">
                <a:avLst/>
              </a:prstGeom>
              <a:blipFill>
                <a:blip r:embed="rId5"/>
                <a:stretch>
                  <a:fillRect t="-1220" b="-3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5EFB45B4-59CE-4B77-B552-66E307BAB4F5}"/>
                  </a:ext>
                </a:extLst>
              </p:cNvPr>
              <p:cNvSpPr/>
              <p:nvPr/>
            </p:nvSpPr>
            <p:spPr>
              <a:xfrm>
                <a:off x="4900324" y="2821013"/>
                <a:ext cx="7291676" cy="607987"/>
              </a:xfrm>
              <a:prstGeom prst="rect">
                <a:avLst/>
              </a:prstGeom>
            </p:spPr>
            <p:txBody>
              <a:bodyPr wrap="none">
                <a:spAutoFit/>
              </a:bodyPr>
              <a:lstStyle/>
              <a:p>
                <a14:m>
                  <m:oMath xmlns:m="http://schemas.openxmlformats.org/officeDocument/2006/math">
                    <m:r>
                      <a:rPr lang="en-US" altLang="zh-CN" sz="1400" b="1" smtClean="0">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smtClean="0">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m:t>
                    </m:r>
                  </m:oMath>
                </a14:m>
                <a:r>
                  <a:rPr lang="zh-CN" altLang="en-US" sz="1400" dirty="0"/>
                  <a:t> </a:t>
                </a:r>
                <a:r>
                  <a:rPr lang="en-US" altLang="zh-CN" sz="1400" dirty="0">
                    <a:latin typeface="Arial" panose="020B0604020202020204" pitchFamily="34" charset="0"/>
                    <a:cs typeface="Arial" panose="020B0604020202020204" pitchFamily="34" charset="0"/>
                  </a:rPr>
                  <a:t>representing raw vector sets.</a:t>
                </a:r>
                <a:endParaRPr lang="en-US" altLang="zh-CN" sz="1200" dirty="0">
                  <a:latin typeface="Arial" panose="020B0604020202020204" pitchFamily="34" charset="0"/>
                  <a:cs typeface="Arial" panose="020B0604020202020204" pitchFamily="34" charset="0"/>
                </a:endParaRPr>
              </a:p>
              <a:p>
                <a14:m>
                  <m:oMath xmlns:m="http://schemas.openxmlformats.org/officeDocument/2006/math">
                    <m:r>
                      <a:rPr lang="en-US" altLang="zh-CN" sz="1400" b="1">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 </m:t>
                    </m:r>
                  </m:oMath>
                </a14:m>
                <a:r>
                  <a:rPr lang="en-US" altLang="zh-CN" sz="1400" dirty="0">
                    <a:latin typeface="Arial" panose="020B0604020202020204" pitchFamily="34" charset="0"/>
                    <a:cs typeface="Arial" panose="020B0604020202020204" pitchFamily="34" charset="0"/>
                  </a:rPr>
                  <a:t>representing vector sets which has been operated </a:t>
                </a:r>
                <a14:m>
                  <m:oMath xmlns:m="http://schemas.openxmlformats.org/officeDocument/2006/math">
                    <m:r>
                      <a:rPr lang="en-US" altLang="zh-CN" sz="1400" dirty="0">
                        <a:latin typeface="Cambria Math" panose="02040503050406030204" pitchFamily="18" charset="0"/>
                        <a:cs typeface="Arial" panose="020B0604020202020204" pitchFamily="34" charset="0"/>
                      </a:rPr>
                      <m:t>𝒍</m:t>
                    </m:r>
                  </m:oMath>
                </a14:m>
                <a:r>
                  <a:rPr lang="en-US" altLang="zh-CN" sz="1400" dirty="0">
                    <a:latin typeface="Arial" panose="020B0604020202020204" pitchFamily="34" charset="0"/>
                    <a:cs typeface="Arial" panose="020B0604020202020204" pitchFamily="34" charset="0"/>
                  </a:rPr>
                  <a:t> time.</a:t>
                </a:r>
                <a:endParaRPr lang="zh-CN" altLang="en-US" sz="1200" dirty="0">
                  <a:latin typeface="Arial" panose="020B0604020202020204" pitchFamily="34" charset="0"/>
                  <a:cs typeface="Arial" panose="020B0604020202020204" pitchFamily="34" charset="0"/>
                </a:endParaRPr>
              </a:p>
            </p:txBody>
          </p:sp>
        </mc:Choice>
        <mc:Fallback xmlns="">
          <p:sp>
            <p:nvSpPr>
              <p:cNvPr id="46" name="矩形 45">
                <a:extLst>
                  <a:ext uri="{FF2B5EF4-FFF2-40B4-BE49-F238E27FC236}">
                    <a16:creationId xmlns:a16="http://schemas.microsoft.com/office/drawing/2014/main" id="{5EFB45B4-59CE-4B77-B552-66E307BAB4F5}"/>
                  </a:ext>
                </a:extLst>
              </p:cNvPr>
              <p:cNvSpPr>
                <a:spLocks noRot="1" noChangeAspect="1" noMove="1" noResize="1" noEditPoints="1" noAdjustHandles="1" noChangeArrowheads="1" noChangeShapeType="1" noTextEdit="1"/>
              </p:cNvSpPr>
              <p:nvPr/>
            </p:nvSpPr>
            <p:spPr>
              <a:xfrm>
                <a:off x="4900324" y="2821013"/>
                <a:ext cx="7291676" cy="607987"/>
              </a:xfrm>
              <a:prstGeom prst="rect">
                <a:avLst/>
              </a:prstGeom>
              <a:blipFill>
                <a:blip r:embed="rId6"/>
                <a:stretch>
                  <a:fillRect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1127</Words>
  <Application>Microsoft Office PowerPoint</Application>
  <PresentationFormat>宽屏</PresentationFormat>
  <Paragraphs>67</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382</cp:revision>
  <dcterms:created xsi:type="dcterms:W3CDTF">2020-06-08T12:50:32Z</dcterms:created>
  <dcterms:modified xsi:type="dcterms:W3CDTF">2020-06-10T17:18:32Z</dcterms:modified>
</cp:coreProperties>
</file>