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4" r:id="rId8"/>
    <p:sldId id="261" r:id="rId9"/>
    <p:sldId id="262"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794A7-1266-498D-B748-14F8D2CFE3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E035F-BF00-446E-8E65-020DEF889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D2DB8A-DBCC-4A12-92F2-732342AF7EB0}"/>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1EB16FF1-4134-4496-AF0E-062D440A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19753A-A583-425D-9AC3-3EEE283A157C}"/>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6309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29AE-2C51-4CA6-A5A1-84892BFCC3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2AC501-1199-4BC9-A2BF-FB97B6099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42D85A-D13C-4216-9EA4-8C2CFF71E338}"/>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B01F8FB4-4EAB-4CE4-8884-469238F73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F70D0-80AC-4A4F-93BD-4172A45F59D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68246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A8F9D7-E7C1-4587-9934-39680C7E41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8BABC-7E64-4992-81BF-C8B94B032E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DC98B-B1C3-4EA3-83D1-FD6B217FCD68}"/>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2BE5E48D-3148-42F7-AEE5-361FE1BB4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20A7D-7282-4BEF-82A4-59776E310109}"/>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14769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F24D-784E-4B76-A117-0058D5065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6D075-30C7-4149-BCEE-1B3BB365D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974A5-E98B-4398-AF1A-4743A75A086B}"/>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777C5C85-F9A0-4EE7-9D61-BE9675CF5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9C363-975D-497A-BC28-BB63B7A6B15B}"/>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8241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A0073-7047-49B4-B49C-6179DBF1C6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FD20B-3E53-42F2-8A1A-39BFF7E5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AE7374-4A54-46A8-B67E-33B4C3E9EBC9}"/>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44DD62FE-B4FC-4F41-8EBD-CA6EF91F0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F9BA77-2D93-4E2A-8CAD-ED412D26B3A6}"/>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90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CCA36-7A7D-4BEE-ADED-F4B49DA4C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1E0B1A-D1BE-4A0A-A591-0FB05E9391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D408A-8A37-4262-999C-A6AC1775A7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CD4252-E1A1-4104-B993-46AA3CA751C2}"/>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CC1130ED-2460-46B2-852E-2491D4316A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A08F3-F8C0-4F64-B68B-F07316B18423}"/>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4168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6F4FB-01C4-44E1-AF29-2C8548A3B8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35F35D-8429-4F8E-93D9-57FFEC030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8B1A0A-B84D-47AE-903E-69D7A25A2A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A5FA75-98D0-4EBE-8DD8-328494590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8920BF-36CC-48EC-9810-758674E856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E97047-D308-4F89-8834-419944781FAC}"/>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8" name="页脚占位符 7">
            <a:extLst>
              <a:ext uri="{FF2B5EF4-FFF2-40B4-BE49-F238E27FC236}">
                <a16:creationId xmlns:a16="http://schemas.microsoft.com/office/drawing/2014/main" id="{D71330B2-FB17-4958-A17D-995E1228A4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A02EA-8B98-43E4-9829-5C2FDB92960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11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D5ED-A343-479F-B332-181D4E33E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368D89-8985-4D76-93A3-3669E8668CB7}"/>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4" name="页脚占位符 3">
            <a:extLst>
              <a:ext uri="{FF2B5EF4-FFF2-40B4-BE49-F238E27FC236}">
                <a16:creationId xmlns:a16="http://schemas.microsoft.com/office/drawing/2014/main" id="{DB360FD0-64C9-4F33-B89D-706FBA2C3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C86622-1E05-4F74-8529-43E241D3971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31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158228-52AC-49B9-83EB-BA1167BADAB2}"/>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3" name="页脚占位符 2">
            <a:extLst>
              <a:ext uri="{FF2B5EF4-FFF2-40B4-BE49-F238E27FC236}">
                <a16:creationId xmlns:a16="http://schemas.microsoft.com/office/drawing/2014/main" id="{62EB9C33-1EAD-4436-9151-B86B38862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F2A518-D035-403A-A065-6B50D225E5B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02339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A1BAF-E41A-4A63-B98A-1BB42108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22732-0971-43D4-B0C0-58E42B27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51F8D0-3FE5-4AEC-91A3-8DA80699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1A4793-FBF7-4502-91B0-DF870D03890A}"/>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D7B54C57-881E-438F-BE9A-B06D2DA32B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94F752-70FA-428D-8F48-C79C3C79125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52689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3E6DD-54EF-481B-8027-EC24E73907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14647F-003A-4608-8137-86118D34A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DAD9DB-2DE4-49B5-AC49-CA54685FF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925602-E591-44BA-902D-4ED7362FE5D3}"/>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4A2B7D02-46AD-4A89-B522-F277BC8C2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8BAA0-BA6F-44CD-9319-BA73FAE0A03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004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45A97-35BA-4CBE-BDC7-63C53D0E1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E8F97D-FEFD-4BC4-90E3-72793318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3AEEC-A755-45BE-A1E1-B66F6DC2F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0ECE4072-51B7-4D5F-87B8-FB64A0BB7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30D404-6E6D-49A3-8358-3C3CCF3A8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1032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3391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Basic Information</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23AD2B2E-6AA9-4DA6-AEFF-0AC255E5FBC3}"/>
              </a:ext>
            </a:extLst>
          </p:cNvPr>
          <p:cNvSpPr txBox="1"/>
          <p:nvPr/>
        </p:nvSpPr>
        <p:spPr>
          <a:xfrm>
            <a:off x="992221" y="1258242"/>
            <a:ext cx="4870244" cy="3955442"/>
          </a:xfrm>
          <a:prstGeom prst="rect">
            <a:avLst/>
          </a:prstGeom>
          <a:noFill/>
        </p:spPr>
        <p:txBody>
          <a:bodyPr wrap="none" rtlCol="0">
            <a:spAutoFit/>
          </a:bodyPr>
          <a:lstStyle/>
          <a:p>
            <a:pPr>
              <a:lnSpc>
                <a:spcPct val="200000"/>
              </a:lnSpc>
            </a:pPr>
            <a:r>
              <a:rPr lang="en-US" altLang="zh-CN" sz="1600" dirty="0">
                <a:latin typeface="Arial" panose="020B0604020202020204" pitchFamily="34" charset="0"/>
                <a:cs typeface="Arial" panose="020B0604020202020204" pitchFamily="34" charset="0"/>
              </a:rPr>
              <a:t>Chinese name: </a:t>
            </a:r>
            <a:r>
              <a:rPr lang="zh-CN" altLang="en-US" sz="1600" dirty="0">
                <a:latin typeface="Arial" panose="020B0604020202020204" pitchFamily="34" charset="0"/>
                <a:cs typeface="Arial" panose="020B0604020202020204" pitchFamily="34" charset="0"/>
              </a:rPr>
              <a:t>成泽森</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Pinyin: Cheng Ze Sen</a:t>
            </a:r>
          </a:p>
          <a:p>
            <a:pPr>
              <a:lnSpc>
                <a:spcPct val="200000"/>
              </a:lnSpc>
            </a:pPr>
            <a:r>
              <a:rPr lang="en-US" altLang="zh-CN" sz="1600" dirty="0">
                <a:latin typeface="Arial" panose="020B0604020202020204" pitchFamily="34" charset="0"/>
                <a:cs typeface="Arial" panose="020B0604020202020204" pitchFamily="34" charset="0"/>
              </a:rPr>
              <a:t>English name: akko</a:t>
            </a:r>
          </a:p>
          <a:p>
            <a:pPr>
              <a:lnSpc>
                <a:spcPct val="200000"/>
              </a:lnSpc>
            </a:pPr>
            <a:r>
              <a:rPr lang="en-US" altLang="zh-CN" sz="1600" dirty="0">
                <a:latin typeface="Arial" panose="020B0604020202020204" pitchFamily="34" charset="0"/>
                <a:cs typeface="Arial" panose="020B0604020202020204" pitchFamily="34" charset="0"/>
              </a:rPr>
              <a:t>Place of Birth: Hunan Yongzhou (</a:t>
            </a:r>
            <a:r>
              <a:rPr lang="zh-CN" altLang="en-US" sz="1600" dirty="0">
                <a:latin typeface="Arial" panose="020B0604020202020204" pitchFamily="34" charset="0"/>
                <a:cs typeface="Arial" panose="020B0604020202020204" pitchFamily="34" charset="0"/>
              </a:rPr>
              <a:t>湖南永州</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Birth Date: 1999.11.10</a:t>
            </a:r>
          </a:p>
          <a:p>
            <a:pPr>
              <a:lnSpc>
                <a:spcPct val="200000"/>
              </a:lnSpc>
            </a:pPr>
            <a:r>
              <a:rPr lang="en-US" altLang="zh-CN" sz="1600" dirty="0">
                <a:latin typeface="Arial" panose="020B0604020202020204" pitchFamily="34" charset="0"/>
                <a:cs typeface="Arial" panose="020B0604020202020204" pitchFamily="34" charset="0"/>
              </a:rPr>
              <a:t>Major: Electronic Science and Technology</a:t>
            </a:r>
          </a:p>
          <a:p>
            <a:pPr>
              <a:lnSpc>
                <a:spcPct val="200000"/>
              </a:lnSpc>
            </a:pPr>
            <a:r>
              <a:rPr lang="en-US" altLang="zh-CN" sz="1600" dirty="0">
                <a:latin typeface="Arial" panose="020B0604020202020204" pitchFamily="34" charset="0"/>
                <a:cs typeface="Arial" panose="020B0604020202020204" pitchFamily="34" charset="0"/>
              </a:rPr>
              <a:t>CET6: 522 (Listen:182 Read:211 Writing:129) </a:t>
            </a:r>
          </a:p>
          <a:p>
            <a:pPr>
              <a:lnSpc>
                <a:spcPct val="200000"/>
              </a:lnSpc>
            </a:pPr>
            <a:r>
              <a:rPr lang="en-US" altLang="zh-CN" sz="1600" dirty="0">
                <a:latin typeface="Arial" panose="020B0604020202020204" pitchFamily="34" charset="0"/>
                <a:cs typeface="Arial" panose="020B0604020202020204" pitchFamily="34" charset="0"/>
              </a:rPr>
              <a:t>Scores: 91.12	GPA: 3.92	Rank: 1/88</a:t>
            </a:r>
          </a:p>
        </p:txBody>
      </p:sp>
      <p:pic>
        <p:nvPicPr>
          <p:cNvPr id="11" name="图片 10">
            <a:extLst>
              <a:ext uri="{FF2B5EF4-FFF2-40B4-BE49-F238E27FC236}">
                <a16:creationId xmlns:a16="http://schemas.microsoft.com/office/drawing/2014/main" id="{40D02363-E967-477C-B005-E53BD74F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24" y="1038635"/>
            <a:ext cx="2245655" cy="2766296"/>
          </a:xfrm>
          <a:prstGeom prst="rect">
            <a:avLst/>
          </a:prstGeom>
        </p:spPr>
      </p:pic>
      <p:sp>
        <p:nvSpPr>
          <p:cNvPr id="12" name="文本框 11">
            <a:extLst>
              <a:ext uri="{FF2B5EF4-FFF2-40B4-BE49-F238E27FC236}">
                <a16:creationId xmlns:a16="http://schemas.microsoft.com/office/drawing/2014/main" id="{92B957B7-98B3-4D05-9828-1E21DC2945A6}"/>
              </a:ext>
            </a:extLst>
          </p:cNvPr>
          <p:cNvSpPr txBox="1"/>
          <p:nvPr/>
        </p:nvSpPr>
        <p:spPr>
          <a:xfrm>
            <a:off x="9461237" y="3989145"/>
            <a:ext cx="1231427" cy="261610"/>
          </a:xfrm>
          <a:prstGeom prst="rect">
            <a:avLst/>
          </a:prstGeom>
          <a:noFill/>
        </p:spPr>
        <p:txBody>
          <a:bodyPr wrap="none" rtlCol="0">
            <a:spAutoFit/>
          </a:bodyPr>
          <a:lstStyle/>
          <a:p>
            <a:r>
              <a:rPr lang="en-US" altLang="zh-CN" sz="1100" dirty="0">
                <a:latin typeface="Arial" panose="020B0604020202020204" pitchFamily="34" charset="0"/>
                <a:cs typeface="Arial" panose="020B0604020202020204" pitchFamily="34" charset="0"/>
              </a:rPr>
              <a:t>Now, I’m fatter…</a:t>
            </a:r>
            <a:endParaRPr lang="zh-CN" altLang="en-US" sz="11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AF2D670D-CA9F-4599-920C-8E2D575B5BA4}"/>
              </a:ext>
            </a:extLst>
          </p:cNvPr>
          <p:cNvSpPr txBox="1"/>
          <p:nvPr/>
        </p:nvSpPr>
        <p:spPr>
          <a:xfrm>
            <a:off x="992221" y="5264014"/>
            <a:ext cx="7982442"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I’m an undergraduate student of South China University of Technology (</a:t>
            </a:r>
            <a:r>
              <a:rPr lang="zh-CN" altLang="en-US" sz="1600" dirty="0">
                <a:latin typeface="Arial" panose="020B0604020202020204" pitchFamily="34" charset="0"/>
                <a:cs typeface="Arial" panose="020B0604020202020204" pitchFamily="34" charset="0"/>
              </a:rPr>
              <a:t>华南理工大学</a:t>
            </a:r>
            <a:r>
              <a:rPr lang="en-US" altLang="zh-C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839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24007"/>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We refer to the self-attention mechanism and analyze the detailed calculation flow of self-attention mechanism. The global graph neural network is related to the multi-head attention to a great extent. They copy raw feature map into three copies and call them query, key, value. Their aim is to use matrix multiplication to get weight matrix from query and key. Then using matrix multiplication to assign weight matrix on value matrix. </a:t>
            </a:r>
          </a:p>
        </p:txBody>
      </p:sp>
      <p:pic>
        <p:nvPicPr>
          <p:cNvPr id="5" name="图片 4">
            <a:extLst>
              <a:ext uri="{FF2B5EF4-FFF2-40B4-BE49-F238E27FC236}">
                <a16:creationId xmlns:a16="http://schemas.microsoft.com/office/drawing/2014/main" id="{316CE9EF-9D7C-41A7-8F69-EBF7014B1331}"/>
              </a:ext>
            </a:extLst>
          </p:cNvPr>
          <p:cNvPicPr>
            <a:picLocks noChangeAspect="1"/>
          </p:cNvPicPr>
          <p:nvPr/>
        </p:nvPicPr>
        <p:blipFill rotWithShape="1">
          <a:blip r:embed="rId2">
            <a:extLst>
              <a:ext uri="{28A0092B-C50C-407E-A947-70E740481C1C}">
                <a14:useLocalDpi xmlns:a14="http://schemas.microsoft.com/office/drawing/2010/main" val="0"/>
              </a:ext>
            </a:extLst>
          </a:blip>
          <a:srcRect b="6237"/>
          <a:stretch/>
        </p:blipFill>
        <p:spPr>
          <a:xfrm>
            <a:off x="1543565" y="2832694"/>
            <a:ext cx="2472497" cy="3266387"/>
          </a:xfrm>
          <a:prstGeom prst="rect">
            <a:avLst/>
          </a:prstGeom>
        </p:spPr>
      </p:pic>
      <p:sp>
        <p:nvSpPr>
          <p:cNvPr id="12" name="文本框 11">
            <a:extLst>
              <a:ext uri="{FF2B5EF4-FFF2-40B4-BE49-F238E27FC236}">
                <a16:creationId xmlns:a16="http://schemas.microsoft.com/office/drawing/2014/main" id="{ABD65FCE-E19D-4056-ADBB-5AAE490C0764}"/>
              </a:ext>
            </a:extLst>
          </p:cNvPr>
          <p:cNvSpPr txBox="1"/>
          <p:nvPr/>
        </p:nvSpPr>
        <p:spPr>
          <a:xfrm>
            <a:off x="1194677" y="6099081"/>
            <a:ext cx="3170271" cy="461665"/>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6. The total pipeline of self-attention mechanism</a:t>
            </a:r>
            <a:endParaRPr lang="zh-CN" altLang="en-US" sz="1200" b="1" dirty="0">
              <a:latin typeface="Arial" panose="020B0604020202020204" pitchFamily="34" charset="0"/>
              <a:cs typeface="Arial" panose="020B0604020202020204" pitchFamily="34" charset="0"/>
            </a:endParaRPr>
          </a:p>
        </p:txBody>
      </p:sp>
      <p:pic>
        <p:nvPicPr>
          <p:cNvPr id="14" name="图片 13">
            <a:extLst>
              <a:ext uri="{FF2B5EF4-FFF2-40B4-BE49-F238E27FC236}">
                <a16:creationId xmlns:a16="http://schemas.microsoft.com/office/drawing/2014/main" id="{62A88A28-2F8A-47AD-95CF-95AFC5FB868F}"/>
              </a:ext>
            </a:extLst>
          </p:cNvPr>
          <p:cNvPicPr>
            <a:picLocks noChangeAspect="1"/>
          </p:cNvPicPr>
          <p:nvPr/>
        </p:nvPicPr>
        <p:blipFill rotWithShape="1">
          <a:blip r:embed="rId3">
            <a:extLst>
              <a:ext uri="{28A0092B-C50C-407E-A947-70E740481C1C}">
                <a14:useLocalDpi xmlns:a14="http://schemas.microsoft.com/office/drawing/2010/main" val="0"/>
              </a:ext>
            </a:extLst>
          </a:blip>
          <a:srcRect b="14154"/>
          <a:stretch/>
        </p:blipFill>
        <p:spPr>
          <a:xfrm>
            <a:off x="4706217" y="3269519"/>
            <a:ext cx="5448300" cy="2731059"/>
          </a:xfrm>
          <a:prstGeom prst="rect">
            <a:avLst/>
          </a:prstGeom>
        </p:spPr>
      </p:pic>
      <p:sp>
        <p:nvSpPr>
          <p:cNvPr id="15" name="文本框 14">
            <a:extLst>
              <a:ext uri="{FF2B5EF4-FFF2-40B4-BE49-F238E27FC236}">
                <a16:creationId xmlns:a16="http://schemas.microsoft.com/office/drawing/2014/main" id="{9FF030C3-25C7-44E6-950D-C6B53858F31C}"/>
              </a:ext>
            </a:extLst>
          </p:cNvPr>
          <p:cNvSpPr txBox="1"/>
          <p:nvPr/>
        </p:nvSpPr>
        <p:spPr>
          <a:xfrm>
            <a:off x="5845231" y="6099081"/>
            <a:ext cx="3170271" cy="646331"/>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7. The detailed architecture of multi-head attention which is the reference of global graph of VectorNet</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054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91398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It seems that it has nothing to do with the graph network. In fact, the matrix multiplication operation is just a type of fully connected interaction between different graph node. The graph node features shape as [</a:t>
                </a:r>
                <a14:m>
                  <m:oMath xmlns:m="http://schemas.openxmlformats.org/officeDocument/2006/math">
                    <m:r>
                      <a:rPr lang="en-US" altLang="zh-CN" sz="1600" i="1" dirty="0"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dirty="0" smtClean="0">
                            <a:latin typeface="Cambria Math" panose="02040503050406030204" pitchFamily="18" charset="0"/>
                            <a:cs typeface="Arial" panose="020B0604020202020204" pitchFamily="34" charset="0"/>
                          </a:rPr>
                        </m:ctrlPr>
                      </m:sSupPr>
                      <m:e>
                        <m:r>
                          <a:rPr lang="en-US" altLang="zh-CN" sz="1600" i="1" dirty="0" smtClean="0">
                            <a:latin typeface="Cambria Math" panose="02040503050406030204" pitchFamily="18" charset="0"/>
                            <a:cs typeface="Arial" panose="020B0604020202020204" pitchFamily="34" charset="0"/>
                          </a:rPr>
                          <m:t>𝐿</m:t>
                        </m:r>
                      </m:e>
                      <m:sup>
                        <m:r>
                          <a:rPr lang="en-US" altLang="zh-CN" sz="1600" b="0" i="1" dirty="0"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where </a:t>
                </a:r>
                <a14:m>
                  <m:oMath xmlns:m="http://schemas.openxmlformats.org/officeDocument/2006/math">
                    <m:r>
                      <a:rPr lang="en-US" altLang="zh-CN" sz="1600" b="0" i="1"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denotes batch size,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𝐿</m:t>
                        </m:r>
                      </m:e>
                      <m:sup>
                        <m:r>
                          <a:rPr lang="en-US" altLang="zh-CN" sz="1600" b="0" i="1"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denotes feature length or the width of global graph,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denotes polylines count. After interacting with other graph node, agent polyline feature is decoded by MLP and output agent prediction trajectory points. </a:t>
                </a:r>
              </a:p>
            </p:txBody>
          </p:sp>
        </mc:Choice>
        <mc:Fallback>
          <p:sp>
            <p:nvSpPr>
              <p:cNvPr id="9" name="文本框 8">
                <a:extLst>
                  <a:ext uri="{FF2B5EF4-FFF2-40B4-BE49-F238E27FC236}">
                    <a16:creationId xmlns:a16="http://schemas.microsoft.com/office/drawing/2014/main" id="{B829983B-D66B-4BAE-95AE-CD2D4EA6EF57}"/>
                  </a:ext>
                </a:extLst>
              </p:cNvPr>
              <p:cNvSpPr txBox="1">
                <a:spLocks noRot="1" noChangeAspect="1" noMove="1" noResize="1" noEditPoints="1" noAdjustHandles="1" noChangeArrowheads="1" noChangeShapeType="1" noTextEdit="1"/>
              </p:cNvSpPr>
              <p:nvPr/>
            </p:nvSpPr>
            <p:spPr>
              <a:xfrm>
                <a:off x="992221" y="1258242"/>
                <a:ext cx="10428051" cy="1913985"/>
              </a:xfrm>
              <a:prstGeom prst="rect">
                <a:avLst/>
              </a:prstGeom>
              <a:blipFill>
                <a:blip r:embed="rId2"/>
                <a:stretch>
                  <a:fillRect l="-351" r="-292" b="-318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1146BF12-AB69-4C2B-9A3B-D68E20206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816" y="3234206"/>
            <a:ext cx="6442366" cy="3039032"/>
          </a:xfrm>
          <a:prstGeom prst="rect">
            <a:avLst/>
          </a:prstGeom>
        </p:spPr>
      </p:pic>
    </p:spTree>
    <p:extLst>
      <p:ext uri="{BB962C8B-B14F-4D97-AF65-F5344CB8AC3E}">
        <p14:creationId xmlns:p14="http://schemas.microsoft.com/office/powerpoint/2010/main" val="194216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01406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Awards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97055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Scholarship (2017 ~ 2018) [Intellectual education: 1st, Comprehensive assessment: 1st]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The Second Prize Scholarship (2018 ~ 2019) [Intellectual education: 1st, Comprehensive assessment: 3st]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Cstro 16th Conference -- AI and Big Data Part -- ROI Segmentation Challenge -- Head and Neck OAR track -- Champion</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College Students Mathematical Modeling Competition Provincial Third Prize</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Taidi Cup 8th Data Mining Challenge Second Prize</a:t>
            </a:r>
          </a:p>
        </p:txBody>
      </p:sp>
    </p:spTree>
    <p:extLst>
      <p:ext uri="{BB962C8B-B14F-4D97-AF65-F5344CB8AC3E}">
        <p14:creationId xmlns:p14="http://schemas.microsoft.com/office/powerpoint/2010/main" val="78761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64687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Experiences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6802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Multi-media Emotion Recognition (SRP project From 2019.6 to 2020.4)</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Sun Yat-sen University Cancer Center Research Assistant (From 2019.8 to now)</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SCUT-Robot lab Member of vision group (From 2019.9 to now) </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Detailed:</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1. In this project, I’m mainly in charge of implementation. We try to use neural network to extract the emotion feature representation from Multi-media data like image, video etc. Then we use regression and classification model to model the </a:t>
            </a:r>
            <a:r>
              <a:rPr lang="en-US" altLang="zh-CN" sz="1600">
                <a:latin typeface="Arial" panose="020B0604020202020204" pitchFamily="34" charset="0"/>
                <a:cs typeface="Arial" panose="020B0604020202020204" pitchFamily="34" charset="0"/>
              </a:rPr>
              <a:t>emotion state.</a:t>
            </a:r>
            <a:endParaRPr lang="en-US" altLang="zh-CN" sz="1600" dirty="0">
              <a:latin typeface="Arial" panose="020B0604020202020204" pitchFamily="34" charset="0"/>
              <a:cs typeface="Arial" panose="020B0604020202020204" pitchFamily="34" charset="0"/>
            </a:endParaRPr>
          </a:p>
          <a:p>
            <a:pPr algn="just">
              <a:lnSpc>
                <a:spcPct val="120000"/>
              </a:lnSpc>
              <a:spcAft>
                <a:spcPts val="600"/>
              </a:spcAft>
            </a:pPr>
            <a:r>
              <a:rPr lang="en-US" altLang="zh-CN" sz="1600" dirty="0">
                <a:latin typeface="Arial" panose="020B0604020202020204" pitchFamily="34" charset="0"/>
                <a:cs typeface="Arial" panose="020B0604020202020204" pitchFamily="34" charset="0"/>
              </a:rPr>
              <a:t>2. I’m the research assistant of MIACA research group Sun Yat-sen University Cancer Center. I focus on medical image segmentation especially multi-modality medical image segmentation. Besides, I am also interested in medical image registration and medical image generation.</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3. I’m a member of Vision Group. I’m mainly in charge of base station. Base station can use object detection, object track and motion forecasting to strategy calculation so that it can provide some strategy support for other robots.</a:t>
            </a:r>
          </a:p>
        </p:txBody>
      </p:sp>
    </p:spTree>
    <p:extLst>
      <p:ext uri="{BB962C8B-B14F-4D97-AF65-F5344CB8AC3E}">
        <p14:creationId xmlns:p14="http://schemas.microsoft.com/office/powerpoint/2010/main" val="283035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556836"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Publications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40327"/>
          </a:xfrm>
          <a:prstGeom prst="rect">
            <a:avLst/>
          </a:prstGeom>
          <a:noFill/>
        </p:spPr>
        <p:txBody>
          <a:bodyPr wrap="square" rtlCol="0">
            <a:spAutoFit/>
          </a:bodyPr>
          <a:lstStyle/>
          <a:p>
            <a:pPr>
              <a:lnSpc>
                <a:spcPct val="200000"/>
              </a:lnSpc>
            </a:pP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基于深度学习的医学图像配准综述</a:t>
            </a:r>
            <a:r>
              <a:rPr lang="en-US" altLang="zh-CN" sz="1600" dirty="0">
                <a:latin typeface="Arial" panose="020B0604020202020204" pitchFamily="34" charset="0"/>
                <a:cs typeface="Arial" panose="020B0604020202020204" pitchFamily="34" charset="0"/>
              </a:rPr>
              <a:t>》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rgbClr val="FF0000"/>
                </a:solidFill>
                <a:latin typeface="Arial" panose="020B0604020202020204" pitchFamily="34" charset="0"/>
                <a:cs typeface="Arial" panose="020B0604020202020204" pitchFamily="34" charset="0"/>
              </a:rPr>
              <a:t>rejected</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《Auto Segmentation of Pelvic OARs On MRI Multi-Sequence Using An Fused-Unet》</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(AAPM 2020 </a:t>
            </a:r>
            <a:r>
              <a:rPr lang="en-US" altLang="zh-CN" sz="1600" b="1" dirty="0">
                <a:latin typeface="Arial" panose="020B0604020202020204" pitchFamily="34" charset="0"/>
                <a:cs typeface="Arial" panose="020B0604020202020204" pitchFamily="34" charset="0"/>
              </a:rPr>
              <a:t>oral presentation </a:t>
            </a:r>
            <a:r>
              <a:rPr lang="en-US" altLang="zh-CN" sz="1600" dirty="0">
                <a:latin typeface="Arial" panose="020B0604020202020204" pitchFamily="34" charset="0"/>
                <a:cs typeface="Arial" panose="020B0604020202020204" pitchFamily="34" charset="0"/>
              </a:rPr>
              <a:t>&amp; </a:t>
            </a:r>
            <a:r>
              <a:rPr lang="en-US" altLang="zh-CN" sz="1600" b="1" dirty="0">
                <a:latin typeface="Arial" panose="020B0604020202020204" pitchFamily="34" charset="0"/>
                <a:cs typeface="Arial" panose="020B0604020202020204" pitchFamily="34" charset="0"/>
              </a:rPr>
              <a:t>BLUE RIBBON ePOSTER</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 Novel Hybrid Network for H&amp;N Organs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(ICBIP 2020 </a:t>
            </a:r>
            <a:r>
              <a:rPr lang="en-US" altLang="zh-CN" sz="1600" b="1" dirty="0">
                <a:latin typeface="Arial" panose="020B0604020202020204" pitchFamily="34" charset="0"/>
                <a:cs typeface="Arial" panose="020B0604020202020204" pitchFamily="34" charset="0"/>
              </a:rPr>
              <a:t>oral presentation</a:t>
            </a:r>
            <a:r>
              <a:rPr lang="en-US" altLang="zh-CN" sz="1600" dirty="0">
                <a:latin typeface="Arial" panose="020B0604020202020204" pitchFamily="34" charset="0"/>
                <a:cs typeface="Arial" panose="020B0604020202020204" pitchFamily="34" charset="0"/>
              </a:rPr>
              <a:t>) -- Corresponding SCI Under Review</a:t>
            </a:r>
          </a:p>
          <a:p>
            <a:pPr>
              <a:lnSpc>
                <a:spcPct val="200000"/>
              </a:lnSpc>
            </a:pPr>
            <a:r>
              <a:rPr lang="en-US" altLang="zh-CN" sz="1600" dirty="0">
                <a:latin typeface="Arial" panose="020B0604020202020204" pitchFamily="34" charset="0"/>
                <a:cs typeface="Arial" panose="020B0604020202020204" pitchFamily="34" charset="0"/>
              </a:rPr>
              <a:t>《Attention V-Net: A Residual U-Net with Attention Gate Block for Lung Organ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(CSAE 2020) -- Corresponding SCI Under Review</a:t>
            </a:r>
          </a:p>
          <a:p>
            <a:pPr>
              <a:lnSpc>
                <a:spcPct val="200000"/>
              </a:lnSpc>
            </a:pPr>
            <a:r>
              <a:rPr lang="en-US" altLang="zh-CN" sz="1600" dirty="0">
                <a:latin typeface="Arial" panose="020B0604020202020204" pitchFamily="34" charset="0"/>
                <a:cs typeface="Arial" panose="020B0604020202020204" pitchFamily="34" charset="0"/>
              </a:rPr>
              <a:t>《ZigZag U-Net: Multi-stage medical segmentation network》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600" dirty="0">
                <a:latin typeface="Arial" panose="020B0604020202020204" pitchFamily="34" charset="0"/>
                <a:cs typeface="Arial" panose="020B0604020202020204" pitchFamily="34" charset="0"/>
              </a:rPr>
              <a:t>] (inspired by CB-Net)</a:t>
            </a:r>
          </a:p>
        </p:txBody>
      </p:sp>
    </p:spTree>
    <p:extLst>
      <p:ext uri="{BB962C8B-B14F-4D97-AF65-F5344CB8AC3E}">
        <p14:creationId xmlns:p14="http://schemas.microsoft.com/office/powerpoint/2010/main" val="30357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2109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Interest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534027"/>
          </a:xfrm>
          <a:prstGeom prst="rect">
            <a:avLst/>
          </a:prstGeom>
          <a:noFill/>
        </p:spPr>
        <p:txBody>
          <a:bodyPr wrap="square" rtlCol="0">
            <a:spAutoFit/>
          </a:bodyPr>
          <a:lstStyle/>
          <a:p>
            <a:pPr algn="just">
              <a:lnSpc>
                <a:spcPct val="150000"/>
              </a:lnSpc>
            </a:pPr>
            <a:r>
              <a:rPr lang="en-US" altLang="zh-CN" dirty="0">
                <a:latin typeface="Arial" panose="020B0604020202020204" pitchFamily="34" charset="0"/>
                <a:cs typeface="Arial" panose="020B0604020202020204" pitchFamily="34" charset="0"/>
              </a:rPr>
              <a:t>        Because of my past research, I may be interested in medical image segmentation, object detection and object track. Actually, I’m not limited to specific computer vision tasks. I’m interested in computer vision tasks which are meaningful and practical. For instance, the tumors and organs at risk automatic contouring on MRI Multi-sequence. MRI Multi-sequence tumors and organs at risk manual contouring is really time consuming and clinical knowledge intensive. So, we use Multi-modality model to perform MRI Multi-sequence automatic contouring which largely reduce the contouring time. </a:t>
            </a:r>
          </a:p>
        </p:txBody>
      </p:sp>
    </p:spTree>
    <p:extLst>
      <p:ext uri="{BB962C8B-B14F-4D97-AF65-F5344CB8AC3E}">
        <p14:creationId xmlns:p14="http://schemas.microsoft.com/office/powerpoint/2010/main" val="263265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378828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The implementation of VectorNet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45295"/>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Representing trajectories and maps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Constructing the polyline subgraphs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Global graph for high-order interactions</a:t>
            </a:r>
          </a:p>
        </p:txBody>
      </p:sp>
      <p:pic>
        <p:nvPicPr>
          <p:cNvPr id="2" name="图片 1">
            <a:extLst>
              <a:ext uri="{FF2B5EF4-FFF2-40B4-BE49-F238E27FC236}">
                <a16:creationId xmlns:a16="http://schemas.microsoft.com/office/drawing/2014/main" id="{1CAE9600-A1F7-481A-9535-70A09912EBA5}"/>
              </a:ext>
            </a:extLst>
          </p:cNvPr>
          <p:cNvPicPr>
            <a:picLocks noChangeAspect="1"/>
          </p:cNvPicPr>
          <p:nvPr/>
        </p:nvPicPr>
        <p:blipFill>
          <a:blip r:embed="rId2"/>
          <a:stretch>
            <a:fillRect/>
          </a:stretch>
        </p:blipFill>
        <p:spPr>
          <a:xfrm>
            <a:off x="1915527" y="3146254"/>
            <a:ext cx="7757832" cy="2598645"/>
          </a:xfrm>
          <a:prstGeom prst="rect">
            <a:avLst/>
          </a:prstGeom>
        </p:spPr>
      </p:pic>
      <p:sp>
        <p:nvSpPr>
          <p:cNvPr id="3" name="文本框 2">
            <a:extLst>
              <a:ext uri="{FF2B5EF4-FFF2-40B4-BE49-F238E27FC236}">
                <a16:creationId xmlns:a16="http://schemas.microsoft.com/office/drawing/2014/main" id="{8DF647A1-4A05-4C3B-9587-9B2486A5B3F2}"/>
              </a:ext>
            </a:extLst>
          </p:cNvPr>
          <p:cNvSpPr txBox="1"/>
          <p:nvPr/>
        </p:nvSpPr>
        <p:spPr>
          <a:xfrm>
            <a:off x="3967789" y="5880920"/>
            <a:ext cx="3653308" cy="307777"/>
          </a:xfrm>
          <a:prstGeom prst="rect">
            <a:avLst/>
          </a:prstGeom>
          <a:noFill/>
        </p:spPr>
        <p:txBody>
          <a:bodyPr wrap="none" rtlCol="0">
            <a:spAutoFit/>
          </a:bodyPr>
          <a:lstStyle/>
          <a:p>
            <a:r>
              <a:rPr lang="en-US" altLang="zh-CN" sz="1400" b="1" dirty="0">
                <a:latin typeface="Arial" panose="020B0604020202020204" pitchFamily="34" charset="0"/>
                <a:cs typeface="Arial" panose="020B0604020202020204" pitchFamily="34" charset="0"/>
              </a:rPr>
              <a:t>Figure 1. The total workflow of VectorNet</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4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There are only the agent trajectory and lane needed to represent according to the requirements. In order to represent lane better, I use average lane width to calculate lane two-side edge line. Besides, I split the trajectory into observed trajectory [0s, 2s) and future trajectory [2s, 5s). </a:t>
            </a:r>
          </a:p>
        </p:txBody>
      </p:sp>
      <p:pic>
        <p:nvPicPr>
          <p:cNvPr id="3" name="图片 2">
            <a:extLst>
              <a:ext uri="{FF2B5EF4-FFF2-40B4-BE49-F238E27FC236}">
                <a16:creationId xmlns:a16="http://schemas.microsoft.com/office/drawing/2014/main" id="{CC22A32B-AA3F-4AF9-A9AD-3133731D02A1}"/>
              </a:ext>
            </a:extLst>
          </p:cNvPr>
          <p:cNvPicPr>
            <a:picLocks noChangeAspect="1"/>
          </p:cNvPicPr>
          <p:nvPr/>
        </p:nvPicPr>
        <p:blipFill rotWithShape="1">
          <a:blip r:embed="rId2">
            <a:extLst>
              <a:ext uri="{28A0092B-C50C-407E-A947-70E740481C1C}">
                <a14:useLocalDpi xmlns:a14="http://schemas.microsoft.com/office/drawing/2010/main" val="0"/>
              </a:ext>
            </a:extLst>
          </a:blip>
          <a:srcRect l="15115" t="12235" r="9311" b="13203"/>
          <a:stretch/>
        </p:blipFill>
        <p:spPr>
          <a:xfrm>
            <a:off x="1206646" y="2451731"/>
            <a:ext cx="4458864" cy="3849299"/>
          </a:xfrm>
          <a:prstGeom prst="rect">
            <a:avLst/>
          </a:prstGeom>
        </p:spPr>
      </p:pic>
      <p:pic>
        <p:nvPicPr>
          <p:cNvPr id="8" name="图片 7">
            <a:extLst>
              <a:ext uri="{FF2B5EF4-FFF2-40B4-BE49-F238E27FC236}">
                <a16:creationId xmlns:a16="http://schemas.microsoft.com/office/drawing/2014/main" id="{62CA7196-30C8-4E5E-98F7-4A39C97F5A59}"/>
              </a:ext>
            </a:extLst>
          </p:cNvPr>
          <p:cNvPicPr>
            <a:picLocks noChangeAspect="1"/>
          </p:cNvPicPr>
          <p:nvPr/>
        </p:nvPicPr>
        <p:blipFill rotWithShape="1">
          <a:blip r:embed="rId3">
            <a:extLst>
              <a:ext uri="{28A0092B-C50C-407E-A947-70E740481C1C}">
                <a14:useLocalDpi xmlns:a14="http://schemas.microsoft.com/office/drawing/2010/main" val="0"/>
              </a:ext>
            </a:extLst>
          </a:blip>
          <a:srcRect l="15114" t="10922" r="8738" b="12985"/>
          <a:stretch/>
        </p:blipFill>
        <p:spPr>
          <a:xfrm>
            <a:off x="6095999" y="2427027"/>
            <a:ext cx="4458864" cy="3898706"/>
          </a:xfrm>
          <a:prstGeom prst="rect">
            <a:avLst/>
          </a:prstGeom>
        </p:spPr>
      </p:pic>
      <p:sp>
        <p:nvSpPr>
          <p:cNvPr id="10" name="文本框 9">
            <a:extLst>
              <a:ext uri="{FF2B5EF4-FFF2-40B4-BE49-F238E27FC236}">
                <a16:creationId xmlns:a16="http://schemas.microsoft.com/office/drawing/2014/main" id="{23974CE9-34E5-4450-BA8B-BF97B8F877F1}"/>
              </a:ext>
            </a:extLst>
          </p:cNvPr>
          <p:cNvSpPr txBox="1"/>
          <p:nvPr/>
        </p:nvSpPr>
        <p:spPr>
          <a:xfrm>
            <a:off x="1371249" y="6325733"/>
            <a:ext cx="4129657" cy="276999"/>
          </a:xfrm>
          <a:prstGeom prst="rect">
            <a:avLst/>
          </a:prstGeom>
          <a:noFill/>
        </p:spPr>
        <p:txBody>
          <a:bodyPr wrap="none" rtlCol="0">
            <a:spAutoFit/>
          </a:bodyPr>
          <a:lstStyle/>
          <a:p>
            <a:r>
              <a:rPr lang="en-US" altLang="zh-CN" sz="1200" b="1" dirty="0">
                <a:latin typeface="Arial" panose="020B0604020202020204" pitchFamily="34" charset="0"/>
                <a:cs typeface="Arial" panose="020B0604020202020204" pitchFamily="34" charset="0"/>
              </a:rPr>
              <a:t>Figure 1. lane centerline and edgeline representations</a:t>
            </a:r>
            <a:endParaRPr lang="zh-CN" altLang="en-US" sz="1200" b="1"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6AF40A3B-86E9-4540-8CAD-5A5F463FD615}"/>
              </a:ext>
            </a:extLst>
          </p:cNvPr>
          <p:cNvSpPr txBox="1"/>
          <p:nvPr/>
        </p:nvSpPr>
        <p:spPr>
          <a:xfrm>
            <a:off x="6191770" y="6301030"/>
            <a:ext cx="4267322"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2. lane centerline and edgeline representations, </a:t>
            </a:r>
          </a:p>
          <a:p>
            <a:pPr algn="ctr"/>
            <a:r>
              <a:rPr lang="en-US" altLang="zh-CN" sz="1200" b="1" dirty="0">
                <a:latin typeface="Arial" panose="020B0604020202020204" pitchFamily="34" charset="0"/>
                <a:cs typeface="Arial" panose="020B0604020202020204" pitchFamily="34" charset="0"/>
              </a:rPr>
              <a:t>agent observed trajectory, agent future agent trajectory </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230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133DA28E-B742-4CA9-8346-F15B2C20A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62" y="2772697"/>
            <a:ext cx="11733272" cy="2466000"/>
          </a:xfrm>
          <a:prstGeom prst="rect">
            <a:avLst/>
          </a:prstGeom>
        </p:spPr>
      </p:pic>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Because all of the lanes and trajectories are represented by point sets initially. So, we need to incorporate neighboring two point to vectorize these points and construct vector sets. Then we keep vector sets and remove point sets. Because the future trajectory sample points are our predict target, so we keep them.</a:t>
            </a:r>
          </a:p>
        </p:txBody>
      </p:sp>
      <p:sp>
        <p:nvSpPr>
          <p:cNvPr id="10" name="文本框 9">
            <a:extLst>
              <a:ext uri="{FF2B5EF4-FFF2-40B4-BE49-F238E27FC236}">
                <a16:creationId xmlns:a16="http://schemas.microsoft.com/office/drawing/2014/main" id="{AC339B83-E3FC-4060-B702-715D9808DA26}"/>
              </a:ext>
            </a:extLst>
          </p:cNvPr>
          <p:cNvSpPr txBox="1"/>
          <p:nvPr/>
        </p:nvSpPr>
        <p:spPr>
          <a:xfrm>
            <a:off x="4115328" y="5484425"/>
            <a:ext cx="3961341"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3. The process of vectorization of agent and </a:t>
            </a:r>
          </a:p>
          <a:p>
            <a:pPr algn="ctr"/>
            <a:r>
              <a:rPr lang="en-US" altLang="zh-CN" sz="1200" b="1" dirty="0">
                <a:latin typeface="Arial" panose="020B0604020202020204" pitchFamily="34" charset="0"/>
                <a:cs typeface="Arial" panose="020B0604020202020204" pitchFamily="34" charset="0"/>
              </a:rPr>
              <a:t>observed trajectory sample points</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082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33965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Constructing the polyline subgraphs  </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According to the paper, one vector set can be represented a polyline. As stated before, one lane represent a vector set and the observed is also a vector set. So, we need to see lane vector sets and observed trajectory vector sets as polylines. Then constructing the polyline subgraphs to convert them to polyline level features.  </a:t>
            </a:r>
          </a:p>
        </p:txBody>
      </p:sp>
      <p:pic>
        <p:nvPicPr>
          <p:cNvPr id="3" name="图片 2">
            <a:extLst>
              <a:ext uri="{FF2B5EF4-FFF2-40B4-BE49-F238E27FC236}">
                <a16:creationId xmlns:a16="http://schemas.microsoft.com/office/drawing/2014/main" id="{C1E5190E-AA1C-46CD-9763-295588503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196" y="2507187"/>
            <a:ext cx="3149599" cy="3578009"/>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577D50C5-3860-4078-AB49-4A4A1B7711F4}"/>
                  </a:ext>
                </a:extLst>
              </p:cNvPr>
              <p:cNvSpPr txBox="1"/>
              <p:nvPr/>
            </p:nvSpPr>
            <p:spPr>
              <a:xfrm>
                <a:off x="701007" y="6212264"/>
                <a:ext cx="4523995" cy="51809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4. The detailed operation flow about how to get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zh-CN" altLang="en-US" sz="1200" b="1" dirty="0">
                    <a:latin typeface="Arial" panose="020B0604020202020204" pitchFamily="34" charset="0"/>
                    <a:cs typeface="Arial" panose="020B0604020202020204" pitchFamily="34" charset="0"/>
                  </a:rPr>
                  <a:t> </a:t>
                </a:r>
                <a:endParaRPr lang="en-US" altLang="zh-CN" sz="1200" b="1" dirty="0">
                  <a:latin typeface="Arial" panose="020B0604020202020204" pitchFamily="34" charset="0"/>
                  <a:cs typeface="Arial" panose="020B0604020202020204" pitchFamily="34" charset="0"/>
                </a:endParaRPr>
              </a:p>
              <a:p>
                <a:pPr algn="ctr"/>
                <a:r>
                  <a:rPr lang="en-US" altLang="zh-CN" sz="1200" b="1" dirty="0">
                    <a:latin typeface="Arial" panose="020B0604020202020204" pitchFamily="34" charset="0"/>
                    <a:cs typeface="Arial" panose="020B0604020202020204" pitchFamily="34" charset="0"/>
                  </a:rPr>
                  <a:t>from </a:t>
                </a:r>
                <a14:m>
                  <m:oMath xmlns:m="http://schemas.openxmlformats.org/officeDocument/2006/math">
                    <m:r>
                      <a:rPr lang="en-US" altLang="zh-CN" sz="1200" b="1" i="0" smtClean="0">
                        <a:latin typeface="Cambria Math" panose="02040503050406030204" pitchFamily="18" charset="0"/>
                        <a:cs typeface="Arial" panose="020B0604020202020204" pitchFamily="34" charset="0"/>
                      </a:rPr>
                      <m:t>{</m:t>
                    </m:r>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𝟐</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sub>
                      <m:sup>
                        <m:r>
                          <a:rPr lang="en-US" altLang="zh-CN" sz="1200" b="1" i="1" smtClean="0">
                            <a:latin typeface="Cambria Math" panose="02040503050406030204" pitchFamily="18" charset="0"/>
                            <a:cs typeface="Arial" panose="020B0604020202020204" pitchFamily="34" charset="0"/>
                          </a:rPr>
                          <m:t>𝒍</m:t>
                        </m:r>
                      </m:sup>
                    </m:sSubSup>
                    <m:r>
                      <a:rPr lang="en-US" altLang="zh-CN" sz="1200" b="1" i="1" smtClean="0">
                        <a:latin typeface="Cambria Math" panose="02040503050406030204" pitchFamily="18" charset="0"/>
                        <a:cs typeface="Arial" panose="020B0604020202020204" pitchFamily="34" charset="0"/>
                      </a:rPr>
                      <m:t>}</m:t>
                    </m:r>
                  </m:oMath>
                </a14:m>
                <a:endParaRPr lang="zh-CN" altLang="en-US" sz="1200" b="1" dirty="0">
                  <a:latin typeface="Arial" panose="020B0604020202020204" pitchFamily="34" charset="0"/>
                  <a:cs typeface="Arial" panose="020B0604020202020204" pitchFamily="34" charset="0"/>
                </a:endParaRPr>
              </a:p>
            </p:txBody>
          </p:sp>
        </mc:Choice>
        <mc:Fallback>
          <p:sp>
            <p:nvSpPr>
              <p:cNvPr id="10" name="文本框 9">
                <a:extLst>
                  <a:ext uri="{FF2B5EF4-FFF2-40B4-BE49-F238E27FC236}">
                    <a16:creationId xmlns:a16="http://schemas.microsoft.com/office/drawing/2014/main" id="{577D50C5-3860-4078-AB49-4A4A1B7711F4}"/>
                  </a:ext>
                </a:extLst>
              </p:cNvPr>
              <p:cNvSpPr txBox="1">
                <a:spLocks noRot="1" noChangeAspect="1" noMove="1" noResize="1" noEditPoints="1" noAdjustHandles="1" noChangeArrowheads="1" noChangeShapeType="1" noTextEdit="1"/>
              </p:cNvSpPr>
              <p:nvPr/>
            </p:nvSpPr>
            <p:spPr>
              <a:xfrm>
                <a:off x="701007" y="6212264"/>
                <a:ext cx="4523995" cy="518091"/>
              </a:xfrm>
              <a:prstGeom prst="rect">
                <a:avLst/>
              </a:prstGeom>
              <a:blipFill>
                <a:blip r:embed="rId3"/>
                <a:stretch>
                  <a:fillRect b="-2353"/>
                </a:stretch>
              </a:blipFill>
            </p:spPr>
            <p:txBody>
              <a:bodyPr/>
              <a:lstStyle/>
              <a:p>
                <a:r>
                  <a:rPr lang="zh-CN" altLang="en-US">
                    <a:noFill/>
                  </a:rPr>
                  <a:t> </a:t>
                </a:r>
              </a:p>
            </p:txBody>
          </p:sp>
        </mc:Fallback>
      </mc:AlternateContent>
      <p:pic>
        <p:nvPicPr>
          <p:cNvPr id="44" name="图片 43">
            <a:extLst>
              <a:ext uri="{FF2B5EF4-FFF2-40B4-BE49-F238E27FC236}">
                <a16:creationId xmlns:a16="http://schemas.microsoft.com/office/drawing/2014/main" id="{84F0CC1D-1F0A-4501-AE18-870A7D9C1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3055" y="4201921"/>
            <a:ext cx="4291956" cy="1304657"/>
          </a:xfrm>
          <a:prstGeom prst="rect">
            <a:avLst/>
          </a:prstGeom>
        </p:spPr>
      </p:pic>
      <mc:AlternateContent xmlns:mc="http://schemas.openxmlformats.org/markup-compatibility/2006">
        <mc:Choice xmlns:a14="http://schemas.microsoft.com/office/drawing/2010/main" Requires="a14">
          <p:sp>
            <p:nvSpPr>
              <p:cNvPr id="45" name="文本框 44">
                <a:extLst>
                  <a:ext uri="{FF2B5EF4-FFF2-40B4-BE49-F238E27FC236}">
                    <a16:creationId xmlns:a16="http://schemas.microsoft.com/office/drawing/2014/main" id="{174E2F84-10D0-4EB8-A84F-AF159A6E154A}"/>
                  </a:ext>
                </a:extLst>
              </p:cNvPr>
              <p:cNvSpPr txBox="1"/>
              <p:nvPr/>
            </p:nvSpPr>
            <p:spPr>
              <a:xfrm>
                <a:off x="5566353" y="6212264"/>
                <a:ext cx="4825360" cy="50097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5. The detail operation flow of aggregating </a:t>
                </a:r>
              </a:p>
              <a:p>
                <a:pPr algn="ctr"/>
                <a14:m>
                  <m:oMath xmlns:m="http://schemas.openxmlformats.org/officeDocument/2006/math">
                    <m:r>
                      <a:rPr lang="en-US" altLang="zh-CN" sz="1200" b="1">
                        <a:latin typeface="Cambria Math" panose="02040503050406030204" pitchFamily="18" charset="0"/>
                        <a:cs typeface="Arial" panose="020B0604020202020204" pitchFamily="34" charset="0"/>
                      </a:rPr>
                      <m:t>{</m:t>
                    </m:r>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𝟐</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𝒊</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r>
                          <a:rPr lang="en-US" altLang="zh-CN" sz="1200" b="1" i="1">
                            <a:latin typeface="Cambria Math" panose="02040503050406030204" pitchFamily="18" charset="0"/>
                            <a:cs typeface="Arial" panose="020B0604020202020204" pitchFamily="34" charset="0"/>
                          </a:rPr>
                          <m:t>−</m:t>
                        </m:r>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r>
                      <a:rPr lang="en-US" altLang="zh-CN" sz="1200" b="1" i="1">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to polyline level feature </a:t>
                </a:r>
                <a14:m>
                  <m:oMath xmlns:m="http://schemas.openxmlformats.org/officeDocument/2006/math">
                    <m:r>
                      <a:rPr lang="en-US" altLang="zh-CN" sz="1200" b="1" i="1" smtClean="0">
                        <a:latin typeface="Cambria Math" panose="02040503050406030204" pitchFamily="18" charset="0"/>
                        <a:cs typeface="Arial" panose="020B0604020202020204" pitchFamily="34" charset="0"/>
                      </a:rPr>
                      <m:t>𝑷</m:t>
                    </m:r>
                  </m:oMath>
                </a14:m>
                <a:r>
                  <a:rPr lang="en-US" altLang="zh-CN" sz="1200" b="1" dirty="0">
                    <a:latin typeface="Arial" panose="020B0604020202020204" pitchFamily="34" charset="0"/>
                    <a:cs typeface="Arial" panose="020B0604020202020204" pitchFamily="34" charset="0"/>
                  </a:rPr>
                  <a:t> </a:t>
                </a:r>
                <a:endParaRPr lang="zh-CN" altLang="en-US" sz="1200" b="1" dirty="0">
                  <a:latin typeface="Arial" panose="020B0604020202020204" pitchFamily="34" charset="0"/>
                  <a:cs typeface="Arial" panose="020B0604020202020204" pitchFamily="34" charset="0"/>
                </a:endParaRPr>
              </a:p>
            </p:txBody>
          </p:sp>
        </mc:Choice>
        <mc:Fallback>
          <p:sp>
            <p:nvSpPr>
              <p:cNvPr id="45" name="文本框 44">
                <a:extLst>
                  <a:ext uri="{FF2B5EF4-FFF2-40B4-BE49-F238E27FC236}">
                    <a16:creationId xmlns:a16="http://schemas.microsoft.com/office/drawing/2014/main" id="{174E2F84-10D0-4EB8-A84F-AF159A6E154A}"/>
                  </a:ext>
                </a:extLst>
              </p:cNvPr>
              <p:cNvSpPr txBox="1">
                <a:spLocks noRot="1" noChangeAspect="1" noMove="1" noResize="1" noEditPoints="1" noAdjustHandles="1" noChangeArrowheads="1" noChangeShapeType="1" noTextEdit="1"/>
              </p:cNvSpPr>
              <p:nvPr/>
            </p:nvSpPr>
            <p:spPr>
              <a:xfrm>
                <a:off x="5566353" y="6212264"/>
                <a:ext cx="4825360" cy="500971"/>
              </a:xfrm>
              <a:prstGeom prst="rect">
                <a:avLst/>
              </a:prstGeom>
              <a:blipFill>
                <a:blip r:embed="rId5"/>
                <a:stretch>
                  <a:fillRect t="-1220" b="-36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矩形 45">
                <a:extLst>
                  <a:ext uri="{FF2B5EF4-FFF2-40B4-BE49-F238E27FC236}">
                    <a16:creationId xmlns:a16="http://schemas.microsoft.com/office/drawing/2014/main" id="{5EFB45B4-59CE-4B77-B552-66E307BAB4F5}"/>
                  </a:ext>
                </a:extLst>
              </p:cNvPr>
              <p:cNvSpPr/>
              <p:nvPr/>
            </p:nvSpPr>
            <p:spPr>
              <a:xfrm>
                <a:off x="4900324" y="2821013"/>
                <a:ext cx="7291676" cy="607987"/>
              </a:xfrm>
              <a:prstGeom prst="rect">
                <a:avLst/>
              </a:prstGeom>
            </p:spPr>
            <p:txBody>
              <a:bodyPr wrap="none">
                <a:spAutoFit/>
              </a:bodyPr>
              <a:lstStyle/>
              <a:p>
                <a14:m>
                  <m:oMath xmlns:m="http://schemas.openxmlformats.org/officeDocument/2006/math">
                    <m:r>
                      <a:rPr lang="en-US" altLang="zh-CN" sz="1400" b="1" smtClean="0">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smtClean="0">
                            <a:latin typeface="Cambria Math" panose="02040503050406030204" pitchFamily="18" charset="0"/>
                            <a:cs typeface="Arial" panose="020B0604020202020204" pitchFamily="34" charset="0"/>
                          </a:rPr>
                          <m:t>𝟎</m:t>
                        </m:r>
                      </m:sup>
                    </m:sSubSup>
                    <m:r>
                      <a:rPr lang="en-US" altLang="zh-CN" sz="1400" b="1" i="1">
                        <a:latin typeface="Cambria Math" panose="02040503050406030204" pitchFamily="18" charset="0"/>
                        <a:cs typeface="Arial" panose="020B0604020202020204" pitchFamily="34" charset="0"/>
                      </a:rPr>
                      <m:t>}</m:t>
                    </m:r>
                  </m:oMath>
                </a14:m>
                <a:r>
                  <a:rPr lang="zh-CN" altLang="en-US" sz="1400" dirty="0"/>
                  <a:t> </a:t>
                </a:r>
                <a:r>
                  <a:rPr lang="en-US" altLang="zh-CN" sz="1400" dirty="0">
                    <a:latin typeface="Arial" panose="020B0604020202020204" pitchFamily="34" charset="0"/>
                    <a:cs typeface="Arial" panose="020B0604020202020204" pitchFamily="34" charset="0"/>
                  </a:rPr>
                  <a:t>representing raw vector sets.</a:t>
                </a:r>
                <a:endParaRPr lang="en-US" altLang="zh-CN" sz="1200" dirty="0">
                  <a:latin typeface="Arial" panose="020B0604020202020204" pitchFamily="34" charset="0"/>
                  <a:cs typeface="Arial" panose="020B0604020202020204" pitchFamily="34" charset="0"/>
                </a:endParaRPr>
              </a:p>
              <a:p>
                <a14:m>
                  <m:oMath xmlns:m="http://schemas.openxmlformats.org/officeDocument/2006/math">
                    <m:r>
                      <a:rPr lang="en-US" altLang="zh-CN" sz="1400" b="1">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a:latin typeface="Cambria Math" panose="02040503050406030204" pitchFamily="18" charset="0"/>
                            <a:cs typeface="Arial" panose="020B0604020202020204" pitchFamily="34" charset="0"/>
                          </a:rPr>
                          <m:t>𝟎</m:t>
                        </m:r>
                      </m:sup>
                    </m:sSubSup>
                    <m:r>
                      <a:rPr lang="en-US" altLang="zh-CN" sz="1400" b="1" i="1">
                        <a:latin typeface="Cambria Math" panose="02040503050406030204" pitchFamily="18" charset="0"/>
                        <a:cs typeface="Arial" panose="020B0604020202020204" pitchFamily="34" charset="0"/>
                      </a:rPr>
                      <m:t>} </m:t>
                    </m:r>
                  </m:oMath>
                </a14:m>
                <a:r>
                  <a:rPr lang="en-US" altLang="zh-CN" sz="1400" dirty="0">
                    <a:latin typeface="Arial" panose="020B0604020202020204" pitchFamily="34" charset="0"/>
                    <a:cs typeface="Arial" panose="020B0604020202020204" pitchFamily="34" charset="0"/>
                  </a:rPr>
                  <a:t>representing vector sets which has been operated </a:t>
                </a:r>
                <a14:m>
                  <m:oMath xmlns:m="http://schemas.openxmlformats.org/officeDocument/2006/math">
                    <m:r>
                      <a:rPr lang="en-US" altLang="zh-CN" sz="1400" dirty="0">
                        <a:latin typeface="Arial" panose="020B0604020202020204" pitchFamily="34" charset="0"/>
                        <a:cs typeface="Arial" panose="020B0604020202020204" pitchFamily="34" charset="0"/>
                      </a:rPr>
                      <m:t>𝒍</m:t>
                    </m:r>
                  </m:oMath>
                </a14:m>
                <a:r>
                  <a:rPr lang="en-US" altLang="zh-CN" sz="1400" dirty="0">
                    <a:latin typeface="Arial" panose="020B0604020202020204" pitchFamily="34" charset="0"/>
                    <a:cs typeface="Arial" panose="020B0604020202020204" pitchFamily="34" charset="0"/>
                  </a:rPr>
                  <a:t> time.</a:t>
                </a:r>
                <a:endParaRPr lang="zh-CN" altLang="en-US" sz="1200" dirty="0">
                  <a:latin typeface="Arial" panose="020B0604020202020204" pitchFamily="34" charset="0"/>
                  <a:cs typeface="Arial" panose="020B0604020202020204" pitchFamily="34" charset="0"/>
                </a:endParaRPr>
              </a:p>
            </p:txBody>
          </p:sp>
        </mc:Choice>
        <mc:Fallback>
          <p:sp>
            <p:nvSpPr>
              <p:cNvPr id="46" name="矩形 45">
                <a:extLst>
                  <a:ext uri="{FF2B5EF4-FFF2-40B4-BE49-F238E27FC236}">
                    <a16:creationId xmlns:a16="http://schemas.microsoft.com/office/drawing/2014/main" id="{5EFB45B4-59CE-4B77-B552-66E307BAB4F5}"/>
                  </a:ext>
                </a:extLst>
              </p:cNvPr>
              <p:cNvSpPr>
                <a:spLocks noRot="1" noChangeAspect="1" noMove="1" noResize="1" noEditPoints="1" noAdjustHandles="1" noChangeArrowheads="1" noChangeShapeType="1" noTextEdit="1"/>
              </p:cNvSpPr>
              <p:nvPr/>
            </p:nvSpPr>
            <p:spPr>
              <a:xfrm>
                <a:off x="4900324" y="2821013"/>
                <a:ext cx="7291676" cy="607987"/>
              </a:xfrm>
              <a:prstGeom prst="rect">
                <a:avLst/>
              </a:prstGeom>
              <a:blipFill>
                <a:blip r:embed="rId6"/>
                <a:stretch>
                  <a:fillRect b="-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7705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1128</Words>
  <Application>Microsoft Office PowerPoint</Application>
  <PresentationFormat>宽屏</PresentationFormat>
  <Paragraphs>67</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 泽森</dc:creator>
  <cp:lastModifiedBy>成 泽森</cp:lastModifiedBy>
  <cp:revision>366</cp:revision>
  <dcterms:created xsi:type="dcterms:W3CDTF">2020-06-08T12:50:32Z</dcterms:created>
  <dcterms:modified xsi:type="dcterms:W3CDTF">2020-06-10T01:21:09Z</dcterms:modified>
</cp:coreProperties>
</file>