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0" r:id="rId7"/>
    <p:sldId id="261"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FF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8794A7-1266-498D-B748-14F8D2CFE3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FE035F-BF00-446E-8E65-020DEF889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D2DB8A-DBCC-4A12-92F2-732342AF7EB0}"/>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1EB16FF1-4134-4496-AF0E-062D440A2E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19753A-A583-425D-9AC3-3EEE283A157C}"/>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6309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A29AE-2C51-4CA6-A5A1-84892BFCC3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42AC501-1199-4BC9-A2BF-FB97B6099B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42D85A-D13C-4216-9EA4-8C2CFF71E338}"/>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B01F8FB4-4EAB-4CE4-8884-469238F73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2F70D0-80AC-4A4F-93BD-4172A45F59D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68246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A8F9D7-E7C1-4587-9934-39680C7E41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78BABC-7E64-4992-81BF-C8B94B032ED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3DC98B-B1C3-4EA3-83D1-FD6B217FCD68}"/>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2BE5E48D-3148-42F7-AEE5-361FE1BB42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620A7D-7282-4BEF-82A4-59776E310109}"/>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14769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0F24D-784E-4B76-A117-0058D5065B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6D075-30C7-4149-BCEE-1B3BB365D7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8974A5-E98B-4398-AF1A-4743A75A086B}"/>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777C5C85-F9A0-4EE7-9D61-BE9675CF5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9C363-975D-497A-BC28-BB63B7A6B15B}"/>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8241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A0073-7047-49B4-B49C-6179DBF1C6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BFD20B-3E53-42F2-8A1A-39BFF7E5C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AE7374-4A54-46A8-B67E-33B4C3E9EBC9}"/>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44DD62FE-B4FC-4F41-8EBD-CA6EF91F0A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F9BA77-2D93-4E2A-8CAD-ED412D26B3A6}"/>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90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CCA36-7A7D-4BEE-ADED-F4B49DA4C1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1E0B1A-D1BE-4A0A-A591-0FB05E9391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6D408A-8A37-4262-999C-A6AC1775A77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CD4252-E1A1-4104-B993-46AA3CA751C2}"/>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6" name="页脚占位符 5">
            <a:extLst>
              <a:ext uri="{FF2B5EF4-FFF2-40B4-BE49-F238E27FC236}">
                <a16:creationId xmlns:a16="http://schemas.microsoft.com/office/drawing/2014/main" id="{CC1130ED-2460-46B2-852E-2491D4316A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2A08F3-F8C0-4F64-B68B-F07316B18423}"/>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416850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6F4FB-01C4-44E1-AF29-2C8548A3B8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35F35D-8429-4F8E-93D9-57FFEC030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F8B1A0A-B84D-47AE-903E-69D7A25A2A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A5FA75-98D0-4EBE-8DD8-328494590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8920BF-36CC-48EC-9810-758674E856F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AE97047-D308-4F89-8834-419944781FAC}"/>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8" name="页脚占位符 7">
            <a:extLst>
              <a:ext uri="{FF2B5EF4-FFF2-40B4-BE49-F238E27FC236}">
                <a16:creationId xmlns:a16="http://schemas.microsoft.com/office/drawing/2014/main" id="{D71330B2-FB17-4958-A17D-995E1228A4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CA02EA-8B98-43E4-9829-5C2FDB92960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118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ED5ED-A343-479F-B332-181D4E33EC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368D89-8985-4D76-93A3-3669E8668CB7}"/>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4" name="页脚占位符 3">
            <a:extLst>
              <a:ext uri="{FF2B5EF4-FFF2-40B4-BE49-F238E27FC236}">
                <a16:creationId xmlns:a16="http://schemas.microsoft.com/office/drawing/2014/main" id="{DB360FD0-64C9-4F33-B89D-706FBA2C3C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C86622-1E05-4F74-8529-43E241D3971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314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158228-52AC-49B9-83EB-BA1167BADAB2}"/>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3" name="页脚占位符 2">
            <a:extLst>
              <a:ext uri="{FF2B5EF4-FFF2-40B4-BE49-F238E27FC236}">
                <a16:creationId xmlns:a16="http://schemas.microsoft.com/office/drawing/2014/main" id="{62EB9C33-1EAD-4436-9151-B86B388625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F2A518-D035-403A-A065-6B50D225E5B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02339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A1BAF-E41A-4A63-B98A-1BB42108F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F22732-0971-43D4-B0C0-58E42B27E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51F8D0-3FE5-4AEC-91A3-8DA806996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1A4793-FBF7-4502-91B0-DF870D03890A}"/>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6" name="页脚占位符 5">
            <a:extLst>
              <a:ext uri="{FF2B5EF4-FFF2-40B4-BE49-F238E27FC236}">
                <a16:creationId xmlns:a16="http://schemas.microsoft.com/office/drawing/2014/main" id="{D7B54C57-881E-438F-BE9A-B06D2DA32B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94F752-70FA-428D-8F48-C79C3C79125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526897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3E6DD-54EF-481B-8027-EC24E73907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14647F-003A-4608-8137-86118D34A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EDAD9DB-2DE4-49B5-AC49-CA54685FF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925602-E591-44BA-902D-4ED7362FE5D3}"/>
              </a:ext>
            </a:extLst>
          </p:cNvPr>
          <p:cNvSpPr>
            <a:spLocks noGrp="1"/>
          </p:cNvSpPr>
          <p:nvPr>
            <p:ph type="dt" sz="half" idx="10"/>
          </p:nvPr>
        </p:nvSpPr>
        <p:spPr/>
        <p:txBody>
          <a:bodyPr/>
          <a:lstStyle/>
          <a:p>
            <a:fld id="{F40C1254-F1AA-428B-92C5-B10CE42ED55A}" type="datetimeFigureOut">
              <a:rPr lang="zh-CN" altLang="en-US" smtClean="0"/>
              <a:t>2020/6/10</a:t>
            </a:fld>
            <a:endParaRPr lang="zh-CN" altLang="en-US"/>
          </a:p>
        </p:txBody>
      </p:sp>
      <p:sp>
        <p:nvSpPr>
          <p:cNvPr id="6" name="页脚占位符 5">
            <a:extLst>
              <a:ext uri="{FF2B5EF4-FFF2-40B4-BE49-F238E27FC236}">
                <a16:creationId xmlns:a16="http://schemas.microsoft.com/office/drawing/2014/main" id="{4A2B7D02-46AD-4A89-B522-F277BC8C29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48BAA0-BA6F-44CD-9319-BA73FAE0A03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0046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945A97-35BA-4CBE-BDC7-63C53D0E1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E8F97D-FEFD-4BC4-90E3-727933182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F3AEEC-A755-45BE-A1E1-B66F6DC2F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C1254-F1AA-428B-92C5-B10CE42ED55A}" type="datetimeFigureOut">
              <a:rPr lang="zh-CN" altLang="en-US" smtClean="0"/>
              <a:t>2020/6/10</a:t>
            </a:fld>
            <a:endParaRPr lang="zh-CN" altLang="en-US"/>
          </a:p>
        </p:txBody>
      </p:sp>
      <p:sp>
        <p:nvSpPr>
          <p:cNvPr id="5" name="页脚占位符 4">
            <a:extLst>
              <a:ext uri="{FF2B5EF4-FFF2-40B4-BE49-F238E27FC236}">
                <a16:creationId xmlns:a16="http://schemas.microsoft.com/office/drawing/2014/main" id="{0ECE4072-51B7-4D5F-87B8-FB64A0BB7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30D404-6E6D-49A3-8358-3C3CCF3A8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10328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3391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Basic Information</a:t>
            </a:r>
            <a:endParaRPr lang="zh-CN" altLang="en-US" b="1"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23AD2B2E-6AA9-4DA6-AEFF-0AC255E5FBC3}"/>
              </a:ext>
            </a:extLst>
          </p:cNvPr>
          <p:cNvSpPr txBox="1"/>
          <p:nvPr/>
        </p:nvSpPr>
        <p:spPr>
          <a:xfrm>
            <a:off x="992221" y="1258242"/>
            <a:ext cx="4870244" cy="3955442"/>
          </a:xfrm>
          <a:prstGeom prst="rect">
            <a:avLst/>
          </a:prstGeom>
          <a:noFill/>
        </p:spPr>
        <p:txBody>
          <a:bodyPr wrap="none" rtlCol="0">
            <a:spAutoFit/>
          </a:bodyPr>
          <a:lstStyle/>
          <a:p>
            <a:pPr>
              <a:lnSpc>
                <a:spcPct val="200000"/>
              </a:lnSpc>
            </a:pPr>
            <a:r>
              <a:rPr lang="en-US" altLang="zh-CN" sz="1600" dirty="0">
                <a:latin typeface="Arial" panose="020B0604020202020204" pitchFamily="34" charset="0"/>
                <a:cs typeface="Arial" panose="020B0604020202020204" pitchFamily="34" charset="0"/>
              </a:rPr>
              <a:t>Chinese name: </a:t>
            </a:r>
            <a:r>
              <a:rPr lang="zh-CN" altLang="en-US" sz="1600" dirty="0">
                <a:latin typeface="Arial" panose="020B0604020202020204" pitchFamily="34" charset="0"/>
                <a:cs typeface="Arial" panose="020B0604020202020204" pitchFamily="34" charset="0"/>
              </a:rPr>
              <a:t>成泽森</a:t>
            </a:r>
            <a:endParaRPr lang="en-US" altLang="zh-CN" sz="1600" dirty="0">
              <a:latin typeface="Arial" panose="020B0604020202020204" pitchFamily="34" charset="0"/>
              <a:cs typeface="Arial" panose="020B0604020202020204" pitchFamily="34" charset="0"/>
            </a:endParaRPr>
          </a:p>
          <a:p>
            <a:pPr>
              <a:lnSpc>
                <a:spcPct val="200000"/>
              </a:lnSpc>
            </a:pPr>
            <a:r>
              <a:rPr lang="en-US" altLang="zh-CN" sz="1600" dirty="0">
                <a:latin typeface="Arial" panose="020B0604020202020204" pitchFamily="34" charset="0"/>
                <a:cs typeface="Arial" panose="020B0604020202020204" pitchFamily="34" charset="0"/>
              </a:rPr>
              <a:t>Pinyin: Cheng Ze Sen</a:t>
            </a:r>
          </a:p>
          <a:p>
            <a:pPr>
              <a:lnSpc>
                <a:spcPct val="200000"/>
              </a:lnSpc>
            </a:pPr>
            <a:r>
              <a:rPr lang="en-US" altLang="zh-CN" sz="1600" dirty="0">
                <a:latin typeface="Arial" panose="020B0604020202020204" pitchFamily="34" charset="0"/>
                <a:cs typeface="Arial" panose="020B0604020202020204" pitchFamily="34" charset="0"/>
              </a:rPr>
              <a:t>English name: </a:t>
            </a:r>
            <a:r>
              <a:rPr lang="en-US" altLang="zh-CN" sz="1600" dirty="0" err="1">
                <a:latin typeface="Arial" panose="020B0604020202020204" pitchFamily="34" charset="0"/>
                <a:cs typeface="Arial" panose="020B0604020202020204" pitchFamily="34" charset="0"/>
              </a:rPr>
              <a:t>akko</a:t>
            </a:r>
            <a:endParaRPr lang="en-US" altLang="zh-CN" sz="1600" dirty="0">
              <a:latin typeface="Arial" panose="020B0604020202020204" pitchFamily="34" charset="0"/>
              <a:cs typeface="Arial" panose="020B0604020202020204" pitchFamily="34" charset="0"/>
            </a:endParaRPr>
          </a:p>
          <a:p>
            <a:pPr>
              <a:lnSpc>
                <a:spcPct val="200000"/>
              </a:lnSpc>
            </a:pPr>
            <a:r>
              <a:rPr lang="en-US" altLang="zh-CN" sz="1600" dirty="0">
                <a:latin typeface="Arial" panose="020B0604020202020204" pitchFamily="34" charset="0"/>
                <a:cs typeface="Arial" panose="020B0604020202020204" pitchFamily="34" charset="0"/>
              </a:rPr>
              <a:t>Place of Birth: Hunan </a:t>
            </a:r>
            <a:r>
              <a:rPr lang="en-US" altLang="zh-CN" sz="1600" dirty="0" err="1">
                <a:latin typeface="Arial" panose="020B0604020202020204" pitchFamily="34" charset="0"/>
                <a:cs typeface="Arial" panose="020B0604020202020204" pitchFamily="34" charset="0"/>
              </a:rPr>
              <a:t>Yongzhou</a:t>
            </a:r>
            <a:r>
              <a:rPr lang="en-US" altLang="zh-CN" sz="1600" dirty="0">
                <a:latin typeface="Arial" panose="020B0604020202020204" pitchFamily="34" charset="0"/>
                <a:cs typeface="Arial" panose="020B0604020202020204" pitchFamily="34" charset="0"/>
              </a:rPr>
              <a:t> (</a:t>
            </a:r>
            <a:r>
              <a:rPr lang="zh-CN" altLang="en-US" sz="1600" dirty="0">
                <a:latin typeface="Arial" panose="020B0604020202020204" pitchFamily="34" charset="0"/>
                <a:cs typeface="Arial" panose="020B0604020202020204" pitchFamily="34" charset="0"/>
              </a:rPr>
              <a:t>湖南永州</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Birth Date: 1999.11.10</a:t>
            </a:r>
          </a:p>
          <a:p>
            <a:pPr>
              <a:lnSpc>
                <a:spcPct val="200000"/>
              </a:lnSpc>
            </a:pPr>
            <a:r>
              <a:rPr lang="en-US" altLang="zh-CN" sz="1600" dirty="0">
                <a:latin typeface="Arial" panose="020B0604020202020204" pitchFamily="34" charset="0"/>
                <a:cs typeface="Arial" panose="020B0604020202020204" pitchFamily="34" charset="0"/>
              </a:rPr>
              <a:t>Major: Electronic Science and Technology</a:t>
            </a:r>
          </a:p>
          <a:p>
            <a:pPr>
              <a:lnSpc>
                <a:spcPct val="200000"/>
              </a:lnSpc>
            </a:pPr>
            <a:r>
              <a:rPr lang="en-US" altLang="zh-CN" sz="1600" dirty="0">
                <a:latin typeface="Arial" panose="020B0604020202020204" pitchFamily="34" charset="0"/>
                <a:cs typeface="Arial" panose="020B0604020202020204" pitchFamily="34" charset="0"/>
              </a:rPr>
              <a:t>CET6: 522 (Listen:182 Read:211 Writing:129) </a:t>
            </a:r>
          </a:p>
          <a:p>
            <a:pPr>
              <a:lnSpc>
                <a:spcPct val="200000"/>
              </a:lnSpc>
            </a:pPr>
            <a:r>
              <a:rPr lang="en-US" altLang="zh-CN" sz="1600" dirty="0">
                <a:latin typeface="Arial" panose="020B0604020202020204" pitchFamily="34" charset="0"/>
                <a:cs typeface="Arial" panose="020B0604020202020204" pitchFamily="34" charset="0"/>
              </a:rPr>
              <a:t>Scores: 91.12	GPA: 3.92	Rank: 1/88</a:t>
            </a:r>
          </a:p>
        </p:txBody>
      </p:sp>
      <p:pic>
        <p:nvPicPr>
          <p:cNvPr id="11" name="图片 10">
            <a:extLst>
              <a:ext uri="{FF2B5EF4-FFF2-40B4-BE49-F238E27FC236}">
                <a16:creationId xmlns:a16="http://schemas.microsoft.com/office/drawing/2014/main" id="{40D02363-E967-477C-B005-E53BD74FE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124" y="1038635"/>
            <a:ext cx="2245655" cy="2766296"/>
          </a:xfrm>
          <a:prstGeom prst="rect">
            <a:avLst/>
          </a:prstGeom>
        </p:spPr>
      </p:pic>
      <p:sp>
        <p:nvSpPr>
          <p:cNvPr id="12" name="文本框 11">
            <a:extLst>
              <a:ext uri="{FF2B5EF4-FFF2-40B4-BE49-F238E27FC236}">
                <a16:creationId xmlns:a16="http://schemas.microsoft.com/office/drawing/2014/main" id="{92B957B7-98B3-4D05-9828-1E21DC2945A6}"/>
              </a:ext>
            </a:extLst>
          </p:cNvPr>
          <p:cNvSpPr txBox="1"/>
          <p:nvPr/>
        </p:nvSpPr>
        <p:spPr>
          <a:xfrm>
            <a:off x="9461237" y="3989145"/>
            <a:ext cx="1231427" cy="261610"/>
          </a:xfrm>
          <a:prstGeom prst="rect">
            <a:avLst/>
          </a:prstGeom>
          <a:noFill/>
        </p:spPr>
        <p:txBody>
          <a:bodyPr wrap="none" rtlCol="0">
            <a:spAutoFit/>
          </a:bodyPr>
          <a:lstStyle/>
          <a:p>
            <a:r>
              <a:rPr lang="en-US" altLang="zh-CN" sz="1100" dirty="0">
                <a:latin typeface="Arial" panose="020B0604020202020204" pitchFamily="34" charset="0"/>
                <a:cs typeface="Arial" panose="020B0604020202020204" pitchFamily="34" charset="0"/>
              </a:rPr>
              <a:t>Now, I’m fatter…</a:t>
            </a:r>
            <a:endParaRPr lang="zh-CN" altLang="en-US" sz="1100"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AF2D670D-CA9F-4599-920C-8E2D575B5BA4}"/>
              </a:ext>
            </a:extLst>
          </p:cNvPr>
          <p:cNvSpPr txBox="1"/>
          <p:nvPr/>
        </p:nvSpPr>
        <p:spPr>
          <a:xfrm>
            <a:off x="992221" y="5264014"/>
            <a:ext cx="7982442"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I’m an undergraduate student of South China University of Technology (</a:t>
            </a:r>
            <a:r>
              <a:rPr lang="zh-CN" altLang="en-US" sz="1600" dirty="0">
                <a:latin typeface="Arial" panose="020B0604020202020204" pitchFamily="34" charset="0"/>
                <a:cs typeface="Arial" panose="020B0604020202020204" pitchFamily="34" charset="0"/>
              </a:rPr>
              <a:t>华南理工大学</a:t>
            </a:r>
            <a:r>
              <a:rPr lang="en-US" altLang="zh-C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0839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01406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Awards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2970557"/>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Scholarship (2017 ~ 2018) [Intellectual education: 1st, Comprehensive assessment: 1st]</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The Second Prize Scholarship (2018 ~ 2019) [Intellectual education: 1st, Comprehensive assessment: 3st]</a:t>
            </a:r>
          </a:p>
          <a:p>
            <a:pPr marL="342900" indent="-342900" algn="just">
              <a:lnSpc>
                <a:spcPct val="200000"/>
              </a:lnSpc>
              <a:buAutoNum type="arabicPeriod"/>
            </a:pPr>
            <a:r>
              <a:rPr lang="en-US" altLang="zh-CN" sz="1600" dirty="0" err="1">
                <a:latin typeface="Arial" panose="020B0604020202020204" pitchFamily="34" charset="0"/>
                <a:cs typeface="Arial" panose="020B0604020202020204" pitchFamily="34" charset="0"/>
              </a:rPr>
              <a:t>Cstro</a:t>
            </a:r>
            <a:r>
              <a:rPr lang="en-US" altLang="zh-CN" sz="1600" dirty="0">
                <a:latin typeface="Arial" panose="020B0604020202020204" pitchFamily="34" charset="0"/>
                <a:cs typeface="Arial" panose="020B0604020202020204" pitchFamily="34" charset="0"/>
              </a:rPr>
              <a:t> 16th Conference -- AI and Big Data Part -- ROI Segmentation Challenge -- Head and Neck OAR track -- Champion</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College Students Mathematical Modeling Competition Provincial Third Prize</a:t>
            </a:r>
          </a:p>
          <a:p>
            <a:pPr marL="342900" indent="-342900" algn="just">
              <a:lnSpc>
                <a:spcPct val="200000"/>
              </a:lnSpc>
              <a:buAutoNum type="arabicPeriod"/>
            </a:pPr>
            <a:r>
              <a:rPr lang="en-US" altLang="zh-CN" sz="1600" dirty="0" err="1">
                <a:latin typeface="Arial" panose="020B0604020202020204" pitchFamily="34" charset="0"/>
                <a:cs typeface="Arial" panose="020B0604020202020204" pitchFamily="34" charset="0"/>
              </a:rPr>
              <a:t>Taidi</a:t>
            </a:r>
            <a:r>
              <a:rPr lang="en-US" altLang="zh-CN" sz="1600" dirty="0">
                <a:latin typeface="Arial" panose="020B0604020202020204" pitchFamily="34" charset="0"/>
                <a:cs typeface="Arial" panose="020B0604020202020204" pitchFamily="34" charset="0"/>
              </a:rPr>
              <a:t> Cup 8th Data Mining Challenge </a:t>
            </a:r>
          </a:p>
        </p:txBody>
      </p:sp>
    </p:spTree>
    <p:extLst>
      <p:ext uri="{BB962C8B-B14F-4D97-AF65-F5344CB8AC3E}">
        <p14:creationId xmlns:p14="http://schemas.microsoft.com/office/powerpoint/2010/main" val="78761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64687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Experiences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5359416"/>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Multi-media Emotion recognition (SRP project From 2019.6 to 2020.4)</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Sun </a:t>
            </a:r>
            <a:r>
              <a:rPr lang="en-US" altLang="zh-CN" sz="1600" dirty="0" err="1">
                <a:latin typeface="Arial" panose="020B0604020202020204" pitchFamily="34" charset="0"/>
                <a:cs typeface="Arial" panose="020B0604020202020204" pitchFamily="34" charset="0"/>
              </a:rPr>
              <a:t>Yat</a:t>
            </a:r>
            <a:r>
              <a:rPr lang="en-US" altLang="zh-CN" sz="1600" dirty="0">
                <a:latin typeface="Arial" panose="020B0604020202020204" pitchFamily="34" charset="0"/>
                <a:cs typeface="Arial" panose="020B0604020202020204" pitchFamily="34" charset="0"/>
              </a:rPr>
              <a:t>-sen University Cancer Center Research Assistant (From 2019.8 to now)</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SCUT-</a:t>
            </a:r>
            <a:r>
              <a:rPr lang="en-US" altLang="zh-CN" sz="1600" dirty="0" err="1">
                <a:latin typeface="Arial" panose="020B0604020202020204" pitchFamily="34" charset="0"/>
                <a:cs typeface="Arial" panose="020B0604020202020204" pitchFamily="34" charset="0"/>
              </a:rPr>
              <a:t>robotlab</a:t>
            </a:r>
            <a:r>
              <a:rPr lang="en-US" altLang="zh-CN" sz="1600" dirty="0">
                <a:latin typeface="Arial" panose="020B0604020202020204" pitchFamily="34" charset="0"/>
                <a:cs typeface="Arial" panose="020B0604020202020204" pitchFamily="34" charset="0"/>
              </a:rPr>
              <a:t> </a:t>
            </a:r>
            <a:r>
              <a:rPr lang="en-US" altLang="zh-CN" sz="1600" dirty="0" err="1">
                <a:latin typeface="Arial" panose="020B0604020202020204" pitchFamily="34" charset="0"/>
                <a:cs typeface="Arial" panose="020B0604020202020204" pitchFamily="34" charset="0"/>
              </a:rPr>
              <a:t>Memeber</a:t>
            </a:r>
            <a:r>
              <a:rPr lang="en-US" altLang="zh-CN" sz="1600" dirty="0">
                <a:latin typeface="Arial" panose="020B0604020202020204" pitchFamily="34" charset="0"/>
                <a:cs typeface="Arial" panose="020B0604020202020204" pitchFamily="34" charset="0"/>
              </a:rPr>
              <a:t> of vision group (From 2019.9 to now) </a:t>
            </a:r>
          </a:p>
          <a:p>
            <a:pPr marL="342900" indent="-342900" algn="just">
              <a:lnSpc>
                <a:spcPct val="150000"/>
              </a:lnSpc>
              <a:buAutoNum type="arabicPeriod"/>
            </a:pPr>
            <a:endParaRPr lang="en-US" altLang="zh-CN" dirty="0">
              <a:latin typeface="Arial" panose="020B0604020202020204" pitchFamily="34" charset="0"/>
              <a:cs typeface="Arial" panose="020B0604020202020204" pitchFamily="34" charset="0"/>
            </a:endParaRPr>
          </a:p>
          <a:p>
            <a:pPr algn="just">
              <a:lnSpc>
                <a:spcPct val="150000"/>
              </a:lnSpc>
            </a:pPr>
            <a:r>
              <a:rPr lang="en-US" altLang="zh-CN" dirty="0">
                <a:latin typeface="Arial" panose="020B0604020202020204" pitchFamily="34" charset="0"/>
                <a:cs typeface="Arial" panose="020B0604020202020204" pitchFamily="34" charset="0"/>
              </a:rPr>
              <a:t>Detailed:</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1. Using deep-learning model to extract emotion related feature representation from image, video. Then inputting these feature representation to regression model or classification model to get emotion state.</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2. During radiotherapy workflow, tumors and organs at risk contouring are important but time-consuming. Besides, it requires dozens of clinical experience. So, we try to use deep-learning based semantic image segmentation to perform automatic tumors and organs at risk contouring which can save contouring time largely.</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3.  The robot which I am in charge of is base station. Base station can’t move and just can interact with other robots by referee system. Its usage is using object detection and object track to perform strategy calculation so that it can provide some strategy support for other robots.</a:t>
            </a:r>
          </a:p>
          <a:p>
            <a:pPr marL="342900" indent="-342900" algn="just">
              <a:lnSpc>
                <a:spcPct val="150000"/>
              </a:lnSpc>
              <a:buAutoNum type="arabicPeriod"/>
            </a:pP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035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556836"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Publications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4940327"/>
          </a:xfrm>
          <a:prstGeom prst="rect">
            <a:avLst/>
          </a:prstGeom>
          <a:noFill/>
        </p:spPr>
        <p:txBody>
          <a:bodyPr wrap="square" rtlCol="0">
            <a:spAutoFit/>
          </a:bodyPr>
          <a:lstStyle/>
          <a:p>
            <a:pPr>
              <a:lnSpc>
                <a:spcPct val="200000"/>
              </a:lnSpc>
            </a:pP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基于深度学习的医学图像配准综述</a:t>
            </a:r>
            <a:r>
              <a:rPr lang="en-US" altLang="zh-CN" sz="1600" dirty="0">
                <a:latin typeface="Arial" panose="020B0604020202020204" pitchFamily="34" charset="0"/>
                <a:cs typeface="Arial" panose="020B0604020202020204" pitchFamily="34" charset="0"/>
              </a:rPr>
              <a:t>》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rgbClr val="FF0000"/>
                </a:solidFill>
                <a:latin typeface="Arial" panose="020B0604020202020204" pitchFamily="34" charset="0"/>
                <a:cs typeface="Arial" panose="020B0604020202020204" pitchFamily="34" charset="0"/>
              </a:rPr>
              <a:t>rejected</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a:t>
            </a:r>
            <a:r>
              <a:rPr lang="en-US" altLang="zh-CN" sz="1600" dirty="0" err="1">
                <a:latin typeface="Arial" panose="020B0604020202020204" pitchFamily="34" charset="0"/>
                <a:cs typeface="Arial" panose="020B0604020202020204" pitchFamily="34" charset="0"/>
              </a:rPr>
              <a:t>AutoSegmentation</a:t>
            </a:r>
            <a:r>
              <a:rPr lang="en-US" altLang="zh-CN" sz="1600" dirty="0">
                <a:latin typeface="Arial" panose="020B0604020202020204" pitchFamily="34" charset="0"/>
                <a:cs typeface="Arial" panose="020B0604020202020204" pitchFamily="34" charset="0"/>
              </a:rPr>
              <a:t> of Pelvic OARs On MRI Multi-Sequence Using An Fused-Unet》</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(AAPM 2020 </a:t>
            </a:r>
            <a:r>
              <a:rPr lang="en-US" altLang="zh-CN" sz="1600" b="1" dirty="0">
                <a:latin typeface="Arial" panose="020B0604020202020204" pitchFamily="34" charset="0"/>
                <a:cs typeface="Arial" panose="020B0604020202020204" pitchFamily="34" charset="0"/>
              </a:rPr>
              <a:t>oral presentation </a:t>
            </a:r>
            <a:r>
              <a:rPr lang="en-US" altLang="zh-CN" sz="1600" dirty="0">
                <a:latin typeface="Arial" panose="020B0604020202020204" pitchFamily="34" charset="0"/>
                <a:cs typeface="Arial" panose="020B0604020202020204" pitchFamily="34" charset="0"/>
              </a:rPr>
              <a:t>&amp; </a:t>
            </a:r>
            <a:r>
              <a:rPr lang="en-US" altLang="zh-CN" sz="1600" b="1" dirty="0">
                <a:latin typeface="Arial" panose="020B0604020202020204" pitchFamily="34" charset="0"/>
                <a:cs typeface="Arial" panose="020B0604020202020204" pitchFamily="34" charset="0"/>
              </a:rPr>
              <a:t>BLUE RIBBON </a:t>
            </a:r>
            <a:r>
              <a:rPr lang="en-US" altLang="zh-CN" sz="1600" b="1" dirty="0" err="1">
                <a:latin typeface="Arial" panose="020B0604020202020204" pitchFamily="34" charset="0"/>
                <a:cs typeface="Arial" panose="020B0604020202020204" pitchFamily="34" charset="0"/>
              </a:rPr>
              <a:t>ePOSTER</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《A Novel Hybrid Network for H&amp;N Organs At Risk Segmentation》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(ICBIP 2020 </a:t>
            </a:r>
            <a:r>
              <a:rPr lang="en-US" altLang="zh-CN" sz="1600" b="1" dirty="0">
                <a:latin typeface="Arial" panose="020B0604020202020204" pitchFamily="34" charset="0"/>
                <a:cs typeface="Arial" panose="020B0604020202020204" pitchFamily="34" charset="0"/>
              </a:rPr>
              <a:t>oral presentation</a:t>
            </a:r>
            <a:r>
              <a:rPr lang="en-US" altLang="zh-CN" sz="1600" dirty="0">
                <a:latin typeface="Arial" panose="020B0604020202020204" pitchFamily="34" charset="0"/>
                <a:cs typeface="Arial" panose="020B0604020202020204" pitchFamily="34" charset="0"/>
              </a:rPr>
              <a:t>) -- Corresponding SCI Under Review</a:t>
            </a:r>
          </a:p>
          <a:p>
            <a:pPr>
              <a:lnSpc>
                <a:spcPct val="200000"/>
              </a:lnSpc>
            </a:pPr>
            <a:r>
              <a:rPr lang="en-US" altLang="zh-CN" sz="1600" dirty="0">
                <a:latin typeface="Arial" panose="020B0604020202020204" pitchFamily="34" charset="0"/>
                <a:cs typeface="Arial" panose="020B0604020202020204" pitchFamily="34" charset="0"/>
              </a:rPr>
              <a:t>《Attention V-Net: A Residual U-Net with Attention Gate Block for Lung Organ At Risk Segmentation》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(CSAE 2020) -- Corresponding SCI Under Review</a:t>
            </a:r>
          </a:p>
          <a:p>
            <a:pPr>
              <a:lnSpc>
                <a:spcPct val="200000"/>
              </a:lnSpc>
            </a:pPr>
            <a:r>
              <a:rPr lang="en-US" altLang="zh-CN" sz="1600" dirty="0">
                <a:latin typeface="Arial" panose="020B0604020202020204" pitchFamily="34" charset="0"/>
                <a:cs typeface="Arial" panose="020B0604020202020204" pitchFamily="34" charset="0"/>
              </a:rPr>
              <a:t>《</a:t>
            </a:r>
            <a:r>
              <a:rPr lang="en-US" altLang="zh-CN" sz="1600" dirty="0" err="1">
                <a:latin typeface="Arial" panose="020B0604020202020204" pitchFamily="34" charset="0"/>
                <a:cs typeface="Arial" panose="020B0604020202020204" pitchFamily="34" charset="0"/>
              </a:rPr>
              <a:t>ZigZag</a:t>
            </a:r>
            <a:r>
              <a:rPr lang="en-US" altLang="zh-CN" sz="1600" dirty="0">
                <a:latin typeface="Arial" panose="020B0604020202020204" pitchFamily="34" charset="0"/>
                <a:cs typeface="Arial" panose="020B0604020202020204" pitchFamily="34" charset="0"/>
              </a:rPr>
              <a:t> U-Net: Multi-stage medical segmentation network》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5">
                    <a:lumMod val="75000"/>
                  </a:schemeClr>
                </a:solidFill>
                <a:latin typeface="Arial" panose="020B0604020202020204" pitchFamily="34" charset="0"/>
                <a:cs typeface="Arial" panose="020B0604020202020204" pitchFamily="34" charset="0"/>
              </a:rPr>
              <a:t>to be submitted</a:t>
            </a:r>
            <a:r>
              <a:rPr lang="en-US" altLang="zh-CN" sz="1600" dirty="0">
                <a:latin typeface="Arial" panose="020B0604020202020204" pitchFamily="34" charset="0"/>
                <a:cs typeface="Arial" panose="020B0604020202020204" pitchFamily="34" charset="0"/>
              </a:rPr>
              <a:t>] (inspired by CB-Net)</a:t>
            </a:r>
          </a:p>
        </p:txBody>
      </p:sp>
    </p:spTree>
    <p:extLst>
      <p:ext uri="{BB962C8B-B14F-4D97-AF65-F5344CB8AC3E}">
        <p14:creationId xmlns:p14="http://schemas.microsoft.com/office/powerpoint/2010/main" val="303573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21093"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Interest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6689011"/>
          </a:xfrm>
          <a:prstGeom prst="rect">
            <a:avLst/>
          </a:prstGeom>
          <a:noFill/>
        </p:spPr>
        <p:txBody>
          <a:bodyPr wrap="square" rtlCol="0">
            <a:spAutoFit/>
          </a:bodyPr>
          <a:lstStyle/>
          <a:p>
            <a:pPr algn="just">
              <a:lnSpc>
                <a:spcPct val="150000"/>
              </a:lnSpc>
            </a:pPr>
            <a:r>
              <a:rPr lang="en-US" altLang="zh-CN" dirty="0">
                <a:latin typeface="Arial" panose="020B0604020202020204" pitchFamily="34" charset="0"/>
                <a:cs typeface="Arial" panose="020B0604020202020204" pitchFamily="34" charset="0"/>
              </a:rPr>
              <a:t>        Because of my past research, I may be interested in medical image segmentation, object detection and object track. Actually, I’m not limited to specific computer vision tasks. I’m interested in computer vision tasks which are meaningful and practical. For instance, the tumors and organs at risk automatic contouring on MRI Multi-sequence. MRI Multi-sequence tumors and organs at risk manual contouring is really time consuming and clinical knowledge intensive. So, we use Multi-modality model to perform MRI Multi-sequence automatic contouring which largely reduce the contouring time. </a:t>
            </a:r>
          </a:p>
          <a:p>
            <a:pPr algn="just">
              <a:lnSpc>
                <a:spcPct val="150000"/>
              </a:lnSpc>
            </a:pPr>
            <a:endParaRPr lang="en-US" altLang="zh-CN" dirty="0">
              <a:latin typeface="Arial" panose="020B0604020202020204" pitchFamily="34" charset="0"/>
              <a:cs typeface="Arial" panose="020B0604020202020204" pitchFamily="34" charset="0"/>
            </a:endParaRPr>
          </a:p>
          <a:p>
            <a:pPr algn="just">
              <a:lnSpc>
                <a:spcPct val="150000"/>
              </a:lnSpc>
            </a:pPr>
            <a:r>
              <a:rPr lang="zh-CN" altLang="en-US" dirty="0">
                <a:latin typeface="Arial" panose="020B0604020202020204" pitchFamily="34" charset="0"/>
                <a:cs typeface="Arial" panose="020B0604020202020204" pitchFamily="34" charset="0"/>
              </a:rPr>
              <a:t>后台</a:t>
            </a:r>
            <a:r>
              <a:rPr lang="en-US" altLang="zh-CN" dirty="0">
                <a:latin typeface="Arial" panose="020B0604020202020204" pitchFamily="34" charset="0"/>
                <a:cs typeface="Arial" panose="020B0604020202020204" pitchFamily="34" charset="0"/>
              </a:rPr>
              <a:t>: Self-driving is also practical. Self-driving can largely improve the people transport. Self-driving needs a compound of technology about machine learning so that it may be difficult. Although it’s difficult, I’m willing to be faced with it. At last, I express my opinions on research. I don’t want to be a researcher who just see computer vision as paper generator. I want to do meaningful, practical research! I want to do high-quality, more advanced research! I want to do real research! As you can see, I also publish some low-quality paper which just modify the network and just get the performance a little improvement. But I have to do that. Because It’s the entrance. If I don’t do that, I even can’t qualify for the summer camp. It’s the entrance to higher research. </a:t>
            </a:r>
            <a:r>
              <a:rPr lang="en-US" altLang="zh-CN">
                <a:latin typeface="Arial" panose="020B0604020202020204" pitchFamily="34" charset="0"/>
                <a:cs typeface="Arial" panose="020B0604020202020204" pitchFamily="34" charset="0"/>
              </a:rPr>
              <a:t>So I have to do that.</a:t>
            </a:r>
            <a:endParaRPr lang="en-US" altLang="zh-CN" dirty="0">
              <a:latin typeface="Arial" panose="020B0604020202020204" pitchFamily="34" charset="0"/>
              <a:cs typeface="Arial" panose="020B0604020202020204" pitchFamily="34" charset="0"/>
            </a:endParaRPr>
          </a:p>
          <a:p>
            <a:pPr algn="just">
              <a:lnSpc>
                <a:spcPct val="150000"/>
              </a:lnSpc>
            </a:pP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265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3788281"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The implementation of </a:t>
            </a:r>
            <a:r>
              <a:rPr lang="en-US" altLang="zh-CN" b="1" dirty="0" err="1">
                <a:latin typeface="Arial" panose="020B0604020202020204" pitchFamily="34" charset="0"/>
                <a:cs typeface="Arial" panose="020B0604020202020204" pitchFamily="34" charset="0"/>
              </a:rPr>
              <a:t>VectorNet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45295"/>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Representing trajectories and maps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Constructing the polyline subgraphs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Global graph for high-order interactions</a:t>
            </a:r>
          </a:p>
        </p:txBody>
      </p:sp>
      <p:pic>
        <p:nvPicPr>
          <p:cNvPr id="2" name="图片 1">
            <a:extLst>
              <a:ext uri="{FF2B5EF4-FFF2-40B4-BE49-F238E27FC236}">
                <a16:creationId xmlns:a16="http://schemas.microsoft.com/office/drawing/2014/main" id="{1CAE9600-A1F7-481A-9535-70A09912EBA5}"/>
              </a:ext>
            </a:extLst>
          </p:cNvPr>
          <p:cNvPicPr>
            <a:picLocks noChangeAspect="1"/>
          </p:cNvPicPr>
          <p:nvPr/>
        </p:nvPicPr>
        <p:blipFill>
          <a:blip r:embed="rId2"/>
          <a:stretch>
            <a:fillRect/>
          </a:stretch>
        </p:blipFill>
        <p:spPr>
          <a:xfrm>
            <a:off x="1915527" y="3146254"/>
            <a:ext cx="7757832" cy="2598645"/>
          </a:xfrm>
          <a:prstGeom prst="rect">
            <a:avLst/>
          </a:prstGeom>
        </p:spPr>
      </p:pic>
      <p:sp>
        <p:nvSpPr>
          <p:cNvPr id="3" name="文本框 2">
            <a:extLst>
              <a:ext uri="{FF2B5EF4-FFF2-40B4-BE49-F238E27FC236}">
                <a16:creationId xmlns:a16="http://schemas.microsoft.com/office/drawing/2014/main" id="{8DF647A1-4A05-4C3B-9587-9B2486A5B3F2}"/>
              </a:ext>
            </a:extLst>
          </p:cNvPr>
          <p:cNvSpPr txBox="1"/>
          <p:nvPr/>
        </p:nvSpPr>
        <p:spPr>
          <a:xfrm>
            <a:off x="3967789" y="5880920"/>
            <a:ext cx="3653308" cy="307777"/>
          </a:xfrm>
          <a:prstGeom prst="rect">
            <a:avLst/>
          </a:prstGeom>
          <a:noFill/>
        </p:spPr>
        <p:txBody>
          <a:bodyPr wrap="none" rtlCol="0">
            <a:spAutoFit/>
          </a:bodyPr>
          <a:lstStyle/>
          <a:p>
            <a:r>
              <a:rPr lang="en-US" altLang="zh-CN" sz="1400" b="1" dirty="0">
                <a:latin typeface="Arial" panose="020B0604020202020204" pitchFamily="34" charset="0"/>
                <a:cs typeface="Arial" panose="020B0604020202020204" pitchFamily="34" charset="0"/>
              </a:rPr>
              <a:t>Figure 1. The total workflow of </a:t>
            </a:r>
            <a:r>
              <a:rPr lang="en-US" altLang="zh-CN" sz="1400" b="1" dirty="0" err="1">
                <a:latin typeface="Arial" panose="020B0604020202020204" pitchFamily="34" charset="0"/>
                <a:cs typeface="Arial" panose="020B0604020202020204" pitchFamily="34" charset="0"/>
              </a:rPr>
              <a:t>VectorNet</a:t>
            </a:r>
            <a:endParaRPr lang="zh-CN" alt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49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108817"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Representing trajectories and maps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24007"/>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There are only the agent trajectory and lane needed to represent according to the requirements. So, we firstly extract lane centerline point sets and agent trajectory point sets (I don’t consider the AV and OTHER object). Then I use average lane width to calculate lane two-side edge line point sets which are dummy lines. By incorporating two </a:t>
            </a:r>
            <a:r>
              <a:rPr lang="en-US" altLang="zh-CN" sz="1600">
                <a:latin typeface="Arial" panose="020B0604020202020204" pitchFamily="34" charset="0"/>
                <a:cs typeface="Arial" panose="020B0604020202020204" pitchFamily="34" charset="0"/>
              </a:rPr>
              <a:t>neighboring points into </a:t>
            </a:r>
            <a:r>
              <a:rPr lang="en-US" altLang="zh-CN" sz="1600" dirty="0">
                <a:latin typeface="Arial" panose="020B0604020202020204" pitchFamily="34" charset="0"/>
                <a:cs typeface="Arial" panose="020B0604020202020204" pitchFamily="34" charset="0"/>
              </a:rPr>
              <a:t>one vector, we convert point sets to vector sets.</a:t>
            </a:r>
          </a:p>
        </p:txBody>
      </p:sp>
    </p:spTree>
    <p:extLst>
      <p:ext uri="{BB962C8B-B14F-4D97-AF65-F5344CB8AC3E}">
        <p14:creationId xmlns:p14="http://schemas.microsoft.com/office/powerpoint/2010/main" val="145082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33965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Constructing the polyline subgraphs  </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416011"/>
          </a:xfrm>
          <a:prstGeom prst="rect">
            <a:avLst/>
          </a:prstGeom>
          <a:noFill/>
        </p:spPr>
        <p:txBody>
          <a:bodyPr wrap="square" rtlCol="0">
            <a:spAutoFit/>
          </a:bodyPr>
          <a:lstStyle/>
          <a:p>
            <a:pPr algn="just">
              <a:lnSpc>
                <a:spcPct val="150000"/>
              </a:lnSpc>
            </a:pPr>
            <a:r>
              <a:rPr lang="en-US" altLang="zh-CN" sz="1600">
                <a:latin typeface="Arial" panose="020B0604020202020204" pitchFamily="34" charset="0"/>
                <a:cs typeface="Arial" panose="020B0604020202020204" pitchFamily="34" charset="0"/>
              </a:rPr>
              <a:t>        There</a:t>
            </a:r>
            <a:endParaRPr lang="en-US" altLang="zh-C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77059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838</Words>
  <Application>Microsoft Office PowerPoint</Application>
  <PresentationFormat>宽屏</PresentationFormat>
  <Paragraphs>50</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 泽森</dc:creator>
  <cp:lastModifiedBy>成 泽森</cp:lastModifiedBy>
  <cp:revision>214</cp:revision>
  <dcterms:created xsi:type="dcterms:W3CDTF">2020-06-08T12:50:32Z</dcterms:created>
  <dcterms:modified xsi:type="dcterms:W3CDTF">2020-06-09T18:13:28Z</dcterms:modified>
</cp:coreProperties>
</file>