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5"/>
  </p:notesMasterIdLst>
  <p:handoutMasterIdLst>
    <p:handoutMasterId r:id="rId76"/>
  </p:handoutMasterIdLst>
  <p:sldIdLst>
    <p:sldId id="260" r:id="rId2"/>
    <p:sldId id="766" r:id="rId3"/>
    <p:sldId id="944" r:id="rId4"/>
    <p:sldId id="945" r:id="rId5"/>
    <p:sldId id="946" r:id="rId6"/>
    <p:sldId id="767" r:id="rId7"/>
    <p:sldId id="907" r:id="rId8"/>
    <p:sldId id="908" r:id="rId9"/>
    <p:sldId id="909" r:id="rId10"/>
    <p:sldId id="910" r:id="rId11"/>
    <p:sldId id="911" r:id="rId12"/>
    <p:sldId id="912" r:id="rId13"/>
    <p:sldId id="913" r:id="rId14"/>
    <p:sldId id="947" r:id="rId15"/>
    <p:sldId id="949" r:id="rId16"/>
    <p:sldId id="950" r:id="rId17"/>
    <p:sldId id="951" r:id="rId18"/>
    <p:sldId id="952" r:id="rId19"/>
    <p:sldId id="953" r:id="rId20"/>
    <p:sldId id="954" r:id="rId21"/>
    <p:sldId id="955" r:id="rId22"/>
    <p:sldId id="956" r:id="rId23"/>
    <p:sldId id="957" r:id="rId24"/>
    <p:sldId id="958" r:id="rId25"/>
    <p:sldId id="960" r:id="rId26"/>
    <p:sldId id="959" r:id="rId27"/>
    <p:sldId id="961" r:id="rId28"/>
    <p:sldId id="963" r:id="rId29"/>
    <p:sldId id="962" r:id="rId30"/>
    <p:sldId id="964" r:id="rId31"/>
    <p:sldId id="965" r:id="rId32"/>
    <p:sldId id="966" r:id="rId33"/>
    <p:sldId id="967" r:id="rId34"/>
    <p:sldId id="968" r:id="rId35"/>
    <p:sldId id="969" r:id="rId36"/>
    <p:sldId id="973" r:id="rId37"/>
    <p:sldId id="948" r:id="rId38"/>
    <p:sldId id="914" r:id="rId39"/>
    <p:sldId id="915" r:id="rId40"/>
    <p:sldId id="939" r:id="rId41"/>
    <p:sldId id="940" r:id="rId42"/>
    <p:sldId id="916" r:id="rId43"/>
    <p:sldId id="974" r:id="rId44"/>
    <p:sldId id="975" r:id="rId45"/>
    <p:sldId id="976" r:id="rId46"/>
    <p:sldId id="917" r:id="rId47"/>
    <p:sldId id="977" r:id="rId48"/>
    <p:sldId id="918" r:id="rId49"/>
    <p:sldId id="919" r:id="rId50"/>
    <p:sldId id="978" r:id="rId51"/>
    <p:sldId id="921" r:id="rId52"/>
    <p:sldId id="979" r:id="rId53"/>
    <p:sldId id="980" r:id="rId54"/>
    <p:sldId id="922" r:id="rId55"/>
    <p:sldId id="923" r:id="rId56"/>
    <p:sldId id="925" r:id="rId57"/>
    <p:sldId id="924" r:id="rId58"/>
    <p:sldId id="981" r:id="rId59"/>
    <p:sldId id="926" r:id="rId60"/>
    <p:sldId id="927" r:id="rId61"/>
    <p:sldId id="928" r:id="rId62"/>
    <p:sldId id="941" r:id="rId63"/>
    <p:sldId id="943" r:id="rId64"/>
    <p:sldId id="942" r:id="rId65"/>
    <p:sldId id="930" r:id="rId66"/>
    <p:sldId id="932" r:id="rId67"/>
    <p:sldId id="931" r:id="rId68"/>
    <p:sldId id="933" r:id="rId69"/>
    <p:sldId id="935" r:id="rId70"/>
    <p:sldId id="934" r:id="rId71"/>
    <p:sldId id="936" r:id="rId72"/>
    <p:sldId id="937" r:id="rId73"/>
    <p:sldId id="938" r:id="rId74"/>
  </p:sldIdLst>
  <p:sldSz cx="10261600" cy="7200900"/>
  <p:notesSz cx="6873875" cy="10061575"/>
  <p:defaultTextStyle>
    <a:defPPr>
      <a:defRPr lang="ko-KR"/>
    </a:defPPr>
    <a:lvl1pPr algn="ctr" rtl="0" fontAlgn="ctr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1pPr>
    <a:lvl2pPr marL="457200" algn="ctr" rtl="0" fontAlgn="ctr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2pPr>
    <a:lvl3pPr marL="914400" algn="ctr" rtl="0" fontAlgn="ctr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3pPr>
    <a:lvl4pPr marL="1371600" algn="ctr" rtl="0" fontAlgn="ctr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4pPr>
    <a:lvl5pPr marL="1828800" algn="ctr" rtl="0" fontAlgn="ctr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5pPr>
    <a:lvl6pPr marL="2286000" algn="l" defTabSz="914400" rtl="0" eaLnBrk="1" latinLnBrk="1" hangingPunct="1"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6pPr>
    <a:lvl7pPr marL="2743200" algn="l" defTabSz="914400" rtl="0" eaLnBrk="1" latinLnBrk="1" hangingPunct="1"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7pPr>
    <a:lvl8pPr marL="3200400" algn="l" defTabSz="914400" rtl="0" eaLnBrk="1" latinLnBrk="1" hangingPunct="1"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8pPr>
    <a:lvl9pPr marL="3657600" algn="l" defTabSz="914400" rtl="0" eaLnBrk="1" latinLnBrk="1" hangingPunct="1">
      <a:defRPr kumimoji="1" sz="900" kern="1200">
        <a:solidFill>
          <a:schemeClr val="bg1"/>
        </a:solidFill>
        <a:latin typeface="HY견고딕" pitchFamily="18" charset="-127"/>
        <a:ea typeface="HY견고딕" pitchFamily="18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953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orient="horz" pos="3810">
          <p15:clr>
            <a:srgbClr val="A4A3A4"/>
          </p15:clr>
        </p15:guide>
        <p15:guide id="6" pos="783">
          <p15:clr>
            <a:srgbClr val="A4A3A4"/>
          </p15:clr>
        </p15:guide>
        <p15:guide id="7" pos="510">
          <p15:clr>
            <a:srgbClr val="A4A3A4"/>
          </p15:clr>
        </p15:guide>
        <p15:guide id="8" pos="1644">
          <p15:clr>
            <a:srgbClr val="A4A3A4"/>
          </p15:clr>
        </p15:guide>
        <p15:guide id="9" pos="63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9">
          <p15:clr>
            <a:srgbClr val="A4A3A4"/>
          </p15:clr>
        </p15:guide>
        <p15:guide id="2" pos="21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CCCC"/>
    <a:srgbClr val="CC0000"/>
    <a:srgbClr val="006600"/>
    <a:srgbClr val="990033"/>
    <a:srgbClr val="666699"/>
    <a:srgbClr val="B2B2B2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 autoAdjust="0"/>
    <p:restoredTop sz="95512" autoAdjust="0"/>
  </p:normalViewPr>
  <p:slideViewPr>
    <p:cSldViewPr snapToObjects="1">
      <p:cViewPr>
        <p:scale>
          <a:sx n="100" d="100"/>
          <a:sy n="100" d="100"/>
        </p:scale>
        <p:origin x="806" y="-792"/>
      </p:cViewPr>
      <p:guideLst>
        <p:guide orient="horz"/>
        <p:guide orient="horz" pos="953"/>
        <p:guide orient="horz" pos="771"/>
        <p:guide orient="horz" pos="4128"/>
        <p:guide orient="horz" pos="3810"/>
        <p:guide pos="783"/>
        <p:guide pos="510"/>
        <p:guide pos="1644"/>
        <p:guide pos="631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38"/>
    </p:cViewPr>
  </p:sorterViewPr>
  <p:notesViewPr>
    <p:cSldViewPr snapToObjects="1">
      <p:cViewPr varScale="1">
        <p:scale>
          <a:sx n="86" d="100"/>
          <a:sy n="86" d="100"/>
        </p:scale>
        <p:origin x="-1974" y="-90"/>
      </p:cViewPr>
      <p:guideLst>
        <p:guide orient="horz" pos="3169"/>
        <p:guide pos="216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t" anchorCtr="0" compatLnSpc="1">
            <a:prstTxWarp prst="textNoShape">
              <a:avLst/>
            </a:prstTxWarp>
          </a:bodyPr>
          <a:lstStyle>
            <a:lvl1pPr algn="l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t" anchorCtr="0" compatLnSpc="1">
            <a:prstTxWarp prst="textNoShape">
              <a:avLst/>
            </a:prstTxWarp>
          </a:bodyPr>
          <a:lstStyle>
            <a:lvl1pPr algn="r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675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b" anchorCtr="0" compatLnSpc="1">
            <a:prstTxWarp prst="textNoShape">
              <a:avLst/>
            </a:prstTxWarp>
          </a:bodyPr>
          <a:lstStyle>
            <a:lvl1pPr algn="l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955675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b" anchorCtr="0" compatLnSpc="1">
            <a:prstTxWarp prst="textNoShape">
              <a:avLst/>
            </a:prstTxWarp>
          </a:bodyPr>
          <a:lstStyle>
            <a:lvl1pPr algn="r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64AF7AF9-6370-4F5E-8F5A-E8A5964DAB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29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t" anchorCtr="0" compatLnSpc="1">
            <a:prstTxWarp prst="textNoShape">
              <a:avLst/>
            </a:prstTxWarp>
          </a:bodyPr>
          <a:lstStyle>
            <a:lvl1pPr algn="l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255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t" anchorCtr="0" compatLnSpc="1">
            <a:prstTxWarp prst="textNoShape">
              <a:avLst/>
            </a:prstTxWarp>
          </a:bodyPr>
          <a:lstStyle>
            <a:lvl1pPr algn="r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755650"/>
            <a:ext cx="5375275" cy="377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78375"/>
            <a:ext cx="54991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675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b" anchorCtr="0" compatLnSpc="1">
            <a:prstTxWarp prst="textNoShape">
              <a:avLst/>
            </a:prstTxWarp>
          </a:bodyPr>
          <a:lstStyle>
            <a:lvl1pPr algn="l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2550" y="955675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8" tIns="48524" rIns="97048" bIns="48524" numCol="1" anchor="b" anchorCtr="0" compatLnSpc="1">
            <a:prstTxWarp prst="textNoShape">
              <a:avLst/>
            </a:prstTxWarp>
          </a:bodyPr>
          <a:lstStyle>
            <a:lvl1pPr algn="r" defTabSz="969963" fontAlgn="base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5DF8323F-55A6-4A25-B84D-ADD265284B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94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91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12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713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0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83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07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33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06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10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790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566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820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01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54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175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623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27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00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074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858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134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710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2143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483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587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753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635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335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286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84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89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647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87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20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672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701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6530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591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59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000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845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21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3195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8667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968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366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977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9141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4681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8581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9779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0996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25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686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1028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447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0470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7894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9608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1838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49058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7693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3005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27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595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1575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963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04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168-6CA1-47AE-9BA5-8E9EB60D3EF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9938" y="2236788"/>
            <a:ext cx="8721725" cy="646282"/>
          </a:xfrm>
          <a:prstGeom prst="rect">
            <a:avLst/>
          </a:prstGeo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9875" y="4079875"/>
            <a:ext cx="7181850" cy="184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42D47F8-2639-432C-AEBD-C867F088830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8975" y="393700"/>
            <a:ext cx="5978525" cy="579438"/>
          </a:xfrm>
          <a:prstGeom prst="rect">
            <a:avLst/>
          </a:prstGeo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1175" y="1374775"/>
            <a:ext cx="9239250" cy="5381625"/>
          </a:xfrm>
          <a:prstGeom prst="rect">
            <a:avLst/>
          </a:prstGeom>
        </p:spPr>
        <p:txBody>
          <a:bodyPr/>
          <a:lstStyle>
            <a:lvl1pPr marL="342900" indent="-342900">
              <a:buFont typeface="HY견고딕" panose="02030600000101010101" pitchFamily="18" charset="-127"/>
              <a:buChar char="□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360000" indent="360000">
              <a:buFont typeface="Wingdings" panose="05000000000000000000" pitchFamily="2" charset="2"/>
              <a:buChar char="ü"/>
              <a:tabLst>
                <a:tab pos="144000" algn="l"/>
              </a:tabLst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720000" indent="360000">
              <a:buFont typeface="HY견고딕" panose="02030600000101010101" pitchFamily="18" charset="-127"/>
              <a:buChar char="-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68463" indent="-238125">
              <a:buFont typeface="Arial" panose="020B0604020202020204" pitchFamily="34" charset="0"/>
              <a:buChar char="•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144713" indent="-239713">
              <a:buFont typeface="Wingdings" panose="05000000000000000000" pitchFamily="2" charset="2"/>
              <a:buChar char="Ø"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1DC734A7-8990-476C-A252-8A0013C8475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9F53D8D-266B-4590-91CB-FA7C01A5AA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8975" y="393700"/>
            <a:ext cx="5978525" cy="5794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1175" y="1374775"/>
            <a:ext cx="4543425" cy="538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207000" y="1374775"/>
            <a:ext cx="4543425" cy="538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AFA9F1B-AC70-4F3F-9AF6-D00C7652769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2575" y="6942138"/>
            <a:ext cx="2155825" cy="29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5272" tIns="47634" rIns="95272" bIns="47634" numCol="1" anchor="t" anchorCtr="0" compatLnSpc="1">
            <a:prstTxWarp prst="textNoShape">
              <a:avLst/>
            </a:prstTxWarp>
          </a:bodyPr>
          <a:lstStyle>
            <a:lvl1pPr fontAlgn="base">
              <a:defRPr b="1">
                <a:solidFill>
                  <a:srgbClr val="22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0982E414-BC31-4B50-9C4C-919AEC4D6C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58975" y="289798"/>
            <a:ext cx="5978525" cy="646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391" tIns="45696" rIns="91391" bIns="4569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3371" name="Line 27"/>
          <p:cNvSpPr>
            <a:spLocks noChangeShapeType="1"/>
          </p:cNvSpPr>
          <p:nvPr userDrawn="1"/>
        </p:nvSpPr>
        <p:spPr bwMode="auto">
          <a:xfrm>
            <a:off x="0" y="1212850"/>
            <a:ext cx="10261600" cy="0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ko-KR" altLang="en-US">
              <a:cs typeface="+mn-cs"/>
            </a:endParaRPr>
          </a:p>
        </p:txBody>
      </p:sp>
      <p:sp>
        <p:nvSpPr>
          <p:cNvPr id="313373" name="Line 29"/>
          <p:cNvSpPr>
            <a:spLocks noChangeShapeType="1"/>
          </p:cNvSpPr>
          <p:nvPr userDrawn="1"/>
        </p:nvSpPr>
        <p:spPr bwMode="auto">
          <a:xfrm>
            <a:off x="-1588" y="6951663"/>
            <a:ext cx="10261601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ko-KR" altLang="en-US">
              <a:cs typeface="+mn-cs"/>
            </a:endParaRPr>
          </a:p>
        </p:txBody>
      </p:sp>
      <p:sp>
        <p:nvSpPr>
          <p:cNvPr id="313374" name="Text Box 30"/>
          <p:cNvSpPr txBox="1">
            <a:spLocks noChangeArrowheads="1"/>
          </p:cNvSpPr>
          <p:nvPr userDrawn="1"/>
        </p:nvSpPr>
        <p:spPr bwMode="auto">
          <a:xfrm>
            <a:off x="481013" y="6927850"/>
            <a:ext cx="278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DDDDDD"/>
            </a:outerShdw>
          </a:effectLst>
        </p:spPr>
        <p:txBody>
          <a:bodyPr lIns="91415" tIns="45708" rIns="91415" bIns="45708">
            <a:spAutoFit/>
          </a:bodyPr>
          <a:lstStyle/>
          <a:p>
            <a:pPr algn="l" defTabSz="952500" fontAlgn="base">
              <a:defRPr/>
            </a:pPr>
            <a:r>
              <a:rPr lang="ko-KR" altLang="en-US" sz="1200" b="1" dirty="0">
                <a:solidFill>
                  <a:srgbClr val="2211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응용프레임워크프로그래밍</a:t>
            </a:r>
            <a:endParaRPr lang="en-US" altLang="ko-KR" sz="1200" b="1" dirty="0">
              <a:solidFill>
                <a:srgbClr val="2211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13382" name="Rectangle 38"/>
          <p:cNvSpPr>
            <a:spLocks noChangeArrowheads="1"/>
          </p:cNvSpPr>
          <p:nvPr userDrawn="1"/>
        </p:nvSpPr>
        <p:spPr bwMode="auto">
          <a:xfrm>
            <a:off x="3175" y="1063625"/>
            <a:ext cx="10258425" cy="10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8D9F250-FC19-47BB-B884-91DB3B66301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244975" y="7094538"/>
            <a:ext cx="2155825" cy="298450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ctr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1pPr>
            <a:lvl2pPr marL="457200" algn="ctr" rtl="0" fontAlgn="ctr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2pPr>
            <a:lvl3pPr marL="914400" algn="ctr" rtl="0" fontAlgn="ctr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3pPr>
            <a:lvl4pPr marL="1371600" algn="ctr" rtl="0" fontAlgn="ctr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4pPr>
            <a:lvl5pPr marL="1828800" algn="ctr" rtl="0" fontAlgn="ctr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defRPr>
            </a:lvl9pPr>
          </a:lstStyle>
          <a:p>
            <a:pPr>
              <a:defRPr/>
            </a:pPr>
            <a:r>
              <a:rPr lang="en-US" altLang="ko-KR"/>
              <a:t>- </a:t>
            </a:r>
            <a:fld id="{1DC734A7-8990-476C-A252-8A0013C8475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3" r:id="rId4"/>
  </p:sldLayoutIdLst>
  <p:hf hdr="0" ftr="0" dt="0"/>
  <p:txStyles>
    <p:titleStyle>
      <a:lvl1pPr algn="ctr" defTabSz="952500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ctr" defTabSz="9525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ctr" defTabSz="9525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ctr" defTabSz="9525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ctr" defTabSz="9525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ctr" defTabSz="952500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ctr" defTabSz="952500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ctr" defTabSz="952500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ctr" defTabSz="952500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52500" rtl="0" eaLnBrk="0" fontAlgn="base" latinLnBrk="1" hangingPunct="0">
        <a:spcBef>
          <a:spcPct val="20000"/>
        </a:spcBef>
        <a:spcAft>
          <a:spcPct val="0"/>
        </a:spcAft>
        <a:buBlip>
          <a:blip r:embed="rId6"/>
        </a:buBlip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277813" algn="l" defTabSz="952500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2pPr>
      <a:lvl3pPr marL="11906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668463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144713" indent="-239713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601913" indent="-239713" algn="l" defTabSz="952500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59113" indent="-239713" algn="l" defTabSz="952500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516313" indent="-239713" algn="l" defTabSz="952500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73513" indent="-239713" algn="l" defTabSz="952500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sample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6"/>
          <p:cNvSpPr txBox="1">
            <a:spLocks noChangeArrowheads="1"/>
          </p:cNvSpPr>
          <p:nvPr/>
        </p:nvSpPr>
        <p:spPr bwMode="auto">
          <a:xfrm>
            <a:off x="-12700" y="3581400"/>
            <a:ext cx="10261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2019. 11. 12</a:t>
            </a:r>
          </a:p>
          <a:p>
            <a:pPr fontAlgn="base">
              <a:spcBef>
                <a:spcPct val="50000"/>
              </a:spcBef>
            </a:pP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pitchFamily="50" charset="-127"/>
            </a:endParaRPr>
          </a:p>
          <a:p>
            <a:pPr fontAlgn="base">
              <a:spcBef>
                <a:spcPct val="50000"/>
              </a:spcBef>
            </a:pPr>
            <a:r>
              <a:rPr lang="ko-KR" altLang="en-US" sz="1800" b="1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김 미 영</a:t>
            </a:r>
            <a:r>
              <a:rPr lang="ko-KR" altLang="en-US" sz="18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pitchFamily="50" charset="-127"/>
              </a:rPr>
              <a:t>atronics@naver.com</a:t>
            </a:r>
          </a:p>
        </p:txBody>
      </p:sp>
      <p:sp>
        <p:nvSpPr>
          <p:cNvPr id="2051" name="Text Box 27"/>
          <p:cNvSpPr txBox="1">
            <a:spLocks noChangeArrowheads="1"/>
          </p:cNvSpPr>
          <p:nvPr/>
        </p:nvSpPr>
        <p:spPr bwMode="auto">
          <a:xfrm>
            <a:off x="1547222" y="1951038"/>
            <a:ext cx="69136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b="1" dirty="0">
                <a:solidFill>
                  <a:schemeClr val="tx1"/>
                </a:solidFill>
              </a:rPr>
              <a:t>Chap 5. Spring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MVC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57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웹 프로젝트의 구조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스프링을 실행하는 존재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ApplicationContext =&gt; WebApplicationContext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같이 연동되는 방식으로 동작하기 때문에 설정을 분리해도 통합해서 사용가능 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0" y="2952360"/>
            <a:ext cx="9704407" cy="37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44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스프링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MVC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기본 사상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서블릿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기반이긴 하지만 한 단계 더 추상화된 수준의 개발 지향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서블릿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API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없이도 개발이 가능한 수준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643155-4F9D-4939-B8BF-BB13929EF4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" y="2546727"/>
            <a:ext cx="9061855" cy="40781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95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81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모델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2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방식과 스프링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MVC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모델</a:t>
            </a:r>
            <a:r>
              <a:rPr kumimoji="0" lang="en-US" altLang="ko-KR" sz="2000" dirty="0">
                <a:solidFill>
                  <a:schemeClr val="tx1"/>
                </a:solidFill>
              </a:rPr>
              <a:t>2 </a:t>
            </a:r>
            <a:r>
              <a:rPr kumimoji="0" lang="ko-KR" altLang="en-US" sz="2000" dirty="0">
                <a:solidFill>
                  <a:schemeClr val="tx1"/>
                </a:solidFill>
              </a:rPr>
              <a:t>방식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0E2C7-1E2B-486D-8BC4-CB66FA2B8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750" y="2182576"/>
            <a:ext cx="7886699" cy="40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5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Spring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MVC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핵심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Component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DispatcherServlet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Spring MVC Framework </a:t>
            </a:r>
            <a:r>
              <a:rPr kumimoji="0" lang="ko-KR" altLang="en-US" sz="1800" dirty="0">
                <a:solidFill>
                  <a:schemeClr val="tx1"/>
                </a:solidFill>
              </a:rPr>
              <a:t>의 </a:t>
            </a:r>
            <a:r>
              <a:rPr kumimoji="0" lang="en-US" altLang="ko-KR" sz="1800" dirty="0">
                <a:solidFill>
                  <a:schemeClr val="tx1"/>
                </a:solidFill>
              </a:rPr>
              <a:t>Front Controller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 err="1">
                <a:solidFill>
                  <a:schemeClr val="tx1"/>
                </a:solidFill>
              </a:rPr>
              <a:t>웹요청과</a:t>
            </a:r>
            <a:r>
              <a:rPr kumimoji="0" lang="ko-KR" altLang="en-US" sz="1800" dirty="0">
                <a:solidFill>
                  <a:schemeClr val="tx1"/>
                </a:solidFill>
              </a:rPr>
              <a:t> 응답의 </a:t>
            </a:r>
            <a:r>
              <a:rPr kumimoji="0" lang="en-US" altLang="ko-KR" sz="1800" dirty="0">
                <a:solidFill>
                  <a:schemeClr val="tx1"/>
                </a:solidFill>
              </a:rPr>
              <a:t>Life Cycle </a:t>
            </a:r>
            <a:r>
              <a:rPr kumimoji="0" lang="ko-KR" altLang="en-US" sz="1800" dirty="0">
                <a:solidFill>
                  <a:schemeClr val="tx1"/>
                </a:solidFill>
              </a:rPr>
              <a:t>을 주관</a:t>
            </a:r>
            <a:r>
              <a:rPr kumimoji="0" lang="en-US" altLang="ko-KR" sz="18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HandlerMapping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웹요청시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해당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URL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을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어떤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Controller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가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처리할지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결정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Controller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비지니스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로직을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수행하고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결과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데이터를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ModelAndView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에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반영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ModelAndView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Controller </a:t>
            </a:r>
            <a:r>
              <a:rPr kumimoji="0" lang="ko-KR" altLang="en-US" sz="1800" dirty="0">
                <a:solidFill>
                  <a:schemeClr val="tx1"/>
                </a:solidFill>
              </a:rPr>
              <a:t>가 수행 결과를 반영하는 </a:t>
            </a:r>
            <a:r>
              <a:rPr kumimoji="0" lang="en-US" altLang="ko-KR" sz="1800" dirty="0">
                <a:solidFill>
                  <a:schemeClr val="tx1"/>
                </a:solidFill>
              </a:rPr>
              <a:t>Model </a:t>
            </a:r>
            <a:r>
              <a:rPr kumimoji="0" lang="ko-KR" altLang="en-US" sz="1800" dirty="0">
                <a:solidFill>
                  <a:schemeClr val="tx1"/>
                </a:solidFill>
              </a:rPr>
              <a:t>데이터 객체와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 </a:t>
            </a:r>
            <a:r>
              <a:rPr kumimoji="0" lang="ko-KR" altLang="en-US" sz="1800" dirty="0">
                <a:solidFill>
                  <a:schemeClr val="tx1"/>
                </a:solidFill>
              </a:rPr>
              <a:t>이동할 페이지 정보 </a:t>
            </a:r>
            <a:r>
              <a:rPr kumimoji="0" lang="en-US" altLang="ko-KR" sz="1800" dirty="0">
                <a:solidFill>
                  <a:schemeClr val="tx1"/>
                </a:solidFill>
              </a:rPr>
              <a:t>( </a:t>
            </a:r>
            <a:r>
              <a:rPr kumimoji="0" lang="ko-KR" altLang="en-US" sz="1800" dirty="0">
                <a:solidFill>
                  <a:schemeClr val="tx1"/>
                </a:solidFill>
              </a:rPr>
              <a:t>또는 </a:t>
            </a:r>
            <a:r>
              <a:rPr kumimoji="0" lang="en-US" altLang="ko-KR" sz="1800" dirty="0">
                <a:solidFill>
                  <a:schemeClr val="tx1"/>
                </a:solidFill>
              </a:rPr>
              <a:t>View </a:t>
            </a:r>
            <a:r>
              <a:rPr kumimoji="0" lang="ko-KR" altLang="en-US" sz="1800" dirty="0">
                <a:solidFill>
                  <a:schemeClr val="tx1"/>
                </a:solidFill>
              </a:rPr>
              <a:t>객체 </a:t>
            </a:r>
            <a:r>
              <a:rPr kumimoji="0" lang="en-US" altLang="ko-KR" sz="1800" dirty="0">
                <a:solidFill>
                  <a:schemeClr val="tx1"/>
                </a:solidFill>
              </a:rPr>
              <a:t>) </a:t>
            </a:r>
            <a:r>
              <a:rPr kumimoji="0" lang="ko-KR" altLang="en-US" sz="1800" dirty="0">
                <a:solidFill>
                  <a:schemeClr val="tx1"/>
                </a:solidFill>
              </a:rPr>
              <a:t>로 이루어져 있음</a:t>
            </a:r>
            <a:r>
              <a:rPr kumimoji="0" lang="en-US" altLang="ko-KR" sz="20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ViewResolver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어떤 </a:t>
            </a:r>
            <a:r>
              <a:rPr kumimoji="0" lang="en-US" altLang="ko-KR" sz="1800" dirty="0">
                <a:solidFill>
                  <a:schemeClr val="tx1"/>
                </a:solidFill>
              </a:rPr>
              <a:t>View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선택할지 결정</a:t>
            </a:r>
            <a:r>
              <a:rPr kumimoji="0" lang="en-US" altLang="ko-KR" sz="20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View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결과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데이터인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Model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객체를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display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lang="en-US" altLang="ko-KR" sz="20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68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13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Spring MVC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컴포넌트간의 관계와 흐름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Client </a:t>
            </a:r>
            <a:r>
              <a:rPr kumimoji="0" lang="ko-KR" altLang="en-US" sz="1800" dirty="0">
                <a:solidFill>
                  <a:schemeClr val="tx1"/>
                </a:solidFill>
              </a:rPr>
              <a:t>의 요청이 들어오면 </a:t>
            </a:r>
            <a:r>
              <a:rPr kumimoji="0" lang="en-US" altLang="ko-KR" sz="1800" dirty="0">
                <a:solidFill>
                  <a:schemeClr val="tx1"/>
                </a:solidFill>
              </a:rPr>
              <a:t>DispatchServlet </a:t>
            </a:r>
            <a:r>
              <a:rPr kumimoji="0" lang="ko-KR" altLang="en-US" sz="1800" dirty="0">
                <a:solidFill>
                  <a:schemeClr val="tx1"/>
                </a:solidFill>
              </a:rPr>
              <a:t>이 가장 먼저 요청을 받음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HandlerMapping </a:t>
            </a:r>
            <a:r>
              <a:rPr kumimoji="0" lang="ko-KR" altLang="en-US" sz="1800" dirty="0">
                <a:solidFill>
                  <a:schemeClr val="tx1"/>
                </a:solidFill>
              </a:rPr>
              <a:t>이 요청에 해당하는 </a:t>
            </a:r>
            <a:r>
              <a:rPr kumimoji="0" lang="en-US" altLang="ko-KR" sz="1800" dirty="0">
                <a:solidFill>
                  <a:schemeClr val="tx1"/>
                </a:solidFill>
              </a:rPr>
              <a:t>Controller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return.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Controller </a:t>
            </a:r>
            <a:r>
              <a:rPr kumimoji="0" lang="ko-KR" altLang="en-US" sz="1800" dirty="0">
                <a:solidFill>
                  <a:schemeClr val="tx1"/>
                </a:solidFill>
              </a:rPr>
              <a:t>는 비지니스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로직을</a:t>
            </a:r>
            <a:r>
              <a:rPr kumimoji="0" lang="ko-KR" altLang="en-US" sz="1800" dirty="0">
                <a:solidFill>
                  <a:schemeClr val="tx1"/>
                </a:solidFill>
              </a:rPr>
              <a:t> 수행 </a:t>
            </a:r>
            <a:r>
              <a:rPr kumimoji="0" lang="en-US" altLang="ko-KR" sz="1800" dirty="0">
                <a:solidFill>
                  <a:schemeClr val="tx1"/>
                </a:solidFill>
              </a:rPr>
              <a:t>( </a:t>
            </a:r>
            <a:r>
              <a:rPr kumimoji="0" lang="ko-KR" altLang="en-US" sz="1800" dirty="0">
                <a:solidFill>
                  <a:schemeClr val="tx1"/>
                </a:solidFill>
              </a:rPr>
              <a:t>호출 </a:t>
            </a:r>
            <a:r>
              <a:rPr kumimoji="0" lang="en-US" altLang="ko-KR" sz="1800" dirty="0">
                <a:solidFill>
                  <a:schemeClr val="tx1"/>
                </a:solidFill>
              </a:rPr>
              <a:t>) </a:t>
            </a:r>
            <a:r>
              <a:rPr kumimoji="0" lang="ko-KR" altLang="en-US" sz="1800" dirty="0">
                <a:solidFill>
                  <a:schemeClr val="tx1"/>
                </a:solidFill>
              </a:rPr>
              <a:t>하고 결과 데이터를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ModelAndView </a:t>
            </a:r>
            <a:r>
              <a:rPr kumimoji="0" lang="ko-KR" altLang="en-US" sz="1800" dirty="0">
                <a:solidFill>
                  <a:schemeClr val="tx1"/>
                </a:solidFill>
              </a:rPr>
              <a:t>에 반영하여 </a:t>
            </a:r>
            <a:r>
              <a:rPr kumimoji="0" lang="en-US" altLang="ko-KR" sz="1800" dirty="0">
                <a:solidFill>
                  <a:schemeClr val="tx1"/>
                </a:solidFill>
              </a:rPr>
              <a:t>return.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ViewResolver </a:t>
            </a:r>
            <a:r>
              <a:rPr kumimoji="0" lang="ko-KR" altLang="en-US" sz="1800" dirty="0">
                <a:solidFill>
                  <a:schemeClr val="tx1"/>
                </a:solidFill>
              </a:rPr>
              <a:t>는 </a:t>
            </a:r>
            <a:r>
              <a:rPr kumimoji="0" lang="en-US" altLang="ko-KR" sz="1800" dirty="0">
                <a:solidFill>
                  <a:schemeClr val="tx1"/>
                </a:solidFill>
              </a:rPr>
              <a:t>view name </a:t>
            </a:r>
            <a:r>
              <a:rPr kumimoji="0" lang="ko-KR" altLang="en-US" sz="1800" dirty="0">
                <a:solidFill>
                  <a:schemeClr val="tx1"/>
                </a:solidFill>
              </a:rPr>
              <a:t>을 받아 해당하는 </a:t>
            </a:r>
            <a:r>
              <a:rPr kumimoji="0" lang="en-US" altLang="ko-KR" sz="1800" dirty="0">
                <a:solidFill>
                  <a:schemeClr val="tx1"/>
                </a:solidFill>
              </a:rPr>
              <a:t>View </a:t>
            </a:r>
            <a:r>
              <a:rPr kumimoji="0" lang="ko-KR" altLang="en-US" sz="1800" dirty="0">
                <a:solidFill>
                  <a:schemeClr val="tx1"/>
                </a:solidFill>
              </a:rPr>
              <a:t>객체를 </a:t>
            </a:r>
            <a:r>
              <a:rPr kumimoji="0" lang="en-US" altLang="ko-KR" sz="1800" dirty="0">
                <a:solidFill>
                  <a:schemeClr val="tx1"/>
                </a:solidFill>
              </a:rPr>
              <a:t>return.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View </a:t>
            </a:r>
            <a:r>
              <a:rPr kumimoji="0" lang="ko-KR" altLang="en-US" sz="1800" dirty="0">
                <a:solidFill>
                  <a:schemeClr val="tx1"/>
                </a:solidFill>
              </a:rPr>
              <a:t>는 </a:t>
            </a:r>
            <a:r>
              <a:rPr kumimoji="0" lang="en-US" altLang="ko-KR" sz="1800" dirty="0">
                <a:solidFill>
                  <a:schemeClr val="tx1"/>
                </a:solidFill>
              </a:rPr>
              <a:t>Model </a:t>
            </a:r>
            <a:r>
              <a:rPr kumimoji="0" lang="ko-KR" altLang="en-US" sz="1800" dirty="0">
                <a:solidFill>
                  <a:schemeClr val="tx1"/>
                </a:solidFill>
              </a:rPr>
              <a:t>객체를 받아 </a:t>
            </a:r>
            <a:r>
              <a:rPr kumimoji="0" lang="en-US" altLang="ko-KR" sz="1800" dirty="0">
                <a:solidFill>
                  <a:schemeClr val="tx1"/>
                </a:solidFill>
              </a:rPr>
              <a:t>rendering </a:t>
            </a:r>
            <a:r>
              <a:rPr kumimoji="0" lang="ko-KR" altLang="en-US" sz="1800" dirty="0">
                <a:solidFill>
                  <a:schemeClr val="tx1"/>
                </a:solidFill>
              </a:rPr>
              <a:t>함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8289" y="3528440"/>
            <a:ext cx="8413765" cy="34136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14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14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13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Spring MVC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컴포넌트간의 관계와 흐름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6933" y="1704456"/>
            <a:ext cx="9386315" cy="5250447"/>
            <a:chOff x="691836" y="1565897"/>
            <a:chExt cx="9386315" cy="5250447"/>
          </a:xfrm>
          <a:solidFill>
            <a:schemeClr val="bg1"/>
          </a:solidFill>
        </p:grpSpPr>
        <p:sp>
          <p:nvSpPr>
            <p:cNvPr id="37" name="Freeform 3"/>
            <p:cNvSpPr/>
            <p:nvPr/>
          </p:nvSpPr>
          <p:spPr>
            <a:xfrm>
              <a:off x="704790" y="2876041"/>
              <a:ext cx="4198620" cy="492252"/>
            </a:xfrm>
            <a:custGeom>
              <a:avLst/>
              <a:gdLst>
                <a:gd name="connsiteX0" fmla="*/ 0 w 4198620"/>
                <a:gd name="connsiteY0" fmla="*/ 492252 h 492252"/>
                <a:gd name="connsiteX1" fmla="*/ 4198620 w 4198620"/>
                <a:gd name="connsiteY1" fmla="*/ 492252 h 492252"/>
                <a:gd name="connsiteX2" fmla="*/ 4198620 w 4198620"/>
                <a:gd name="connsiteY2" fmla="*/ 0 h 492252"/>
                <a:gd name="connsiteX3" fmla="*/ 0 w 4198620"/>
                <a:gd name="connsiteY3" fmla="*/ 0 h 492252"/>
                <a:gd name="connsiteX4" fmla="*/ 0 w 4198620"/>
                <a:gd name="connsiteY4" fmla="*/ 492252 h 49225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198620" h="492252">
                  <a:moveTo>
                    <a:pt x="0" y="492252"/>
                  </a:moveTo>
                  <a:lnTo>
                    <a:pt x="4198620" y="492252"/>
                  </a:lnTo>
                  <a:lnTo>
                    <a:pt x="4198620" y="0"/>
                  </a:lnTo>
                  <a:lnTo>
                    <a:pt x="0" y="0"/>
                  </a:lnTo>
                  <a:lnTo>
                    <a:pt x="0" y="492252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3"/>
            <p:cNvSpPr/>
            <p:nvPr/>
          </p:nvSpPr>
          <p:spPr>
            <a:xfrm>
              <a:off x="691836" y="2863087"/>
              <a:ext cx="4224528" cy="518160"/>
            </a:xfrm>
            <a:custGeom>
              <a:avLst/>
              <a:gdLst>
                <a:gd name="connsiteX0" fmla="*/ 12954 w 4224528"/>
                <a:gd name="connsiteY0" fmla="*/ 505206 h 518160"/>
                <a:gd name="connsiteX1" fmla="*/ 4211574 w 4224528"/>
                <a:gd name="connsiteY1" fmla="*/ 505206 h 518160"/>
                <a:gd name="connsiteX2" fmla="*/ 4211574 w 4224528"/>
                <a:gd name="connsiteY2" fmla="*/ 12954 h 518160"/>
                <a:gd name="connsiteX3" fmla="*/ 12954 w 4224528"/>
                <a:gd name="connsiteY3" fmla="*/ 12954 h 518160"/>
                <a:gd name="connsiteX4" fmla="*/ 12954 w 4224528"/>
                <a:gd name="connsiteY4" fmla="*/ 505206 h 5181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224528" h="518160">
                  <a:moveTo>
                    <a:pt x="12954" y="505206"/>
                  </a:moveTo>
                  <a:lnTo>
                    <a:pt x="4211574" y="505206"/>
                  </a:lnTo>
                  <a:lnTo>
                    <a:pt x="4211574" y="12954"/>
                  </a:lnTo>
                  <a:lnTo>
                    <a:pt x="12954" y="12954"/>
                  </a:lnTo>
                  <a:lnTo>
                    <a:pt x="12954" y="505206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3"/>
            <p:cNvSpPr/>
            <p:nvPr/>
          </p:nvSpPr>
          <p:spPr>
            <a:xfrm>
              <a:off x="1325058" y="6494018"/>
              <a:ext cx="3944112" cy="292608"/>
            </a:xfrm>
            <a:custGeom>
              <a:avLst/>
              <a:gdLst>
                <a:gd name="connsiteX0" fmla="*/ 0 w 3944112"/>
                <a:gd name="connsiteY0" fmla="*/ 292608 h 292608"/>
                <a:gd name="connsiteX1" fmla="*/ 3944112 w 3944112"/>
                <a:gd name="connsiteY1" fmla="*/ 292608 h 292608"/>
                <a:gd name="connsiteX2" fmla="*/ 3944112 w 3944112"/>
                <a:gd name="connsiteY2" fmla="*/ 0 h 292608"/>
                <a:gd name="connsiteX3" fmla="*/ 0 w 3944112"/>
                <a:gd name="connsiteY3" fmla="*/ 0 h 292608"/>
                <a:gd name="connsiteX4" fmla="*/ 0 w 3944112"/>
                <a:gd name="connsiteY4" fmla="*/ 292608 h 29260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944112" h="292608">
                  <a:moveTo>
                    <a:pt x="0" y="292608"/>
                  </a:moveTo>
                  <a:lnTo>
                    <a:pt x="3944112" y="292608"/>
                  </a:lnTo>
                  <a:lnTo>
                    <a:pt x="3944112" y="0"/>
                  </a:lnTo>
                  <a:lnTo>
                    <a:pt x="0" y="0"/>
                  </a:lnTo>
                  <a:lnTo>
                    <a:pt x="0" y="292608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3"/>
            <p:cNvSpPr/>
            <p:nvPr/>
          </p:nvSpPr>
          <p:spPr>
            <a:xfrm>
              <a:off x="1312104" y="6481064"/>
              <a:ext cx="3970020" cy="318516"/>
            </a:xfrm>
            <a:custGeom>
              <a:avLst/>
              <a:gdLst>
                <a:gd name="connsiteX0" fmla="*/ 12953 w 3970020"/>
                <a:gd name="connsiteY0" fmla="*/ 305561 h 318516"/>
                <a:gd name="connsiteX1" fmla="*/ 3957066 w 3970020"/>
                <a:gd name="connsiteY1" fmla="*/ 305561 h 318516"/>
                <a:gd name="connsiteX2" fmla="*/ 3957066 w 3970020"/>
                <a:gd name="connsiteY2" fmla="*/ 12953 h 318516"/>
                <a:gd name="connsiteX3" fmla="*/ 12953 w 3970020"/>
                <a:gd name="connsiteY3" fmla="*/ 12953 h 318516"/>
                <a:gd name="connsiteX4" fmla="*/ 12953 w 3970020"/>
                <a:gd name="connsiteY4" fmla="*/ 305561 h 31851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970020" h="318516">
                  <a:moveTo>
                    <a:pt x="12953" y="305561"/>
                  </a:moveTo>
                  <a:lnTo>
                    <a:pt x="3957066" y="305561"/>
                  </a:lnTo>
                  <a:lnTo>
                    <a:pt x="3957066" y="12953"/>
                  </a:lnTo>
                  <a:lnTo>
                    <a:pt x="12953" y="12953"/>
                  </a:lnTo>
                  <a:lnTo>
                    <a:pt x="12953" y="305561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3"/>
            <p:cNvSpPr/>
            <p:nvPr/>
          </p:nvSpPr>
          <p:spPr>
            <a:xfrm>
              <a:off x="7149786" y="4582922"/>
              <a:ext cx="2915412" cy="646176"/>
            </a:xfrm>
            <a:custGeom>
              <a:avLst/>
              <a:gdLst>
                <a:gd name="connsiteX0" fmla="*/ 0 w 2915412"/>
                <a:gd name="connsiteY0" fmla="*/ 646176 h 646176"/>
                <a:gd name="connsiteX1" fmla="*/ 2915412 w 2915412"/>
                <a:gd name="connsiteY1" fmla="*/ 646176 h 646176"/>
                <a:gd name="connsiteX2" fmla="*/ 2915412 w 2915412"/>
                <a:gd name="connsiteY2" fmla="*/ 0 h 646176"/>
                <a:gd name="connsiteX3" fmla="*/ 0 w 2915412"/>
                <a:gd name="connsiteY3" fmla="*/ 0 h 646176"/>
                <a:gd name="connsiteX4" fmla="*/ 0 w 2915412"/>
                <a:gd name="connsiteY4" fmla="*/ 646176 h 64617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2915412" h="646176">
                  <a:moveTo>
                    <a:pt x="0" y="646176"/>
                  </a:moveTo>
                  <a:lnTo>
                    <a:pt x="2915412" y="646176"/>
                  </a:lnTo>
                  <a:lnTo>
                    <a:pt x="2915412" y="0"/>
                  </a:lnTo>
                  <a:lnTo>
                    <a:pt x="0" y="0"/>
                  </a:lnTo>
                  <a:lnTo>
                    <a:pt x="0" y="646176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3"/>
            <p:cNvSpPr/>
            <p:nvPr/>
          </p:nvSpPr>
          <p:spPr>
            <a:xfrm>
              <a:off x="7136831" y="4569968"/>
              <a:ext cx="2941320" cy="672084"/>
            </a:xfrm>
            <a:custGeom>
              <a:avLst/>
              <a:gdLst>
                <a:gd name="connsiteX0" fmla="*/ 12954 w 2941320"/>
                <a:gd name="connsiteY0" fmla="*/ 659129 h 672084"/>
                <a:gd name="connsiteX1" fmla="*/ 2928366 w 2941320"/>
                <a:gd name="connsiteY1" fmla="*/ 659129 h 672084"/>
                <a:gd name="connsiteX2" fmla="*/ 2928366 w 2941320"/>
                <a:gd name="connsiteY2" fmla="*/ 12953 h 672084"/>
                <a:gd name="connsiteX3" fmla="*/ 12954 w 2941320"/>
                <a:gd name="connsiteY3" fmla="*/ 12953 h 672084"/>
                <a:gd name="connsiteX4" fmla="*/ 12954 w 2941320"/>
                <a:gd name="connsiteY4" fmla="*/ 659129 h 67208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2941320" h="672084">
                  <a:moveTo>
                    <a:pt x="12954" y="659129"/>
                  </a:moveTo>
                  <a:lnTo>
                    <a:pt x="2928366" y="659129"/>
                  </a:lnTo>
                  <a:lnTo>
                    <a:pt x="2928366" y="12953"/>
                  </a:lnTo>
                  <a:lnTo>
                    <a:pt x="12954" y="12953"/>
                  </a:lnTo>
                  <a:lnTo>
                    <a:pt x="12954" y="659129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3"/>
            <p:cNvSpPr/>
            <p:nvPr/>
          </p:nvSpPr>
          <p:spPr>
            <a:xfrm>
              <a:off x="5706558" y="6311138"/>
              <a:ext cx="3432048" cy="492252"/>
            </a:xfrm>
            <a:custGeom>
              <a:avLst/>
              <a:gdLst>
                <a:gd name="connsiteX0" fmla="*/ 0 w 3432048"/>
                <a:gd name="connsiteY0" fmla="*/ 492252 h 492252"/>
                <a:gd name="connsiteX1" fmla="*/ 3432048 w 3432048"/>
                <a:gd name="connsiteY1" fmla="*/ 492252 h 492252"/>
                <a:gd name="connsiteX2" fmla="*/ 3432048 w 3432048"/>
                <a:gd name="connsiteY2" fmla="*/ 0 h 492252"/>
                <a:gd name="connsiteX3" fmla="*/ 0 w 3432048"/>
                <a:gd name="connsiteY3" fmla="*/ 0 h 492252"/>
                <a:gd name="connsiteX4" fmla="*/ 0 w 3432048"/>
                <a:gd name="connsiteY4" fmla="*/ 492252 h 49225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432048" h="492252">
                  <a:moveTo>
                    <a:pt x="0" y="492252"/>
                  </a:moveTo>
                  <a:lnTo>
                    <a:pt x="3432048" y="492252"/>
                  </a:lnTo>
                  <a:lnTo>
                    <a:pt x="3432048" y="0"/>
                  </a:lnTo>
                  <a:lnTo>
                    <a:pt x="0" y="0"/>
                  </a:lnTo>
                  <a:lnTo>
                    <a:pt x="0" y="492252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3"/>
            <p:cNvSpPr/>
            <p:nvPr/>
          </p:nvSpPr>
          <p:spPr>
            <a:xfrm>
              <a:off x="5693604" y="6298184"/>
              <a:ext cx="3457956" cy="518160"/>
            </a:xfrm>
            <a:custGeom>
              <a:avLst/>
              <a:gdLst>
                <a:gd name="connsiteX0" fmla="*/ 12953 w 3457956"/>
                <a:gd name="connsiteY0" fmla="*/ 505206 h 518160"/>
                <a:gd name="connsiteX1" fmla="*/ 3445002 w 3457956"/>
                <a:gd name="connsiteY1" fmla="*/ 505206 h 518160"/>
                <a:gd name="connsiteX2" fmla="*/ 3445002 w 3457956"/>
                <a:gd name="connsiteY2" fmla="*/ 12953 h 518160"/>
                <a:gd name="connsiteX3" fmla="*/ 12953 w 3457956"/>
                <a:gd name="connsiteY3" fmla="*/ 12953 h 518160"/>
                <a:gd name="connsiteX4" fmla="*/ 12953 w 3457956"/>
                <a:gd name="connsiteY4" fmla="*/ 505206 h 5181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457956" h="518160">
                  <a:moveTo>
                    <a:pt x="12953" y="505206"/>
                  </a:moveTo>
                  <a:lnTo>
                    <a:pt x="3445002" y="505206"/>
                  </a:lnTo>
                  <a:lnTo>
                    <a:pt x="3445002" y="12953"/>
                  </a:lnTo>
                  <a:lnTo>
                    <a:pt x="12953" y="12953"/>
                  </a:lnTo>
                  <a:lnTo>
                    <a:pt x="12953" y="505206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0200" y="1738884"/>
              <a:ext cx="8610600" cy="4724400"/>
            </a:xfrm>
            <a:prstGeom prst="rect">
              <a:avLst/>
            </a:prstGeom>
            <a:grpFill/>
          </p:spPr>
        </p:pic>
        <p:sp>
          <p:nvSpPr>
            <p:cNvPr id="47" name="TextBox 1"/>
            <p:cNvSpPr txBox="1"/>
            <p:nvPr/>
          </p:nvSpPr>
          <p:spPr>
            <a:xfrm>
              <a:off x="784800" y="2907284"/>
              <a:ext cx="3390900" cy="406400"/>
            </a:xfrm>
            <a:prstGeom prst="rect">
              <a:avLst/>
            </a:prstGeom>
            <a:grp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600"/>
                </a:lnSpc>
                <a:tabLst>
                  <a:tab pos="127000" algn="l"/>
                </a:tabLst>
              </a:pPr>
              <a:r>
                <a:rPr lang="en-US" altLang="zh-CN" sz="1296" dirty="0">
                  <a:solidFill>
                    <a:srgbClr val="666666"/>
                  </a:solidFill>
                  <a:latin typeface="Arial" pitchFamily="18" charset="0"/>
                  <a:cs typeface="Arial" pitchFamily="18" charset="0"/>
                </a:rPr>
                <a:t>•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Client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의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요청이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들어오면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DispatchServlet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이</a:t>
              </a:r>
            </a:p>
            <a:p>
              <a:pPr>
                <a:lnSpc>
                  <a:spcPts val="1500"/>
                </a:lnSpc>
                <a:tabLst>
                  <a:tab pos="127000" algn="l"/>
                </a:tabLst>
              </a:pPr>
              <a:r>
                <a:rPr lang="en-US" altLang="zh-CN" dirty="0"/>
                <a:t>	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가장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먼저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요청을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받는다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.</a:t>
              </a:r>
            </a:p>
          </p:txBody>
        </p:sp>
        <p:sp>
          <p:nvSpPr>
            <p:cNvPr id="48" name="TextBox 1"/>
            <p:cNvSpPr txBox="1"/>
            <p:nvPr/>
          </p:nvSpPr>
          <p:spPr>
            <a:xfrm>
              <a:off x="1407100" y="6526784"/>
              <a:ext cx="3289300" cy="203200"/>
            </a:xfrm>
            <a:prstGeom prst="rect">
              <a:avLst/>
            </a:prstGeom>
            <a:grp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600"/>
                </a:lnSpc>
                <a:tabLst/>
              </a:pPr>
              <a:r>
                <a:rPr lang="en-US" altLang="zh-CN" sz="1296" dirty="0">
                  <a:solidFill>
                    <a:srgbClr val="FF0000"/>
                  </a:solidFill>
                  <a:latin typeface="Arial" pitchFamily="18" charset="0"/>
                  <a:cs typeface="Arial" pitchFamily="18" charset="0"/>
                </a:rPr>
                <a:t>•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View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는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Model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객체를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받아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rendering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한다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.</a:t>
              </a:r>
            </a:p>
          </p:txBody>
        </p:sp>
        <p:sp>
          <p:nvSpPr>
            <p:cNvPr id="49" name="TextBox 1"/>
            <p:cNvSpPr txBox="1"/>
            <p:nvPr/>
          </p:nvSpPr>
          <p:spPr>
            <a:xfrm>
              <a:off x="7236400" y="4621784"/>
              <a:ext cx="2705100" cy="558800"/>
            </a:xfrm>
            <a:prstGeom prst="rect">
              <a:avLst/>
            </a:prstGeom>
            <a:grp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500"/>
                </a:lnSpc>
                <a:tabLst/>
              </a:pPr>
              <a:r>
                <a:rPr lang="en-US" altLang="zh-CN" sz="1200" dirty="0">
                  <a:solidFill>
                    <a:srgbClr val="FF0000"/>
                  </a:solidFill>
                  <a:latin typeface="Arial" pitchFamily="18" charset="0"/>
                  <a:cs typeface="Arial" pitchFamily="18" charset="0"/>
                </a:rPr>
                <a:t>•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Controller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는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비지니스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로직을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수행</a:t>
              </a:r>
            </a:p>
            <a:p>
              <a:pPr>
                <a:lnSpc>
                  <a:spcPts val="1400"/>
                </a:lnSpc>
                <a:tabLst/>
              </a:pPr>
              <a:r>
                <a:rPr lang="en-US" altLang="zh-CN" sz="1202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(</a:t>
              </a:r>
              <a:r>
                <a:rPr lang="en-US" altLang="zh-CN" sz="1202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2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호출</a:t>
              </a:r>
              <a:r>
                <a:rPr lang="en-US" altLang="zh-CN" sz="1202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2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)</a:t>
              </a:r>
              <a:r>
                <a:rPr lang="en-US" altLang="zh-CN" sz="1202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2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하고</a:t>
              </a:r>
              <a:r>
                <a:rPr lang="en-US" altLang="zh-CN" sz="1202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2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결과</a:t>
              </a:r>
              <a:r>
                <a:rPr lang="en-US" altLang="zh-CN" sz="1202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2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데이터를</a:t>
              </a:r>
            </a:p>
            <a:p>
              <a:pPr>
                <a:lnSpc>
                  <a:spcPts val="1400"/>
                </a:lnSpc>
                <a:tabLst/>
              </a:pPr>
              <a:r>
                <a:rPr lang="en-US" altLang="zh-CN" sz="12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ModelAndView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에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반영하여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return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한다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.</a:t>
              </a:r>
            </a:p>
          </p:txBody>
        </p:sp>
        <p:sp>
          <p:nvSpPr>
            <p:cNvPr id="50" name="TextBox 1"/>
            <p:cNvSpPr txBox="1"/>
            <p:nvPr/>
          </p:nvSpPr>
          <p:spPr>
            <a:xfrm>
              <a:off x="5788600" y="6348984"/>
              <a:ext cx="2717800" cy="406400"/>
            </a:xfrm>
            <a:prstGeom prst="rect">
              <a:avLst/>
            </a:prstGeom>
            <a:grp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600"/>
                </a:lnSpc>
                <a:tabLst>
                  <a:tab pos="127000" algn="l"/>
                </a:tabLst>
              </a:pPr>
              <a:r>
                <a:rPr lang="en-US" altLang="zh-CN" sz="1296" dirty="0">
                  <a:solidFill>
                    <a:srgbClr val="FF0000"/>
                  </a:solidFill>
                  <a:latin typeface="Arial" pitchFamily="18" charset="0"/>
                  <a:cs typeface="Arial" pitchFamily="18" charset="0"/>
                </a:rPr>
                <a:t>•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ViewResolver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는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view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name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을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받아</a:t>
              </a:r>
            </a:p>
            <a:p>
              <a:pPr>
                <a:lnSpc>
                  <a:spcPts val="1500"/>
                </a:lnSpc>
                <a:tabLst>
                  <a:tab pos="127000" algn="l"/>
                </a:tabLst>
              </a:pPr>
              <a:r>
                <a:rPr lang="en-US" altLang="zh-CN" dirty="0"/>
                <a:t>	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해당하는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View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객체를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return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한다</a:t>
              </a:r>
              <a:r>
                <a:rPr lang="en-US" altLang="zh-CN" sz="1296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96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.</a:t>
              </a:r>
            </a:p>
          </p:txBody>
        </p:sp>
        <p:sp>
          <p:nvSpPr>
            <p:cNvPr id="41" name="Freeform 3"/>
            <p:cNvSpPr/>
            <p:nvPr/>
          </p:nvSpPr>
          <p:spPr>
            <a:xfrm>
              <a:off x="4175700" y="1565897"/>
              <a:ext cx="5733287" cy="400178"/>
            </a:xfrm>
            <a:custGeom>
              <a:avLst/>
              <a:gdLst>
                <a:gd name="connsiteX0" fmla="*/ 0 w 5733287"/>
                <a:gd name="connsiteY0" fmla="*/ 291084 h 291084"/>
                <a:gd name="connsiteX1" fmla="*/ 5733287 w 5733287"/>
                <a:gd name="connsiteY1" fmla="*/ 291084 h 291084"/>
                <a:gd name="connsiteX2" fmla="*/ 5733287 w 5733287"/>
                <a:gd name="connsiteY2" fmla="*/ 0 h 291084"/>
                <a:gd name="connsiteX3" fmla="*/ 0 w 5733287"/>
                <a:gd name="connsiteY3" fmla="*/ 0 h 291084"/>
                <a:gd name="connsiteX4" fmla="*/ 0 w 5733287"/>
                <a:gd name="connsiteY4" fmla="*/ 291084 h 29108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5733287" h="291084">
                  <a:moveTo>
                    <a:pt x="0" y="291084"/>
                  </a:moveTo>
                  <a:lnTo>
                    <a:pt x="5733287" y="291084"/>
                  </a:lnTo>
                  <a:lnTo>
                    <a:pt x="5733287" y="0"/>
                  </a:lnTo>
                  <a:lnTo>
                    <a:pt x="0" y="0"/>
                  </a:lnTo>
                  <a:lnTo>
                    <a:pt x="0" y="291084"/>
                  </a:lnTo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Arial" pitchFamily="18" charset="0"/>
                  <a:cs typeface="Arial" pitchFamily="18" charset="0"/>
                </a:rPr>
                <a:t>•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HandlerMapping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이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요청에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해당하는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맑은 고딕" pitchFamily="18" charset="0"/>
                  <a:cs typeface="맑은 고딕" pitchFamily="18" charset="0"/>
                </a:rPr>
                <a:t>Controller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를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return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한다</a:t>
              </a:r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 dirty="0">
                  <a:solidFill>
                    <a:srgbClr val="666666"/>
                  </a:solidFill>
                  <a:latin typeface="맑은 고딕" pitchFamily="18" charset="0"/>
                  <a:cs typeface="맑은 고딕" pitchFamily="18" charset="0"/>
                </a:rPr>
                <a:t>.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11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15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39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DispatcherServlet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Controller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로 향하는 모든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웹요청의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진입점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이며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, </a:t>
            </a:r>
          </a:p>
          <a:p>
            <a:pPr lvl="1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웹요청을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처리하며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결과 데이터를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Client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에게 응답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Spring MVC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웹요청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Life Cycle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을 주관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110" y="2664320"/>
            <a:ext cx="10009390" cy="4576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083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16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17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DispatcherServlet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DispatcherServlet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상세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37"/>
            <a:ext cx="10027480" cy="515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650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17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DispatcherServlet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DispatcherServlet, ApplicationContext, WebApplicationContext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하나의 빈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설정파일에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모든 빈을 등록할 수도 있지만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아래와 같이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Layer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별로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빈파일을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나누어 등록하고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ApplicationContext, WebApplicationContext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사용하는 것을 권장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ApplicationContext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ContextLoaderListener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에 의해 생성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. 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persistance, service layer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의 빈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WebApplicationContext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DispatcherServlet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에 의해 생성 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presentation layer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의 빈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ContextLoaderListener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는 웹 어플리케이션이 시작되는 시점에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ApplicationContext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을 만들고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이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ApplicationContext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의 빈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   정보는 모든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WebApplicationContext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들이 참조 가능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73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110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DispatcherServlet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DispatcherServlet, ApplicationContext, WebApplicationContext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240" y="2234678"/>
            <a:ext cx="9793360" cy="4102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51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DF0DDACB-A0CA-4D02-9FA7-800356BB20C3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ko-KR" altLang="en-US" sz="3200" b="1">
                <a:solidFill>
                  <a:schemeClr val="tx1"/>
                </a:solidFill>
              </a:rPr>
              <a:t>목     차</a:t>
            </a:r>
            <a:endParaRPr lang="ko-KR" altLang="en-US" sz="3200" b="1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7700" y="1536700"/>
            <a:ext cx="9055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ko-KR" sz="2000" dirty="0">
                <a:solidFill>
                  <a:schemeClr val="tx1"/>
                </a:solidFill>
              </a:rPr>
              <a:t> Spring MVC </a:t>
            </a:r>
            <a:r>
              <a:rPr lang="ko-KR" altLang="en-US" sz="2000" dirty="0">
                <a:solidFill>
                  <a:schemeClr val="tx1"/>
                </a:solidFill>
              </a:rPr>
              <a:t>개요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ko-KR" sz="2000" dirty="0">
                <a:solidFill>
                  <a:schemeClr val="tx1"/>
                </a:solidFill>
              </a:rPr>
              <a:t> Spring MVC </a:t>
            </a:r>
            <a:r>
              <a:rPr lang="ko-KR" altLang="en-US" sz="2000" dirty="0">
                <a:solidFill>
                  <a:schemeClr val="tx1"/>
                </a:solidFill>
              </a:rPr>
              <a:t>기본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구조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ko-KR" sz="2000" dirty="0">
                <a:solidFill>
                  <a:schemeClr val="tx1"/>
                </a:solidFill>
              </a:rPr>
              <a:t> Spring MVC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Controller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ko-KR" altLang="en-US" sz="20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19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110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DispatcherServlet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web.xml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에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DispatcherServlet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설정하기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910" y="1949274"/>
            <a:ext cx="9622380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&lt;!--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ApplicationContext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빈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설정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파일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context-param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contextConfigLocation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	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/WEB-INF/config/service/easycompany-service.xml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&lt;!--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서비스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빈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정의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	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/WEB-INF/config/service/easycompany-dao.xml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&lt;!--Dao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빈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정의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context-param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listener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listener-class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org.springframework.web.context.ContextLoaderListener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listener-class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listener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&lt;!--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WebApplicationContext 빈 설정 파일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servlet-class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org.springframework.web.servlet.DispatcherServlet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servlet-class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init-param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contextConfigLocation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/WEB-INF/config/easycompany-servlet.xml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&lt;!--web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layer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관련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빈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init-param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&lt;!--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WebApplicationContext 빈 설정 파일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5FBF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webservice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servlet-class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org.springframework.web.servlet.DispatcherServlet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servlet-class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init-param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contextConfigLocation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param-name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	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/WEB-INF/config/easycompany-webservice.xml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param-value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init-param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200"/>
              </a:lnSpc>
              <a:tabLst>
                <a:tab pos="546100" algn="l"/>
                <a:tab pos="673100" algn="l"/>
                <a:tab pos="850900" algn="l"/>
                <a:tab pos="1028700" algn="l"/>
                <a:tab pos="1079500" algn="l"/>
                <a:tab pos="1206500" algn="l"/>
                <a:tab pos="1295400" algn="l"/>
              </a:tabLst>
            </a:pPr>
            <a:r>
              <a:rPr lang="en-US" altLang="zh-CN" sz="1400" b="1" dirty="0"/>
              <a:t>		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servlet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203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425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@MVC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어노테이션을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이용한 설정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XML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기반으로 설정하던 정보들을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어노테이션을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사용해서 정의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유연해진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메소드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시그니쳐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Controller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메소드의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파라미터와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리턴 타입을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좀 더 다양하게 필요에 따라 선택 가능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POJO-Style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Controller</a:t>
            </a:r>
          </a:p>
          <a:p>
            <a:pPr marL="1200150" lvl="2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Controller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개발 시에 특정 인터페이스를 구현 하거나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특정 클래스를 상속 해야 할 필요가 없음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00150" lvl="2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하지만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폼 처리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다중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액션등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기존의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계층형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Controller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가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제공하던 기능들을 여전히 쉽게 구현할 수 있음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Bean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설정파일 작성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@Controller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만 스캔하도록 설정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  <a:endParaRPr lang="en-US" altLang="ko-KR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31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@MVC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&lt;context:component-scan/&gt;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설정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@Component, @Service, @Repository, @Controller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가 붙은 클래스들을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읽어들여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ApplicationContext, WebApplicationContext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에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빈정보를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저장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관리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@Controller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만 스캔하려면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 &lt;context:include-filter&gt;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나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&lt;context:exclude-filter&gt;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사용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0200" y="3744470"/>
            <a:ext cx="8785220" cy="2649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&lt;?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xml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version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"1.0"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encoding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"UTF-8"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?&gt;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beans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xmlns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"http://www.springframework.org/schema/beans"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xmlns:xsi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"http://www.w3.org/2001/XMLSchema-instance"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xmlns:p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"http://www.springframework.org/schema/p"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xmlns:context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"http://www.springframework.org/schema/context"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xsi:schemaLocation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http://www.springframework.org/schema/beans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http://www.springframework.org/schema/beans/spring-beans-3.0.xsd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http://www.springframework.org/schema/context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http://www.springframework.org/schema/context/spring-context-3.0.xsd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000"/>
              </a:lnSpc>
            </a:pPr>
            <a:endParaRPr lang="en-US" altLang="zh-CN" sz="1200" dirty="0"/>
          </a:p>
          <a:p>
            <a:pPr algn="l">
              <a:lnSpc>
                <a:spcPts val="16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context:component-scan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base-package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"com.easycompany.controller.annotation"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			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context:include-filter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"annotation"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"org.springframework.stereotype.Controller"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/&gt;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			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context:exclude-filter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"annotation"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"org.springframework.stereotype.Service"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/&gt;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			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context:exclude-filter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"annotation"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7F007F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"org.springframework.stereotype.Repository"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/&gt;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/>
              <a:t>				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context:component-scan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>
              <a:lnSpc>
                <a:spcPts val="1300"/>
              </a:lnSpc>
              <a:tabLst>
                <a:tab pos="88900" algn="l"/>
                <a:tab pos="190500" algn="l"/>
                <a:tab pos="342900" algn="l"/>
                <a:tab pos="393700" algn="l"/>
                <a:tab pos="635000" algn="l"/>
              </a:tabLst>
            </a:pP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&lt;/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beans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맑은 고딕" pitchFamily="18" charset="0"/>
                <a:cs typeface="맑은 고딕" pitchFamily="18" charset="0"/>
              </a:rPr>
              <a:t>&gt;</a:t>
            </a:r>
          </a:p>
          <a:p>
            <a:pPr algn="l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495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534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HandlerMapping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RequestMappingHandlerMapping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@MVC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개발을 위한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HandlerMapping.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표준프레임워크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3.0(Spring 3.2.9)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이상에서 사용가능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기존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DefaultAnnotationHandlerMapping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이 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deprecated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되면서 대체됨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@RequestMapping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에 지정된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url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과 해당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Controller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메소드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매핑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RequestMappingHandlerMapping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은 기본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HandlerMapping 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RequestMappingHandlerMapping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선언하기 위해서는 세가지 방법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선언하지 않는 방법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기본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HandlerMapping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이므로 지정하지 않아도 사용가능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&lt;mvc:annotation-driven/&gt;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을 선언하는 방법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@MVC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사용 시 필요한 빈들을 등록해주는 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     &lt;mvc:annotation-driven/&gt;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을 설정하면 내부에서 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     RequestMappingHandlerMapping, </a:t>
            </a: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     RequestMappingHandlerAdapter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구성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RequestMappingHandlerMaping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을 직접 선언하는 방법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다른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HandlerMapping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과 함께 사용할 때 선언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3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23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HandlerMapping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RequestMappingHandlerMapping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080" y="2335197"/>
            <a:ext cx="9641550" cy="21749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ts val="18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&lt;?xml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version="1.0"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encoding="UTF-8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"?&gt;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&lt;beans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xmlns="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http://www.springframework.org/schema/beans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xmlns:xsi="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http://www.w3.org/2001/XMLSchema-instance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"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xmlns:p="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xmlns:context="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http://www.springframework.org/schema/context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"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xsi:schemaLocation="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http://www.springframework.org/schema/beans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	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http://www.springframework.org/schema/beans/spring-beans-2.5.xsd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http://www.springframework.org/schema/context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	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http://www.springframework.org/schema/context/spring-context-2.5.xsd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"&gt;</a:t>
            </a:r>
          </a:p>
          <a:p>
            <a:pPr algn="l">
              <a:lnSpc>
                <a:spcPts val="1000"/>
              </a:lnSpc>
            </a:pPr>
            <a:endParaRPr lang="en-US" altLang="zh-CN" sz="1200" dirty="0"/>
          </a:p>
          <a:p>
            <a:pPr algn="l">
              <a:lnSpc>
                <a:spcPts val="16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&lt;context:component-scan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base-package="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org.mycode.controller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/&gt;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&lt;!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—명시적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선언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&lt;bean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class="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org.springframework.web.servlet.mvc.method.annotation.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RequestMappingHandlerMapping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"/&gt;</a:t>
            </a:r>
          </a:p>
          <a:p>
            <a:pPr algn="l">
              <a:lnSpc>
                <a:spcPts val="1300"/>
              </a:lnSpc>
              <a:tabLst>
                <a:tab pos="139700" algn="l"/>
                <a:tab pos="342900" algn="l"/>
                <a:tab pos="495300" algn="l"/>
                <a:tab pos="533400" algn="l"/>
              </a:tabLst>
            </a:pPr>
            <a:r>
              <a:rPr lang="en-US" altLang="zh-CN" sz="1200" dirty="0">
                <a:solidFill>
                  <a:srgbClr val="3F7F7F"/>
                </a:solidFill>
                <a:latin typeface="맑은 고딕" pitchFamily="18" charset="0"/>
                <a:cs typeface="맑은 고딕" pitchFamily="18" charset="0"/>
              </a:rPr>
              <a:t>&lt;/beans&gt;</a:t>
            </a:r>
          </a:p>
          <a:p>
            <a:pPr algn="l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388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24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36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@MVC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에서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Controller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만들기 위해서는 작성한 클래스에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@Controller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붙여 줌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특정 클래스를 구현하거나 상속 할 필요가 없음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310" y="3096380"/>
            <a:ext cx="4526752" cy="151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ts val="2400"/>
              </a:lnSpc>
              <a:tabLst>
                <a:tab pos="50800" algn="l"/>
              </a:tabLst>
            </a:pP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import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org.springframework.stereotype.Controller;</a:t>
            </a:r>
          </a:p>
          <a:p>
            <a:pPr algn="l">
              <a:lnSpc>
                <a:spcPts val="1000"/>
              </a:lnSpc>
            </a:pPr>
            <a:endParaRPr lang="en-US" altLang="zh-CN" sz="1400" dirty="0"/>
          </a:p>
          <a:p>
            <a:pPr algn="l"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class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HelloController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  <a:p>
            <a:pPr algn="l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692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25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어노테이션</a:t>
            </a:r>
            <a:endParaRPr kumimoji="0" lang="en-US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70576"/>
              </p:ext>
            </p:extLst>
          </p:nvPr>
        </p:nvGraphicFramePr>
        <p:xfrm>
          <a:off x="1123397" y="2304270"/>
          <a:ext cx="8905025" cy="2897503"/>
        </p:xfrm>
        <a:graphic>
          <a:graphicData uri="http://schemas.openxmlformats.org/drawingml/2006/table">
            <a:tbl>
              <a:tblPr/>
              <a:tblGrid>
                <a:gridCol w="271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@Controller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AEBBD5"/>
                      </a:solidFill>
                      <a:prstDash val="soli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AEBBD5"/>
                      </a:solidFill>
                      <a:prstDash val="soli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해당 클래스가 Controller임을 나타내기 위한 어노테이션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AEBBD5"/>
                      </a:solidFill>
                      <a:prstDash val="soli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@RequestMapping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요청에 대해 어떤Controller, 어떤메소드가 처리할지를 </a:t>
                      </a:r>
                    </a:p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맵핑하기 위한 어노테이션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@RequestParam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Controller 메소드의 파라미터와 </a:t>
                      </a:r>
                    </a:p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웹요청 파라미터와 맵핑하기 위한 어노테이션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@ModelAttribute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Controller 메소드의 파라미터나 리턴값을 </a:t>
                      </a:r>
                    </a:p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Model객체와 바인딩하기 위한 어노테이션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@SessionAttributes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Model 객체를 세션에 저장하고 사용하기 위한 어노테이션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@CommandMap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AEBBD5"/>
                      </a:solidFill>
                      <a:prstDash val="soli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Controller 메소드의 파라미터를 Map형태로 받을 때 </a:t>
                      </a:r>
                    </a:p>
                    <a:p>
                      <a:pPr algn="l"/>
                      <a:r>
                        <a:rPr lang="en-US" altLang="zh-CN" sz="1400" b="0" dirty="0">
                          <a:solidFill>
                            <a:srgbClr val="2B2B2B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웹 요청 파라미터와 맵핑하기 위한 어노테이션</a:t>
                      </a:r>
                      <a:endParaRPr lang="zh-CN" altLang="en-US" sz="1400" b="0" dirty="0">
                        <a:solidFill>
                          <a:srgbClr val="2B2B2B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0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26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@RequestMapping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rgbClr val="000000"/>
                </a:solidFill>
              </a:rPr>
              <a:t>요청에 대해 어떤 </a:t>
            </a:r>
            <a:r>
              <a:rPr kumimoji="0" lang="en-US" altLang="ko-KR" sz="1800" dirty="0">
                <a:solidFill>
                  <a:srgbClr val="000000"/>
                </a:solidFill>
              </a:rPr>
              <a:t>Controller, </a:t>
            </a:r>
            <a:r>
              <a:rPr kumimoji="0" lang="ko-KR" altLang="en-US" sz="1800" dirty="0">
                <a:solidFill>
                  <a:srgbClr val="000000"/>
                </a:solidFill>
              </a:rPr>
              <a:t>어떤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메소드가</a:t>
            </a:r>
            <a:r>
              <a:rPr kumimoji="0" lang="ko-KR" altLang="en-US" sz="1800" dirty="0">
                <a:solidFill>
                  <a:srgbClr val="000000"/>
                </a:solidFill>
              </a:rPr>
              <a:t> 처리할지를 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    </a:t>
            </a:r>
            <a:r>
              <a:rPr kumimoji="0" lang="ko-KR" altLang="en-US" sz="1800" dirty="0">
                <a:solidFill>
                  <a:srgbClr val="000000"/>
                </a:solidFill>
              </a:rPr>
              <a:t>매핑하기 위한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어노테이션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marL="1200150" lvl="2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>
                <a:solidFill>
                  <a:srgbClr val="000000"/>
                </a:solidFill>
              </a:rPr>
              <a:t>관련 속성</a:t>
            </a:r>
            <a:r>
              <a:rPr kumimoji="0" lang="en-US" altLang="ko-KR" sz="1800" dirty="0">
                <a:solidFill>
                  <a:srgbClr val="000000"/>
                </a:solidFill>
              </a:rPr>
              <a:t> </a:t>
            </a:r>
            <a:endParaRPr kumimoji="0" lang="en-US" altLang="ko-KR" sz="18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34413"/>
              </p:ext>
            </p:extLst>
          </p:nvPr>
        </p:nvGraphicFramePr>
        <p:xfrm>
          <a:off x="954220" y="3065822"/>
          <a:ext cx="9073259" cy="3664648"/>
        </p:xfrm>
        <a:graphic>
          <a:graphicData uri="http://schemas.openxmlformats.org/drawingml/2006/table">
            <a:tbl>
              <a:tblPr/>
              <a:tblGrid>
                <a:gridCol w="85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7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1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이름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AEBBD5"/>
                      </a:solidFill>
                      <a:prstDash val="soli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AEBBD5"/>
                      </a:solidFill>
                      <a:prstDash val="soli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타입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매핑조건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설명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AEBBD5"/>
                      </a:solidFill>
                      <a:prstDash val="soli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9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value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String[]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URL값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-@RequestMapping(value=”/hello.do”)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-@RequestMapping(value={”/hello.do”,”/world.do”})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-@RequestMapping(”/hello.do”)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-Ant-Style패턴매칭이용:”/myPath/*.do”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method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Request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Method[]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HTTP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Request메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소드값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-@RequestMapping(method=RequestMethod.POST)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-사용 가능한 메소드 : GET,POST,HEAD,OPTIONS,PUT,DELETE,TRACE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params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AEBBD5"/>
                      </a:solidFill>
                      <a:prstDash val="soli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String[]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HTTP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Request파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라미터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 params=“myParam=myValue”</a:t>
                      </a: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  : HTTPRequestURL 중에 myParam이라는 파라미터가 있어야 하고 </a:t>
                      </a: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    값은 myValue 이어야 맵핑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 params=“myParam”: 파라미터 이름만으로 조건을 부여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 ”!myParam”: myParam이라는 파라미터가 없는 요청만을 맵핑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- @RequestMapping(params={“myParam1=myValue”,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 “myParam2”,”!myParam3”})와 같이 조건을 주었다면,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2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    HTTPRequest에는 파라미터 myParam1이 myValue값을 가지고 있고,</a:t>
                      </a:r>
                      <a:endParaRPr lang="zh-CN" altLang="en-US" sz="1202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    myParam2 파라미터가 있어야 하고, myParam3라는 파라미터는 없어야 함.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8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27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@RequestMapping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@RequestMapping </a:t>
            </a:r>
            <a:r>
              <a:rPr kumimoji="0" lang="ko-KR" altLang="en-US" sz="1800" dirty="0">
                <a:solidFill>
                  <a:srgbClr val="000000"/>
                </a:solidFill>
              </a:rPr>
              <a:t>설정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rgbClr val="000000"/>
                </a:solidFill>
              </a:rPr>
              <a:t>클래스 단위 </a:t>
            </a:r>
            <a:r>
              <a:rPr kumimoji="0" lang="en-US" altLang="ko-KR" sz="1600" dirty="0">
                <a:solidFill>
                  <a:srgbClr val="000000"/>
                </a:solidFill>
              </a:rPr>
              <a:t>(type level) </a:t>
            </a:r>
            <a:r>
              <a:rPr kumimoji="0" lang="ko-KR" altLang="en-US" sz="1600" dirty="0">
                <a:solidFill>
                  <a:srgbClr val="000000"/>
                </a:solidFill>
              </a:rPr>
              <a:t>나 </a:t>
            </a:r>
            <a:r>
              <a:rPr kumimoji="0" lang="ko-KR" altLang="en-US" sz="16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600" dirty="0">
                <a:solidFill>
                  <a:srgbClr val="000000"/>
                </a:solidFill>
              </a:rPr>
              <a:t> 단위 </a:t>
            </a:r>
            <a:r>
              <a:rPr kumimoji="0" lang="en-US" altLang="ko-KR" sz="1600" dirty="0">
                <a:solidFill>
                  <a:srgbClr val="000000"/>
                </a:solidFill>
              </a:rPr>
              <a:t>(method level) </a:t>
            </a:r>
            <a:r>
              <a:rPr kumimoji="0" lang="ko-KR" altLang="en-US" sz="1600" dirty="0">
                <a:solidFill>
                  <a:srgbClr val="000000"/>
                </a:solidFill>
              </a:rPr>
              <a:t>로 설정 가능</a:t>
            </a:r>
            <a:endParaRPr kumimoji="0" lang="en-US" altLang="ko-KR" sz="1600" dirty="0">
              <a:solidFill>
                <a:srgbClr val="000000"/>
              </a:solidFill>
            </a:endParaRP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type level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/hello.do </a:t>
            </a:r>
            <a:r>
              <a:rPr kumimoji="0" lang="ko-KR" altLang="en-US" sz="1400" dirty="0">
                <a:solidFill>
                  <a:srgbClr val="000000"/>
                </a:solidFill>
              </a:rPr>
              <a:t>요청이 오면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HelloController </a:t>
            </a:r>
            <a:r>
              <a:rPr kumimoji="0" lang="ko-KR" altLang="en-US" sz="1400" dirty="0">
                <a:solidFill>
                  <a:srgbClr val="000000"/>
                </a:solidFill>
              </a:rPr>
              <a:t>의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메소드가</a:t>
            </a:r>
            <a:r>
              <a:rPr kumimoji="0" lang="ko-KR" altLang="en-US" sz="1400" dirty="0">
                <a:solidFill>
                  <a:srgbClr val="000000"/>
                </a:solidFill>
              </a:rPr>
              <a:t> 수행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type level </a:t>
            </a:r>
            <a:r>
              <a:rPr kumimoji="0" lang="ko-KR" altLang="en-US" sz="1400" dirty="0">
                <a:solidFill>
                  <a:srgbClr val="000000"/>
                </a:solidFill>
              </a:rPr>
              <a:t>에서 </a:t>
            </a:r>
            <a:r>
              <a:rPr kumimoji="0" lang="en-US" altLang="ko-KR" sz="1400" dirty="0">
                <a:solidFill>
                  <a:srgbClr val="000000"/>
                </a:solidFill>
              </a:rPr>
              <a:t>URL </a:t>
            </a:r>
            <a:r>
              <a:rPr kumimoji="0" lang="ko-KR" altLang="en-US" sz="1400" dirty="0">
                <a:solidFill>
                  <a:srgbClr val="000000"/>
                </a:solidFill>
              </a:rPr>
              <a:t>을 정의하고 </a:t>
            </a:r>
            <a:r>
              <a:rPr kumimoji="0" lang="en-US" altLang="ko-KR" sz="1400" dirty="0">
                <a:solidFill>
                  <a:srgbClr val="000000"/>
                </a:solidFill>
              </a:rPr>
              <a:t>Controller </a:t>
            </a:r>
            <a:r>
              <a:rPr kumimoji="0" lang="ko-KR" altLang="en-US" sz="1400" dirty="0">
                <a:solidFill>
                  <a:srgbClr val="000000"/>
                </a:solidFill>
              </a:rPr>
              <a:t>에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메소드가</a:t>
            </a:r>
            <a:r>
              <a:rPr kumimoji="0" lang="ko-KR" altLang="en-US" sz="1400" dirty="0">
                <a:solidFill>
                  <a:srgbClr val="000000"/>
                </a:solidFill>
              </a:rPr>
              <a:t> 하나만 있어도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</a:t>
            </a:r>
            <a:r>
              <a:rPr kumimoji="0" lang="ko-KR" altLang="en-US" sz="1400" dirty="0">
                <a:solidFill>
                  <a:srgbClr val="000000"/>
                </a:solidFill>
              </a:rPr>
              <a:t> 요청 처리를 담당할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400" dirty="0">
                <a:solidFill>
                  <a:srgbClr val="000000"/>
                </a:solidFill>
              </a:rPr>
              <a:t> 위에 </a:t>
            </a:r>
            <a:r>
              <a:rPr kumimoji="0" lang="en-US" altLang="ko-KR" sz="1400" dirty="0">
                <a:solidFill>
                  <a:srgbClr val="000000"/>
                </a:solidFill>
              </a:rPr>
              <a:t>@RequestMapping </a:t>
            </a:r>
            <a:r>
              <a:rPr kumimoji="0" lang="ko-KR" altLang="en-US" sz="1400" dirty="0">
                <a:solidFill>
                  <a:srgbClr val="000000"/>
                </a:solidFill>
              </a:rPr>
              <a:t>표기를 해야 제대로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맵핑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242260" y="3989103"/>
            <a:ext cx="8225536" cy="2312416"/>
          </a:xfrm>
          <a:custGeom>
            <a:avLst/>
            <a:gdLst>
              <a:gd name="connsiteX0" fmla="*/ 6350 w 8225536"/>
              <a:gd name="connsiteY0" fmla="*/ 2306066 h 2312416"/>
              <a:gd name="connsiteX1" fmla="*/ 8219186 w 8225536"/>
              <a:gd name="connsiteY1" fmla="*/ 2306066 h 2312416"/>
              <a:gd name="connsiteX2" fmla="*/ 8219186 w 8225536"/>
              <a:gd name="connsiteY2" fmla="*/ 6350 h 2312416"/>
              <a:gd name="connsiteX3" fmla="*/ 6350 w 8225536"/>
              <a:gd name="connsiteY3" fmla="*/ 6350 h 2312416"/>
              <a:gd name="connsiteX4" fmla="*/ 6350 w 8225536"/>
              <a:gd name="connsiteY4" fmla="*/ 2306066 h 2312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5536" h="2312416">
                <a:moveTo>
                  <a:pt x="6350" y="2306066"/>
                </a:moveTo>
                <a:lnTo>
                  <a:pt x="8219186" y="2306066"/>
                </a:lnTo>
                <a:lnTo>
                  <a:pt x="8219186" y="6350"/>
                </a:lnTo>
                <a:lnTo>
                  <a:pt x="6350" y="6350"/>
                </a:lnTo>
                <a:lnTo>
                  <a:pt x="6350" y="2306066"/>
                </a:lnTo>
              </a:path>
            </a:pathLst>
          </a:custGeom>
          <a:noFill/>
          <a:ln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lnSpc>
                <a:spcPts val="2300"/>
              </a:lnSpc>
              <a:tabLst>
                <a:tab pos="50800" algn="l"/>
              </a:tabLst>
            </a:pPr>
            <a:r>
              <a:rPr lang="en-US" altLang="zh-CN" sz="1200" dirty="0">
                <a:solidFill>
                  <a:srgbClr val="7F005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import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org.springframework.stereotype.Controller;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>
                <a:solidFill>
                  <a:srgbClr val="7F005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import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org.springframework.web.bind.annotation.RequestMapping;</a:t>
            </a:r>
          </a:p>
          <a:p>
            <a:pPr algn="l">
              <a:lnSpc>
                <a:spcPts val="1000"/>
              </a:lnSpc>
            </a:pPr>
            <a:endParaRPr lang="en-US" altLang="zh-CN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@Controller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zh-CN" sz="1200" dirty="0">
                <a:solidFill>
                  <a:srgbClr val="64646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@RequestMapping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(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2A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"/hello.do"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)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zh-CN" sz="1200" dirty="0">
                <a:solidFill>
                  <a:srgbClr val="7F005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public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class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HelloController</a:t>
            </a:r>
            <a:r>
              <a:rPr lang="en-US" altLang="zh-CN" sz="1200" dirty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{</a:t>
            </a:r>
          </a:p>
          <a:p>
            <a:pPr algn="l">
              <a:lnSpc>
                <a:spcPts val="1500"/>
              </a:lnSpc>
              <a:tabLst>
                <a:tab pos="215900" algn="l"/>
              </a:tabLst>
            </a:pPr>
            <a:r>
              <a:rPr lang="en-US" altLang="zh-CN" sz="12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       @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</a:t>
            </a:r>
          </a:p>
          <a:p>
            <a:pPr algn="l"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       public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hello(){</a:t>
            </a:r>
          </a:p>
          <a:p>
            <a:pPr algn="l"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200" dirty="0"/>
              <a:t>	      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}</a:t>
            </a:r>
          </a:p>
          <a:p>
            <a:pPr algn="l"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 pitchFamily="18" charset="0"/>
              </a:rPr>
              <a:t>}</a:t>
            </a:r>
            <a:endParaRPr lang="zh-CN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460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248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@RequestMapping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@RequestMapping </a:t>
            </a:r>
            <a:r>
              <a:rPr kumimoji="0" lang="ko-KR" altLang="en-US" sz="1800" dirty="0">
                <a:solidFill>
                  <a:srgbClr val="000000"/>
                </a:solidFill>
              </a:rPr>
              <a:t>설정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method level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/hello.do </a:t>
            </a:r>
            <a:r>
              <a:rPr kumimoji="0" lang="ko-KR" altLang="en-US" sz="1400" dirty="0">
                <a:solidFill>
                  <a:srgbClr val="000000"/>
                </a:solidFill>
              </a:rPr>
              <a:t>요청이 오면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,</a:t>
            </a: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  /helloForm.do </a:t>
            </a:r>
            <a:r>
              <a:rPr kumimoji="0" lang="ko-KR" altLang="en-US" sz="1400" dirty="0">
                <a:solidFill>
                  <a:srgbClr val="000000"/>
                </a:solidFill>
              </a:rPr>
              <a:t>요청은 </a:t>
            </a:r>
            <a:r>
              <a:rPr kumimoji="0" lang="en-US" altLang="ko-KR" sz="1400" dirty="0">
                <a:solidFill>
                  <a:srgbClr val="000000"/>
                </a:solidFill>
              </a:rPr>
              <a:t>GET </a:t>
            </a:r>
            <a:r>
              <a:rPr kumimoji="0" lang="ko-KR" altLang="en-US" sz="1400" dirty="0">
                <a:solidFill>
                  <a:srgbClr val="000000"/>
                </a:solidFill>
              </a:rPr>
              <a:t>방식이면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helloGet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, </a:t>
            </a: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  POST </a:t>
            </a:r>
            <a:r>
              <a:rPr kumimoji="0" lang="ko-KR" altLang="en-US" sz="1400" dirty="0">
                <a:solidFill>
                  <a:srgbClr val="000000"/>
                </a:solidFill>
              </a:rPr>
              <a:t>방식이면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helloPost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메소드가</a:t>
            </a:r>
            <a:r>
              <a:rPr kumimoji="0" lang="ko-KR" altLang="en-US" sz="1400" dirty="0">
                <a:solidFill>
                  <a:srgbClr val="000000"/>
                </a:solidFill>
              </a:rPr>
              <a:t> 수행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099087" y="3528440"/>
            <a:ext cx="8225536" cy="3413698"/>
          </a:xfrm>
          <a:custGeom>
            <a:avLst/>
            <a:gdLst>
              <a:gd name="connsiteX0" fmla="*/ 6350 w 8225536"/>
              <a:gd name="connsiteY0" fmla="*/ 2306066 h 2312416"/>
              <a:gd name="connsiteX1" fmla="*/ 8219186 w 8225536"/>
              <a:gd name="connsiteY1" fmla="*/ 2306066 h 2312416"/>
              <a:gd name="connsiteX2" fmla="*/ 8219186 w 8225536"/>
              <a:gd name="connsiteY2" fmla="*/ 6350 h 2312416"/>
              <a:gd name="connsiteX3" fmla="*/ 6350 w 8225536"/>
              <a:gd name="connsiteY3" fmla="*/ 6350 h 2312416"/>
              <a:gd name="connsiteX4" fmla="*/ 6350 w 8225536"/>
              <a:gd name="connsiteY4" fmla="*/ 2306066 h 2312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5536" h="2312416">
                <a:moveTo>
                  <a:pt x="6350" y="2306066"/>
                </a:moveTo>
                <a:lnTo>
                  <a:pt x="8219186" y="2306066"/>
                </a:lnTo>
                <a:lnTo>
                  <a:pt x="8219186" y="6350"/>
                </a:lnTo>
                <a:lnTo>
                  <a:pt x="6350" y="6350"/>
                </a:lnTo>
                <a:lnTo>
                  <a:pt x="6350" y="2306066"/>
                </a:lnTo>
              </a:path>
            </a:pathLst>
          </a:custGeom>
          <a:noFill/>
          <a:ln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lnSpc>
                <a:spcPts val="21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	import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org.springframework.stereotype.Controller;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import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org.springframework.web.bind.annotation.RequestMapping;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import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org.springframework.web.bind.annotation.RequestMethod;</a:t>
            </a:r>
            <a:endParaRPr lang="en-US" altLang="zh-CN" sz="1200" dirty="0"/>
          </a:p>
          <a:p>
            <a:pPr algn="l">
              <a:lnSpc>
                <a:spcPts val="18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class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HelloController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  <a:endParaRPr lang="en-US" altLang="zh-CN" sz="1200" dirty="0"/>
          </a:p>
          <a:p>
            <a:pPr algn="l">
              <a:lnSpc>
                <a:spcPts val="18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RequestMapping(value=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"/hello.do"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hello(){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  <a:endParaRPr lang="en-US" altLang="zh-CN" sz="1200" dirty="0"/>
          </a:p>
          <a:p>
            <a:pPr algn="l">
              <a:lnSpc>
                <a:spcPts val="18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RequestMapping(value=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"/helloForm.do"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method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RequestMethod.GET)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helloGet(){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         </a:t>
            </a:r>
            <a:r>
              <a:rPr lang="en-US" altLang="zh-CN" sz="12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RequestMapping(value=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"/helloForm.do"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method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RequestMethod.POST)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          </a:t>
            </a: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helloPost(){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b="1" dirty="0">
                <a:solidFill>
                  <a:srgbClr val="000000"/>
                </a:solidFill>
                <a:latin typeface="맑은 고딕" pitchFamily="18" charset="0"/>
              </a:rPr>
              <a:t>                      </a:t>
            </a: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          }</a:t>
            </a:r>
          </a:p>
          <a:p>
            <a:pPr algn="l">
              <a:lnSpc>
                <a:spcPts val="1400"/>
              </a:lnSpc>
              <a:tabLst>
                <a:tab pos="482600" algn="l"/>
                <a:tab pos="533400" algn="l"/>
                <a:tab pos="990600" algn="l"/>
                <a:tab pos="1206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3699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 </a:t>
            </a:r>
            <a:r>
              <a:rPr lang="ko-KR" altLang="en-US" sz="3200" dirty="0">
                <a:solidFill>
                  <a:schemeClr val="tx1"/>
                </a:solidFill>
              </a:rPr>
              <a:t>개요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008090"/>
            <a:ext cx="9261475" cy="46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Spring MVC </a:t>
            </a:r>
            <a:r>
              <a:rPr lang="ko-KR" altLang="en-US" sz="2400" dirty="0">
                <a:solidFill>
                  <a:schemeClr val="tx1"/>
                </a:solidFill>
              </a:rPr>
              <a:t>개요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MVC(Model-View-Controller)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패턴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코드를 기능에 따라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Model, View, Controller 3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가지 요소로 분리 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Model :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어플리케이션의 데이터와 비지니스 </a:t>
            </a:r>
            <a:r>
              <a:rPr kumimoji="0" lang="ko-KR" altLang="en-US" sz="1600" dirty="0" err="1">
                <a:solidFill>
                  <a:schemeClr val="tx1"/>
                </a:solidFill>
                <a:cs typeface="+mn-cs"/>
              </a:rPr>
              <a:t>로직을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 담는 객체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View : Model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의 정보를 사용자에게 표시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              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하나의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Model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을 다양한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View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에서 사용 가능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Controller : Model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과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View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의 중계역할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.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사용자의 요청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을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받아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lang="en-US" altLang="zh-CN" sz="1600" b="1" dirty="0">
                <a:solidFill>
                  <a:srgbClr val="000000"/>
                </a:solidFill>
                <a:cs typeface="Times New Roman" pitchFamily="18" charset="0"/>
              </a:rPr>
              <a:t>                              </a:t>
            </a:r>
            <a:r>
              <a:rPr lang="en-US" altLang="zh-CN" sz="1600" b="1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Model</a:t>
            </a:r>
            <a:r>
              <a:rPr lang="en-US" altLang="zh-CN" sz="1600" b="1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에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변경된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상태를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반영하고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 응답을 위한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View </a:t>
            </a:r>
            <a:r>
              <a:rPr kumimoji="0" lang="ko-KR" altLang="en-US" sz="1600" dirty="0" err="1">
                <a:solidFill>
                  <a:schemeClr val="tx1"/>
                </a:solidFill>
                <a:cs typeface="+mn-cs"/>
              </a:rPr>
              <a:t>를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선택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UI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코드와 비지니스 코드를 분리 함으로써 종속성을 줄이고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재사용성을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높이고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보다 쉬운 변경이 가능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7" y="4320550"/>
            <a:ext cx="7467600" cy="2621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2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29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@RequestMapping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@RequestMapping </a:t>
            </a:r>
            <a:r>
              <a:rPr kumimoji="0" lang="ko-KR" altLang="en-US" sz="1800" dirty="0">
                <a:solidFill>
                  <a:srgbClr val="000000"/>
                </a:solidFill>
              </a:rPr>
              <a:t>설정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type + method level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type level </a:t>
            </a:r>
            <a:r>
              <a:rPr kumimoji="0" lang="ko-KR" altLang="en-US" sz="1400" dirty="0">
                <a:solidFill>
                  <a:srgbClr val="000000"/>
                </a:solidFill>
              </a:rPr>
              <a:t>에 설정한 </a:t>
            </a:r>
            <a:r>
              <a:rPr kumimoji="0" lang="en-US" altLang="ko-KR" sz="1400" dirty="0">
                <a:solidFill>
                  <a:srgbClr val="000000"/>
                </a:solidFill>
              </a:rPr>
              <a:t>@RequestMapping </a:t>
            </a:r>
            <a:r>
              <a:rPr kumimoji="0" lang="ko-KR" altLang="en-US" sz="1400" dirty="0">
                <a:solidFill>
                  <a:srgbClr val="000000"/>
                </a:solidFill>
              </a:rPr>
              <a:t>의 </a:t>
            </a:r>
            <a:r>
              <a:rPr kumimoji="0" lang="en-US" altLang="ko-KR" sz="1400" dirty="0">
                <a:solidFill>
                  <a:srgbClr val="000000"/>
                </a:solidFill>
              </a:rPr>
              <a:t>value(URL)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 method level </a:t>
            </a:r>
            <a:r>
              <a:rPr kumimoji="0" lang="ko-KR" altLang="en-US" sz="1400" dirty="0">
                <a:solidFill>
                  <a:srgbClr val="000000"/>
                </a:solidFill>
              </a:rPr>
              <a:t>에서 재정의 할 수 없음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/hello.do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요청시에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GET </a:t>
            </a:r>
            <a:r>
              <a:rPr kumimoji="0" lang="ko-KR" altLang="en-US" sz="1400" dirty="0">
                <a:solidFill>
                  <a:srgbClr val="000000"/>
                </a:solidFill>
              </a:rPr>
              <a:t>방식이면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helloGet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, </a:t>
            </a: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 POST </a:t>
            </a:r>
            <a:r>
              <a:rPr kumimoji="0" lang="ko-KR" altLang="en-US" sz="1400" dirty="0">
                <a:solidFill>
                  <a:srgbClr val="000000"/>
                </a:solidFill>
              </a:rPr>
              <a:t>방식이면 </a:t>
            </a:r>
            <a:r>
              <a:rPr kumimoji="0" lang="en-US" altLang="ko-KR" sz="1400" dirty="0">
                <a:solidFill>
                  <a:srgbClr val="000000"/>
                </a:solidFill>
              </a:rPr>
              <a:t>helloPost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메소드가</a:t>
            </a:r>
            <a:r>
              <a:rPr kumimoji="0" lang="ko-KR" altLang="en-US" sz="1400" dirty="0">
                <a:solidFill>
                  <a:srgbClr val="000000"/>
                </a:solidFill>
              </a:rPr>
              <a:t> 수행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ko-KR" sz="1400" dirty="0">
              <a:solidFill>
                <a:srgbClr val="000000"/>
              </a:solidFill>
            </a:endParaRPr>
          </a:p>
          <a:p>
            <a:pPr marL="2171700" lvl="4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057719" y="3692877"/>
            <a:ext cx="8225536" cy="2736380"/>
          </a:xfrm>
          <a:custGeom>
            <a:avLst/>
            <a:gdLst>
              <a:gd name="connsiteX0" fmla="*/ 6350 w 8225536"/>
              <a:gd name="connsiteY0" fmla="*/ 2306066 h 2312416"/>
              <a:gd name="connsiteX1" fmla="*/ 8219186 w 8225536"/>
              <a:gd name="connsiteY1" fmla="*/ 2306066 h 2312416"/>
              <a:gd name="connsiteX2" fmla="*/ 8219186 w 8225536"/>
              <a:gd name="connsiteY2" fmla="*/ 6350 h 2312416"/>
              <a:gd name="connsiteX3" fmla="*/ 6350 w 8225536"/>
              <a:gd name="connsiteY3" fmla="*/ 6350 h 2312416"/>
              <a:gd name="connsiteX4" fmla="*/ 6350 w 8225536"/>
              <a:gd name="connsiteY4" fmla="*/ 2306066 h 2312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5536" h="2312416">
                <a:moveTo>
                  <a:pt x="6350" y="2306066"/>
                </a:moveTo>
                <a:lnTo>
                  <a:pt x="8219186" y="2306066"/>
                </a:lnTo>
                <a:lnTo>
                  <a:pt x="8219186" y="6350"/>
                </a:lnTo>
                <a:lnTo>
                  <a:pt x="6350" y="6350"/>
                </a:lnTo>
                <a:lnTo>
                  <a:pt x="6350" y="2306066"/>
                </a:lnTo>
              </a:path>
            </a:pathLst>
          </a:custGeom>
          <a:noFill/>
          <a:ln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lnSpc>
                <a:spcPts val="18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	</a:t>
            </a:r>
            <a:r>
              <a:rPr lang="en-US" altLang="zh-CN" sz="14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@RequestMapping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"/hello.do"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class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HelloController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  <a:p>
            <a:pPr algn="l">
              <a:lnSpc>
                <a:spcPts val="1000"/>
              </a:lnSpc>
            </a:pPr>
            <a:endParaRPr lang="en-US" altLang="zh-CN" sz="1400" dirty="0"/>
          </a:p>
          <a:p>
            <a:pPr algn="l">
              <a:lnSpc>
                <a:spcPts val="18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RequestMapping(method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RequestMethod.GET)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		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helloGet(){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	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</a:t>
            </a:r>
            <a:r>
              <a:rPr lang="en-US" altLang="zh-CN" sz="14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RequestMapping(method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RequestMethod.POST)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helloPost(){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</a:rPr>
              <a:t>               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 }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680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630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@RequestParam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Controller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파라미터와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웹요청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파라미터와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맵핑하기</a:t>
            </a:r>
            <a:r>
              <a:rPr kumimoji="0" lang="ko-KR" altLang="en-US" sz="1800" dirty="0">
                <a:solidFill>
                  <a:srgbClr val="000000"/>
                </a:solidFill>
              </a:rPr>
              <a:t> 위한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어노테이션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관련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속성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해당 </a:t>
            </a:r>
            <a:r>
              <a:rPr lang="ko-KR" altLang="en-US" sz="1800" dirty="0" err="1">
                <a:solidFill>
                  <a:srgbClr val="000000"/>
                </a:solidFill>
                <a:cs typeface="맑은 고딕" pitchFamily="18" charset="0"/>
              </a:rPr>
              <a:t>파라미터가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Request 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객체 안에 없을 때 </a:t>
            </a:r>
            <a:endParaRPr lang="en-US" altLang="ko-KR" sz="1800" dirty="0">
              <a:solidFill>
                <a:srgbClr val="000000"/>
              </a:solidFill>
              <a:cs typeface="맑은 고딕" pitchFamily="18" charset="0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800" dirty="0">
                <a:solidFill>
                  <a:srgbClr val="000000"/>
                </a:solidFill>
                <a:cs typeface="맑은 고딕" pitchFamily="18" charset="0"/>
              </a:rPr>
              <a:t>     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그냥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null 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값을 </a:t>
            </a:r>
            <a:r>
              <a:rPr lang="ko-KR" altLang="en-US" sz="1800" dirty="0" err="1">
                <a:solidFill>
                  <a:srgbClr val="000000"/>
                </a:solidFill>
                <a:cs typeface="맑은 고딕" pitchFamily="18" charset="0"/>
              </a:rPr>
              <a:t>바인드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 하고 싶다면 </a:t>
            </a:r>
            <a:endParaRPr lang="en-US" altLang="ko-KR" sz="1800" dirty="0">
              <a:solidFill>
                <a:srgbClr val="000000"/>
              </a:solidFill>
              <a:cs typeface="맑은 고딕" pitchFamily="18" charset="0"/>
            </a:endParaRP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ko-KR" sz="16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아래 예제의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pageNo </a:t>
            </a:r>
            <a:r>
              <a:rPr lang="ko-KR" altLang="en-US" sz="1600" dirty="0" err="1">
                <a:solidFill>
                  <a:srgbClr val="000000"/>
                </a:solidFill>
                <a:cs typeface="맑은 고딕" pitchFamily="18" charset="0"/>
              </a:rPr>
              <a:t>파라미터</a:t>
            </a: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cs typeface="맑은 고딕" pitchFamily="18" charset="0"/>
              </a:rPr>
              <a:t>처럼</a:t>
            </a: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required=false </a:t>
            </a: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로 명시 </a:t>
            </a:r>
            <a:r>
              <a:rPr lang="en-US" altLang="ko-KR" sz="1600" dirty="0">
                <a:solidFill>
                  <a:srgbClr val="000000"/>
                </a:solidFill>
                <a:cs typeface="맑은 고딕" pitchFamily="18" charset="0"/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name </a:t>
            </a:r>
            <a:r>
              <a:rPr lang="ko-KR" altLang="en-US" sz="1800" dirty="0" err="1">
                <a:solidFill>
                  <a:srgbClr val="000000"/>
                </a:solidFill>
                <a:cs typeface="맑은 고딕" pitchFamily="18" charset="0"/>
              </a:rPr>
              <a:t>파라미터는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required 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가 </a:t>
            </a:r>
            <a:r>
              <a:rPr lang="en-US" altLang="zh-CN" sz="1800" dirty="0">
                <a:solidFill>
                  <a:srgbClr val="000000"/>
                </a:solidFill>
                <a:cs typeface="맑은 고딕" pitchFamily="18" charset="0"/>
              </a:rPr>
              <a:t>true </a:t>
            </a:r>
            <a:r>
              <a:rPr lang="ko-KR" altLang="en-US" sz="1800" dirty="0">
                <a:solidFill>
                  <a:srgbClr val="000000"/>
                </a:solidFill>
                <a:cs typeface="맑은 고딕" pitchFamily="18" charset="0"/>
              </a:rPr>
              <a:t>이므로 </a:t>
            </a:r>
            <a:r>
              <a:rPr lang="en-US" altLang="ko-KR" sz="1800" dirty="0">
                <a:solidFill>
                  <a:srgbClr val="000000"/>
                </a:solidFill>
                <a:cs typeface="맑은 고딕" pitchFamily="18" charset="0"/>
              </a:rPr>
              <a:t>, </a:t>
            </a:r>
          </a:p>
          <a:p>
            <a:pPr marL="1714500" lvl="3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만일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name </a:t>
            </a:r>
            <a:r>
              <a:rPr lang="ko-KR" altLang="en-US" sz="1600" dirty="0" err="1">
                <a:solidFill>
                  <a:srgbClr val="000000"/>
                </a:solidFill>
                <a:cs typeface="맑은 고딕" pitchFamily="18" charset="0"/>
              </a:rPr>
              <a:t>파라미터가</a:t>
            </a: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맑은 고딕" pitchFamily="18" charset="0"/>
              </a:rPr>
              <a:t>null </a:t>
            </a:r>
            <a:r>
              <a:rPr lang="ko-KR" altLang="en-US" sz="1600" dirty="0">
                <a:solidFill>
                  <a:srgbClr val="000000"/>
                </a:solidFill>
                <a:cs typeface="맑은 고딕" pitchFamily="18" charset="0"/>
              </a:rPr>
              <a:t>이면</a:t>
            </a:r>
            <a:endParaRPr lang="en-US" altLang="ko-KR" sz="1600" dirty="0">
              <a:solidFill>
                <a:srgbClr val="000000"/>
              </a:solidFill>
              <a:cs typeface="맑은 고딕" pitchFamily="18" charset="0"/>
            </a:endParaRPr>
          </a:p>
          <a:p>
            <a:pPr lvl="3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600" dirty="0">
                <a:solidFill>
                  <a:srgbClr val="000000"/>
                </a:solidFill>
                <a:cs typeface="맑은 고딕" pitchFamily="18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cs typeface="맑은 고딕" pitchFamily="18" charset="0"/>
              </a:rPr>
              <a:t>org.springframework.web.bind.MissingServletRequestParameterException </a:t>
            </a:r>
            <a:r>
              <a:rPr lang="ko-KR" altLang="en-US" sz="1400" dirty="0">
                <a:solidFill>
                  <a:srgbClr val="000000"/>
                </a:solidFill>
                <a:cs typeface="맑은 고딕" pitchFamily="18" charset="0"/>
              </a:rPr>
              <a:t>이  발생</a:t>
            </a:r>
            <a:endParaRPr lang="en-US" altLang="ko-KR" sz="1400" dirty="0">
              <a:solidFill>
                <a:srgbClr val="000000"/>
              </a:solidFill>
              <a:cs typeface="맑은 고딕" pitchFamily="18" charset="0"/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553649" y="5378094"/>
            <a:ext cx="9233676" cy="1808727"/>
          </a:xfrm>
          <a:custGeom>
            <a:avLst/>
            <a:gdLst>
              <a:gd name="connsiteX0" fmla="*/ 6350 w 8225536"/>
              <a:gd name="connsiteY0" fmla="*/ 2306066 h 2312416"/>
              <a:gd name="connsiteX1" fmla="*/ 8219186 w 8225536"/>
              <a:gd name="connsiteY1" fmla="*/ 2306066 h 2312416"/>
              <a:gd name="connsiteX2" fmla="*/ 8219186 w 8225536"/>
              <a:gd name="connsiteY2" fmla="*/ 6350 h 2312416"/>
              <a:gd name="connsiteX3" fmla="*/ 6350 w 8225536"/>
              <a:gd name="connsiteY3" fmla="*/ 6350 h 2312416"/>
              <a:gd name="connsiteX4" fmla="*/ 6350 w 8225536"/>
              <a:gd name="connsiteY4" fmla="*/ 2306066 h 2312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5536" h="2312416">
                <a:moveTo>
                  <a:pt x="6350" y="2306066"/>
                </a:moveTo>
                <a:lnTo>
                  <a:pt x="8219186" y="2306066"/>
                </a:lnTo>
                <a:lnTo>
                  <a:pt x="8219186" y="6350"/>
                </a:lnTo>
                <a:lnTo>
                  <a:pt x="6350" y="6350"/>
                </a:lnTo>
                <a:lnTo>
                  <a:pt x="6350" y="2306066"/>
                </a:lnTo>
              </a:path>
            </a:pathLst>
          </a:cu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lnSpc>
                <a:spcPts val="18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2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	</a:t>
            </a:r>
            <a:r>
              <a:rPr lang="en-US" altLang="zh-CN" sz="14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/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public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class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HelloController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  <a:p>
            <a:pPr algn="l">
              <a:lnSpc>
                <a:spcPts val="1000"/>
              </a:lnSpc>
            </a:pPr>
            <a:endParaRPr lang="en-US" altLang="zh-CN" sz="1400" dirty="0"/>
          </a:p>
          <a:p>
            <a:pPr algn="l">
              <a:lnSpc>
                <a:spcPts val="1500"/>
              </a:lnSpc>
              <a:tabLst>
                <a:tab pos="165100" algn="l"/>
                <a:tab pos="1079500" algn="l"/>
              </a:tabLst>
            </a:pPr>
            <a:r>
              <a:rPr lang="en-US" altLang="zh-CN" sz="1400" dirty="0"/>
              <a:t>	  </a:t>
            </a:r>
            <a:r>
              <a:rPr lang="en-US" altLang="zh-CN" sz="14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RequestMapping(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"/hello.do"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  <a:p>
            <a:pPr algn="l">
              <a:lnSpc>
                <a:spcPts val="1400"/>
              </a:lnSpc>
              <a:tabLst>
                <a:tab pos="165100" algn="l"/>
                <a:tab pos="1079500" algn="l"/>
              </a:tabLst>
            </a:pPr>
            <a:r>
              <a:rPr lang="en-US" altLang="zh-CN" sz="14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     public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hello(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RequestParam(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"name"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name,</a:t>
            </a:r>
          </a:p>
          <a:p>
            <a:pPr algn="l">
              <a:lnSpc>
                <a:spcPts val="1400"/>
              </a:lnSpc>
              <a:tabLst>
                <a:tab pos="165100" algn="l"/>
                <a:tab pos="1079500" algn="l"/>
              </a:tabLst>
            </a:pPr>
            <a:r>
              <a:rPr lang="en-US" altLang="zh-CN" sz="1400" dirty="0"/>
              <a:t>		</a:t>
            </a:r>
            <a:r>
              <a:rPr lang="en-US" altLang="zh-CN" sz="1600" dirty="0">
                <a:solidFill>
                  <a:srgbClr val="646464"/>
                </a:solidFill>
                <a:latin typeface="맑은 고딕" pitchFamily="18" charset="0"/>
                <a:cs typeface="맑은 고딕" pitchFamily="18" charset="0"/>
              </a:rPr>
              <a:t>@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RequestParam(value=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2A00FF"/>
                </a:solidFill>
                <a:latin typeface="맑은 고딕" pitchFamily="18" charset="0"/>
                <a:cs typeface="맑은 고딕" pitchFamily="18" charset="0"/>
              </a:rPr>
              <a:t>"pageNo"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required=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맑은 고딕" pitchFamily="18" charset="0"/>
                <a:cs typeface="맑은 고딕" pitchFamily="18" charset="0"/>
              </a:rPr>
              <a:t>false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pageNo){</a:t>
            </a:r>
          </a:p>
          <a:p>
            <a:pPr algn="l">
              <a:lnSpc>
                <a:spcPts val="1400"/>
              </a:lnSpc>
              <a:tabLst>
                <a:tab pos="165100" algn="l"/>
                <a:tab pos="1079500" algn="l"/>
              </a:tabLst>
            </a:pPr>
            <a:r>
              <a:rPr lang="en-US" altLang="zh-CN" sz="1400" dirty="0"/>
              <a:t>               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  <a:p>
            <a:pPr algn="l">
              <a:lnSpc>
                <a:spcPts val="1400"/>
              </a:lnSpc>
              <a:tabLst>
                <a:tab pos="165100" algn="l"/>
                <a:tab pos="10795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}</a:t>
            </a:r>
          </a:p>
          <a:p>
            <a:pPr algn="l">
              <a:lnSpc>
                <a:spcPts val="1400"/>
              </a:lnSpc>
              <a:tabLst>
                <a:tab pos="50800" algn="l"/>
                <a:tab pos="76200" algn="l"/>
                <a:tab pos="508000" algn="l"/>
                <a:tab pos="7874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56704"/>
              </p:ext>
            </p:extLst>
          </p:nvPr>
        </p:nvGraphicFramePr>
        <p:xfrm>
          <a:off x="1514190" y="2736331"/>
          <a:ext cx="6408890" cy="894465"/>
        </p:xfrm>
        <a:graphic>
          <a:graphicData uri="http://schemas.openxmlformats.org/drawingml/2006/table">
            <a:tbl>
              <a:tblPr/>
              <a:tblGrid>
                <a:gridCol w="1224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이름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AEBBD5"/>
                      </a:solidFill>
                      <a:prstDash val="soli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AEBBD5"/>
                      </a:solidFill>
                      <a:prstDash val="soli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타입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설명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AEBBD5"/>
                      </a:solidFill>
                      <a:prstDash val="soli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value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String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파라미터 이름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required</a:t>
                      </a:r>
                      <a:endParaRPr lang="zh-CN" altLang="en-US" sz="1202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AEBBD5"/>
                      </a:solidFill>
                      <a:prstDash val="soli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boolean</a:t>
                      </a:r>
                      <a:endParaRPr lang="zh-CN" altLang="en-US" sz="1202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해당 파라미터가 반드시 필수인지 여부. 기본값은 true.</a:t>
                      </a:r>
                      <a:endParaRPr lang="zh-CN" altLang="en-US" sz="1202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19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478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@ModelAttribute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Controller </a:t>
            </a:r>
            <a:r>
              <a:rPr kumimoji="0" lang="ko-KR" altLang="en-US" sz="1800" dirty="0">
                <a:solidFill>
                  <a:srgbClr val="000000"/>
                </a:solidFill>
              </a:rPr>
              <a:t>에서 </a:t>
            </a:r>
            <a:r>
              <a:rPr kumimoji="0" lang="en-US" altLang="ko-KR" sz="1800" dirty="0">
                <a:solidFill>
                  <a:srgbClr val="000000"/>
                </a:solidFill>
              </a:rPr>
              <a:t>2 </a:t>
            </a:r>
            <a:r>
              <a:rPr kumimoji="0" lang="ko-KR" altLang="en-US" sz="1800" dirty="0">
                <a:solidFill>
                  <a:srgbClr val="000000"/>
                </a:solidFill>
              </a:rPr>
              <a:t>가지 방법으로 사용</a:t>
            </a:r>
            <a:r>
              <a:rPr kumimoji="0"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rgbClr val="000000"/>
                </a:solidFill>
              </a:rPr>
              <a:t>1. Model </a:t>
            </a:r>
            <a:r>
              <a:rPr kumimoji="0" lang="ko-KR" altLang="en-US" sz="1600" dirty="0">
                <a:solidFill>
                  <a:srgbClr val="000000"/>
                </a:solidFill>
              </a:rPr>
              <a:t>속성 </a:t>
            </a:r>
            <a:r>
              <a:rPr kumimoji="0" lang="en-US" altLang="ko-KR" sz="1600" dirty="0">
                <a:solidFill>
                  <a:srgbClr val="000000"/>
                </a:solidFill>
              </a:rPr>
              <a:t>(attribute) </a:t>
            </a:r>
            <a:r>
              <a:rPr kumimoji="0" lang="ko-KR" altLang="en-US" sz="1600" dirty="0">
                <a:solidFill>
                  <a:srgbClr val="000000"/>
                </a:solidFill>
              </a:rPr>
              <a:t>과 </a:t>
            </a:r>
            <a:r>
              <a:rPr kumimoji="0" lang="ko-KR" altLang="en-US" sz="16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600" dirty="0">
                <a:solidFill>
                  <a:srgbClr val="000000"/>
                </a:solidFill>
              </a:rPr>
              <a:t> </a:t>
            </a:r>
            <a:r>
              <a:rPr kumimoji="0" lang="ko-KR" altLang="en-US" sz="1600" dirty="0" err="1">
                <a:solidFill>
                  <a:srgbClr val="000000"/>
                </a:solidFill>
              </a:rPr>
              <a:t>파라미터의</a:t>
            </a:r>
            <a:r>
              <a:rPr kumimoji="0" lang="ko-KR" altLang="en-US" sz="1600" dirty="0">
                <a:solidFill>
                  <a:srgbClr val="000000"/>
                </a:solidFill>
              </a:rPr>
              <a:t> 바인딩 </a:t>
            </a:r>
            <a:r>
              <a:rPr kumimoji="0"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rgbClr val="000000"/>
                </a:solidFill>
              </a:rPr>
              <a:t>2. </a:t>
            </a:r>
            <a:r>
              <a:rPr kumimoji="0" lang="ko-KR" altLang="en-US" sz="1600" dirty="0">
                <a:solidFill>
                  <a:srgbClr val="000000"/>
                </a:solidFill>
              </a:rPr>
              <a:t>입력 폼에 필요한 참조 데이터 </a:t>
            </a:r>
            <a:r>
              <a:rPr kumimoji="0" lang="en-US" altLang="ko-KR" sz="1600" dirty="0">
                <a:solidFill>
                  <a:srgbClr val="000000"/>
                </a:solidFill>
              </a:rPr>
              <a:t>(reference data) </a:t>
            </a:r>
            <a:r>
              <a:rPr kumimoji="0" lang="ko-KR" altLang="en-US" sz="1600" dirty="0">
                <a:solidFill>
                  <a:srgbClr val="000000"/>
                </a:solidFill>
              </a:rPr>
              <a:t>작성 </a:t>
            </a:r>
            <a:r>
              <a:rPr kumimoji="0"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SimpleFormContrller </a:t>
            </a:r>
            <a:r>
              <a:rPr kumimoji="0" lang="ko-KR" altLang="en-US" sz="1400" dirty="0">
                <a:solidFill>
                  <a:srgbClr val="000000"/>
                </a:solidFill>
              </a:rPr>
              <a:t>의 </a:t>
            </a:r>
            <a:r>
              <a:rPr kumimoji="0" lang="en-US" altLang="ko-KR" sz="1400" dirty="0">
                <a:solidFill>
                  <a:srgbClr val="000000"/>
                </a:solidFill>
              </a:rPr>
              <a:t>referenceData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메소드와</a:t>
            </a:r>
            <a:r>
              <a:rPr kumimoji="0" lang="ko-KR" altLang="en-US" sz="1400" dirty="0">
                <a:solidFill>
                  <a:srgbClr val="000000"/>
                </a:solidFill>
              </a:rPr>
              <a:t> 유사한 기능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관련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속성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02057"/>
              </p:ext>
            </p:extLst>
          </p:nvPr>
        </p:nvGraphicFramePr>
        <p:xfrm>
          <a:off x="1508450" y="3600450"/>
          <a:ext cx="7324073" cy="650874"/>
        </p:xfrm>
        <a:graphic>
          <a:graphicData uri="http://schemas.openxmlformats.org/drawingml/2006/table">
            <a:tbl>
              <a:tblPr/>
              <a:tblGrid>
                <a:gridCol w="141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이름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AEBBD5"/>
                      </a:solidFill>
                      <a:prstDash val="soli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AEBBD5"/>
                      </a:solidFill>
                      <a:prstDash val="soli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타입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설명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AEBBD5"/>
                      </a:solidFill>
                      <a:prstDash val="soli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value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AEBBD5"/>
                      </a:solidFill>
                      <a:prstDash val="soli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String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바인드하려는Model속성이름.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54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427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@SessionAttributes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model attribute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를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</a:rPr>
              <a:t>session </a:t>
            </a:r>
            <a:r>
              <a:rPr kumimoji="0" lang="ko-KR" altLang="en-US" sz="1800" dirty="0">
                <a:solidFill>
                  <a:srgbClr val="000000"/>
                </a:solidFill>
              </a:rPr>
              <a:t>에 저장 </a:t>
            </a:r>
            <a:r>
              <a:rPr kumimoji="0" lang="en-US" altLang="ko-KR" sz="1800" dirty="0">
                <a:solidFill>
                  <a:srgbClr val="000000"/>
                </a:solidFill>
              </a:rPr>
              <a:t>, </a:t>
            </a:r>
            <a:r>
              <a:rPr kumimoji="0" lang="ko-KR" altLang="en-US" sz="1800" dirty="0">
                <a:solidFill>
                  <a:srgbClr val="000000"/>
                </a:solidFill>
              </a:rPr>
              <a:t>유지할 때 사용하는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어노테이션</a:t>
            </a:r>
            <a:r>
              <a:rPr kumimoji="0"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rgbClr val="000000"/>
                </a:solidFill>
              </a:rPr>
              <a:t>클래스 레벨 </a:t>
            </a:r>
            <a:r>
              <a:rPr kumimoji="0" lang="en-US" altLang="ko-KR" sz="1800" dirty="0">
                <a:solidFill>
                  <a:srgbClr val="000000"/>
                </a:solidFill>
              </a:rPr>
              <a:t>(type level) </a:t>
            </a:r>
            <a:r>
              <a:rPr kumimoji="0" lang="ko-KR" altLang="en-US" sz="1800" dirty="0">
                <a:solidFill>
                  <a:srgbClr val="000000"/>
                </a:solidFill>
              </a:rPr>
              <a:t>에서 선언</a:t>
            </a:r>
            <a:r>
              <a:rPr kumimoji="0"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관련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속성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76060"/>
              </p:ext>
            </p:extLst>
          </p:nvPr>
        </p:nvGraphicFramePr>
        <p:xfrm>
          <a:off x="1135428" y="3240400"/>
          <a:ext cx="8178862" cy="1296181"/>
        </p:xfrm>
        <a:graphic>
          <a:graphicData uri="http://schemas.openxmlformats.org/drawingml/2006/table">
            <a:tbl>
              <a:tblPr/>
              <a:tblGrid>
                <a:gridCol w="927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이름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mpd="sng">
                      <a:solidFill>
                        <a:srgbClr val="AEBBD5"/>
                      </a:solidFill>
                      <a:prstDash val="soli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AEBBD5"/>
                      </a:solidFill>
                      <a:prstDash val="soli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타입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4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설명</a:t>
                      </a:r>
                      <a:endParaRPr lang="zh-CN" altLang="en-US" sz="1404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AEBBD5"/>
                      </a:solidFill>
                      <a:prstDash val="soli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value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String[]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session에저장하려는modelattribute의이름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required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AEBBD5"/>
                      </a:solidFill>
                      <a:prstDash val="soli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Class[]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맑은 고딕" pitchFamily="18" charset="0"/>
                        </a:rPr>
                        <a:t>session에저장하려는modelattribute의타입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맑은 고딕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AE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33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679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@Controller </a:t>
            </a:r>
            <a:r>
              <a:rPr lang="ko-KR" altLang="en-US" sz="2000" dirty="0" err="1">
                <a:solidFill>
                  <a:srgbClr val="000000"/>
                </a:solidFill>
                <a:cs typeface="맑은 고딕" pitchFamily="18" charset="0"/>
              </a:rPr>
              <a:t>메소드</a:t>
            </a:r>
            <a:r>
              <a:rPr lang="ko-KR" altLang="en-US" sz="20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cs typeface="맑은 고딕" pitchFamily="18" charset="0"/>
              </a:rPr>
              <a:t>시그니쳐</a:t>
            </a:r>
            <a:endParaRPr lang="en-US" altLang="zh-CN" sz="2000" dirty="0">
              <a:solidFill>
                <a:srgbClr val="000000"/>
              </a:solidFill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rgbClr val="000000"/>
                </a:solidFill>
              </a:rPr>
              <a:t>기존의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계층형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</a:rPr>
              <a:t>Controller(SimpleFormController, MultiAction..) </a:t>
            </a:r>
            <a:r>
              <a:rPr kumimoji="0" lang="ko-KR" altLang="en-US" sz="1800" dirty="0">
                <a:solidFill>
                  <a:srgbClr val="000000"/>
                </a:solidFill>
              </a:rPr>
              <a:t>에 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2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800" dirty="0">
                <a:solidFill>
                  <a:srgbClr val="000000"/>
                </a:solidFill>
              </a:rPr>
              <a:t>    </a:t>
            </a:r>
            <a:r>
              <a:rPr kumimoji="0" lang="ko-KR" altLang="en-US" sz="1800" dirty="0">
                <a:solidFill>
                  <a:srgbClr val="000000"/>
                </a:solidFill>
              </a:rPr>
              <a:t>비해 유연한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파라미터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</a:rPr>
              <a:t>,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리턴값을</a:t>
            </a:r>
            <a:r>
              <a:rPr kumimoji="0" lang="ko-KR" altLang="en-US" sz="1800" dirty="0">
                <a:solidFill>
                  <a:srgbClr val="000000"/>
                </a:solidFill>
              </a:rPr>
              <a:t> 가짐</a:t>
            </a:r>
            <a:r>
              <a:rPr kumimoji="0"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1200150" lvl="2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800" dirty="0">
                <a:solidFill>
                  <a:srgbClr val="000000"/>
                </a:solidFill>
              </a:rPr>
              <a:t> </a:t>
            </a:r>
            <a:r>
              <a:rPr kumimoji="0" lang="ko-KR" altLang="en-US" sz="1800" dirty="0" err="1">
                <a:solidFill>
                  <a:srgbClr val="000000"/>
                </a:solidFill>
              </a:rPr>
              <a:t>파라미터</a:t>
            </a:r>
            <a:endParaRPr kumimoji="0" lang="ko-KR" altLang="en-US" sz="1800" dirty="0">
              <a:solidFill>
                <a:srgbClr val="000000"/>
              </a:solidFill>
            </a:endParaRP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Servlet API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ServletRequest, HttpServletRequest, HttpServletResponse, HttpSession  </a:t>
            </a: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</a:t>
            </a:r>
            <a:r>
              <a:rPr kumimoji="0" lang="ko-KR" altLang="en-US" sz="1400" dirty="0">
                <a:solidFill>
                  <a:srgbClr val="000000"/>
                </a:solidFill>
              </a:rPr>
              <a:t>같은 요청 </a:t>
            </a:r>
            <a:r>
              <a:rPr kumimoji="0" lang="en-US" altLang="ko-KR" sz="1400" dirty="0">
                <a:solidFill>
                  <a:srgbClr val="000000"/>
                </a:solidFill>
              </a:rPr>
              <a:t>, </a:t>
            </a:r>
            <a:r>
              <a:rPr kumimoji="0" lang="ko-KR" altLang="en-US" sz="1400" dirty="0">
                <a:solidFill>
                  <a:srgbClr val="000000"/>
                </a:solidFill>
              </a:rPr>
              <a:t>응답 </a:t>
            </a:r>
            <a:r>
              <a:rPr kumimoji="0" lang="en-US" altLang="ko-KR" sz="1400" dirty="0">
                <a:solidFill>
                  <a:srgbClr val="000000"/>
                </a:solidFill>
              </a:rPr>
              <a:t>,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세션관련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Servlet API.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org.springframework.web.context.request.WebRequest, org.springframework.web.context.request.NativeWebRequest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java.util.Locale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java.io.InputStream / java.io.Reader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java.io.OutputStream / java.io.Writer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@RequestParam 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HTTP Request </a:t>
            </a:r>
            <a:r>
              <a:rPr kumimoji="0" lang="ko-KR" altLang="en-US" sz="1400" dirty="0">
                <a:solidFill>
                  <a:srgbClr val="000000"/>
                </a:solidFill>
              </a:rPr>
              <a:t>의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파라미터와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argument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</a:rPr>
              <a:t> 바인딩하기 위해 사용하는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어노테이션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java.util. Map / org.springframework.ui. Model / org.springframework.ui. ModelMap 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</a:rPr>
              <a:t>뷰에 전달할 모델 데이터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49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34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864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@Controller </a:t>
            </a:r>
            <a:r>
              <a:rPr lang="ko-KR" altLang="en-US" sz="2000" dirty="0" err="1">
                <a:solidFill>
                  <a:srgbClr val="000000"/>
                </a:solidFill>
                <a:cs typeface="맑은 고딕" pitchFamily="18" charset="0"/>
              </a:rPr>
              <a:t>메소드</a:t>
            </a:r>
            <a:r>
              <a:rPr lang="ko-KR" altLang="en-US" sz="2000" dirty="0">
                <a:solidFill>
                  <a:srgbClr val="000000"/>
                </a:solidFill>
                <a:cs typeface="맑은 고딕" pitchFamily="18" charset="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cs typeface="맑은 고딕" pitchFamily="18" charset="0"/>
              </a:rPr>
              <a:t>시그니쳐</a:t>
            </a:r>
            <a:endParaRPr lang="en-US" altLang="zh-CN" sz="2000" dirty="0">
              <a:solidFill>
                <a:srgbClr val="000000"/>
              </a:solidFill>
              <a:cs typeface="맑은 고딕" pitchFamily="18" charset="0"/>
            </a:endParaRPr>
          </a:p>
          <a:p>
            <a:pPr marL="1200150" lvl="2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 err="1">
                <a:solidFill>
                  <a:srgbClr val="000000"/>
                </a:solidFill>
              </a:rPr>
              <a:t>메소드</a:t>
            </a:r>
            <a:r>
              <a:rPr kumimoji="0" lang="ko-KR" altLang="en-US" sz="1800" dirty="0">
                <a:solidFill>
                  <a:srgbClr val="000000"/>
                </a:solidFill>
              </a:rPr>
              <a:t> 리턴 타입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ModelAndView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>
                <a:solidFill>
                  <a:srgbClr val="000000"/>
                </a:solidFill>
              </a:rPr>
              <a:t>커맨드 객체 </a:t>
            </a:r>
            <a:r>
              <a:rPr kumimoji="0" lang="en-US" altLang="ko-KR" sz="1400" dirty="0">
                <a:solidFill>
                  <a:srgbClr val="000000"/>
                </a:solidFill>
              </a:rPr>
              <a:t>, @ModelAttribute </a:t>
            </a:r>
            <a:r>
              <a:rPr kumimoji="0" lang="ko-KR" altLang="en-US" sz="1400" dirty="0">
                <a:solidFill>
                  <a:srgbClr val="000000"/>
                </a:solidFill>
              </a:rPr>
              <a:t>적용된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400" dirty="0">
                <a:solidFill>
                  <a:srgbClr val="000000"/>
                </a:solidFill>
              </a:rPr>
              <a:t> 리턴 데이터가 담긴 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Model </a:t>
            </a:r>
            <a:r>
              <a:rPr kumimoji="0" lang="ko-KR" altLang="en-US" sz="1400" dirty="0">
                <a:solidFill>
                  <a:srgbClr val="000000"/>
                </a:solidFill>
              </a:rPr>
              <a:t>객체와 </a:t>
            </a:r>
            <a:r>
              <a:rPr kumimoji="0" lang="en-US" altLang="ko-KR" sz="1400" dirty="0">
                <a:solidFill>
                  <a:srgbClr val="000000"/>
                </a:solidFill>
              </a:rPr>
              <a:t>View </a:t>
            </a:r>
            <a:r>
              <a:rPr kumimoji="0" lang="ko-KR" altLang="en-US" sz="1400" dirty="0">
                <a:solidFill>
                  <a:srgbClr val="000000"/>
                </a:solidFill>
              </a:rPr>
              <a:t>정보가 담겨있음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Model( </a:t>
            </a:r>
            <a:r>
              <a:rPr kumimoji="0" lang="ko-KR" altLang="en-US" sz="1400" dirty="0">
                <a:solidFill>
                  <a:srgbClr val="000000"/>
                </a:solidFill>
              </a:rPr>
              <a:t>또는 </a:t>
            </a:r>
            <a:r>
              <a:rPr kumimoji="0" lang="en-US" altLang="ko-KR" sz="1400" dirty="0">
                <a:solidFill>
                  <a:srgbClr val="000000"/>
                </a:solidFill>
              </a:rPr>
              <a:t>ModelMap)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>
                <a:solidFill>
                  <a:srgbClr val="000000"/>
                </a:solidFill>
              </a:rPr>
              <a:t>커맨드 객체 </a:t>
            </a:r>
            <a:r>
              <a:rPr kumimoji="0" lang="en-US" altLang="ko-KR" sz="1400" dirty="0">
                <a:solidFill>
                  <a:srgbClr val="000000"/>
                </a:solidFill>
              </a:rPr>
              <a:t>, @ModelAttribute </a:t>
            </a:r>
            <a:r>
              <a:rPr kumimoji="0" lang="ko-KR" altLang="en-US" sz="1400" dirty="0">
                <a:solidFill>
                  <a:srgbClr val="000000"/>
                </a:solidFill>
              </a:rPr>
              <a:t>적용된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400" dirty="0">
                <a:solidFill>
                  <a:srgbClr val="000000"/>
                </a:solidFill>
              </a:rPr>
              <a:t> 리턴 데이터가 </a:t>
            </a:r>
            <a:r>
              <a:rPr kumimoji="0" lang="en-US" altLang="ko-KR" sz="1400" dirty="0">
                <a:solidFill>
                  <a:srgbClr val="000000"/>
                </a:solidFill>
              </a:rPr>
              <a:t>Model </a:t>
            </a:r>
            <a:r>
              <a:rPr kumimoji="0" lang="ko-KR" altLang="en-US" sz="1400" dirty="0">
                <a:solidFill>
                  <a:srgbClr val="000000"/>
                </a:solidFill>
              </a:rPr>
              <a:t>객체에 담겨 있음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View </a:t>
            </a:r>
            <a:r>
              <a:rPr kumimoji="0" lang="ko-KR" altLang="en-US" sz="1400" dirty="0">
                <a:solidFill>
                  <a:srgbClr val="000000"/>
                </a:solidFill>
              </a:rPr>
              <a:t>이름은 </a:t>
            </a:r>
            <a:r>
              <a:rPr kumimoji="0" lang="en-US" altLang="ko-KR" sz="1400" dirty="0">
                <a:solidFill>
                  <a:srgbClr val="000000"/>
                </a:solidFill>
              </a:rPr>
              <a:t>RequestToViewNameTranslator </a:t>
            </a:r>
            <a:r>
              <a:rPr kumimoji="0" lang="ko-KR" altLang="en-US" sz="1400" dirty="0">
                <a:solidFill>
                  <a:srgbClr val="000000"/>
                </a:solidFill>
              </a:rPr>
              <a:t>가 </a:t>
            </a:r>
            <a:r>
              <a:rPr kumimoji="0" lang="en-US" altLang="ko-KR" sz="1400" dirty="0">
                <a:solidFill>
                  <a:srgbClr val="000000"/>
                </a:solidFill>
              </a:rPr>
              <a:t>URL </a:t>
            </a:r>
            <a:r>
              <a:rPr kumimoji="0" lang="ko-KR" altLang="en-US" sz="1400" dirty="0">
                <a:solidFill>
                  <a:srgbClr val="000000"/>
                </a:solidFill>
              </a:rPr>
              <a:t>을 이용하여 결정 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Map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>
                <a:solidFill>
                  <a:srgbClr val="000000"/>
                </a:solidFill>
              </a:rPr>
              <a:t>커맨드 객체 </a:t>
            </a:r>
            <a:r>
              <a:rPr kumimoji="0" lang="en-US" altLang="ko-KR" sz="1400" dirty="0">
                <a:solidFill>
                  <a:srgbClr val="000000"/>
                </a:solidFill>
              </a:rPr>
              <a:t>, @ModelAttribute </a:t>
            </a:r>
            <a:r>
              <a:rPr kumimoji="0" lang="ko-KR" altLang="en-US" sz="1400" dirty="0">
                <a:solidFill>
                  <a:srgbClr val="000000"/>
                </a:solidFill>
              </a:rPr>
              <a:t>적용된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400" dirty="0">
                <a:solidFill>
                  <a:srgbClr val="000000"/>
                </a:solidFill>
              </a:rPr>
              <a:t> 리턴 데이터가 </a:t>
            </a:r>
            <a:r>
              <a:rPr kumimoji="0" lang="en-US" altLang="ko-KR" sz="1400" dirty="0">
                <a:solidFill>
                  <a:srgbClr val="000000"/>
                </a:solidFill>
              </a:rPr>
              <a:t>Map </a:t>
            </a:r>
            <a:r>
              <a:rPr kumimoji="0" lang="ko-KR" altLang="en-US" sz="1400" dirty="0">
                <a:solidFill>
                  <a:srgbClr val="000000"/>
                </a:solidFill>
              </a:rPr>
              <a:t>객체에 담겨 있음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View </a:t>
            </a:r>
            <a:r>
              <a:rPr kumimoji="0" lang="ko-KR" altLang="en-US" sz="1400" dirty="0">
                <a:solidFill>
                  <a:srgbClr val="000000"/>
                </a:solidFill>
              </a:rPr>
              <a:t>이름은 역시 </a:t>
            </a:r>
            <a:r>
              <a:rPr kumimoji="0" lang="en-US" altLang="ko-KR" sz="1400" dirty="0">
                <a:solidFill>
                  <a:srgbClr val="000000"/>
                </a:solidFill>
              </a:rPr>
              <a:t>RequestToViewNameTranslator </a:t>
            </a:r>
            <a:r>
              <a:rPr kumimoji="0" lang="ko-KR" altLang="en-US" sz="1400" dirty="0">
                <a:solidFill>
                  <a:srgbClr val="000000"/>
                </a:solidFill>
              </a:rPr>
              <a:t>가 결정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  <a:endParaRPr kumimoji="0" lang="ko-KR" altLang="en-US" sz="1400" dirty="0">
              <a:solidFill>
                <a:srgbClr val="000000"/>
              </a:solidFill>
            </a:endParaRP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String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</a:rPr>
              <a:t>리턴하는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String </a:t>
            </a:r>
            <a:r>
              <a:rPr kumimoji="0" lang="ko-KR" altLang="en-US" sz="1400" dirty="0">
                <a:solidFill>
                  <a:srgbClr val="000000"/>
                </a:solidFill>
              </a:rPr>
              <a:t>값이 곧 </a:t>
            </a:r>
            <a:r>
              <a:rPr kumimoji="0" lang="en-US" altLang="ko-KR" sz="1400" dirty="0">
                <a:solidFill>
                  <a:srgbClr val="000000"/>
                </a:solidFill>
              </a:rPr>
              <a:t>View </a:t>
            </a:r>
            <a:r>
              <a:rPr kumimoji="0" lang="ko-KR" altLang="en-US" sz="1400" dirty="0">
                <a:solidFill>
                  <a:srgbClr val="000000"/>
                </a:solidFill>
              </a:rPr>
              <a:t>이름이 됨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>
                <a:solidFill>
                  <a:srgbClr val="000000"/>
                </a:solidFill>
              </a:rPr>
              <a:t>커맨드 객체 </a:t>
            </a:r>
            <a:r>
              <a:rPr kumimoji="0" lang="en-US" altLang="ko-KR" sz="1400" dirty="0">
                <a:solidFill>
                  <a:srgbClr val="000000"/>
                </a:solidFill>
              </a:rPr>
              <a:t>, @ModelAttribute </a:t>
            </a:r>
            <a:r>
              <a:rPr kumimoji="0" lang="ko-KR" altLang="en-US" sz="1400" dirty="0">
                <a:solidFill>
                  <a:srgbClr val="000000"/>
                </a:solidFill>
              </a:rPr>
              <a:t>적용된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400" dirty="0">
                <a:solidFill>
                  <a:srgbClr val="000000"/>
                </a:solidFill>
              </a:rPr>
              <a:t> 리턴 데이터가 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Model( </a:t>
            </a:r>
            <a:r>
              <a:rPr kumimoji="0" lang="ko-KR" altLang="en-US" sz="1400" dirty="0">
                <a:solidFill>
                  <a:srgbClr val="000000"/>
                </a:solidFill>
              </a:rPr>
              <a:t>또는 </a:t>
            </a:r>
            <a:r>
              <a:rPr kumimoji="0" lang="en-US" altLang="ko-KR" sz="1400" dirty="0">
                <a:solidFill>
                  <a:srgbClr val="000000"/>
                </a:solidFill>
              </a:rPr>
              <a:t>ModelMap) </a:t>
            </a:r>
            <a:r>
              <a:rPr kumimoji="0" lang="ko-KR" altLang="en-US" sz="1400" dirty="0">
                <a:solidFill>
                  <a:srgbClr val="000000"/>
                </a:solidFill>
              </a:rPr>
              <a:t>에 담겨 있음</a:t>
            </a:r>
            <a:r>
              <a:rPr kumimoji="0" lang="en-US" altLang="ko-KR" sz="1400" dirty="0">
                <a:solidFill>
                  <a:srgbClr val="000000"/>
                </a:solidFill>
              </a:rPr>
              <a:t>. 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</a:rPr>
              <a:t>리턴할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Model( </a:t>
            </a:r>
            <a:r>
              <a:rPr kumimoji="0" lang="ko-KR" altLang="en-US" sz="1400" dirty="0">
                <a:solidFill>
                  <a:srgbClr val="000000"/>
                </a:solidFill>
              </a:rPr>
              <a:t>또는 </a:t>
            </a:r>
            <a:r>
              <a:rPr kumimoji="0" lang="en-US" altLang="ko-KR" sz="1400" dirty="0">
                <a:solidFill>
                  <a:srgbClr val="000000"/>
                </a:solidFill>
              </a:rPr>
              <a:t>ModelMap) </a:t>
            </a:r>
            <a:r>
              <a:rPr kumimoji="0" lang="ko-KR" altLang="en-US" sz="1400" dirty="0">
                <a:solidFill>
                  <a:srgbClr val="000000"/>
                </a:solidFill>
              </a:rPr>
              <a:t>객체가 해당 </a:t>
            </a:r>
            <a:r>
              <a:rPr kumimoji="0" lang="ko-KR" altLang="en-US" sz="1400" dirty="0" err="1">
                <a:solidFill>
                  <a:srgbClr val="000000"/>
                </a:solidFill>
              </a:rPr>
              <a:t>메소드의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argument </a:t>
            </a:r>
            <a:r>
              <a:rPr kumimoji="0" lang="ko-KR" altLang="en-US" sz="1400" dirty="0">
                <a:solidFill>
                  <a:srgbClr val="000000"/>
                </a:solidFill>
              </a:rPr>
              <a:t>에 선언되어 있어야 함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  <a:endParaRPr kumimoji="0" lang="ko-KR" altLang="en-US" sz="1400" dirty="0">
              <a:solidFill>
                <a:srgbClr val="000000"/>
              </a:solidFill>
            </a:endParaRPr>
          </a:p>
          <a:p>
            <a:pPr marL="1657350" lvl="3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Void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</a:rPr>
              <a:t>메소드가</a:t>
            </a:r>
            <a:r>
              <a:rPr kumimoji="0" lang="ko-KR" altLang="en-US" sz="1400" dirty="0">
                <a:solidFill>
                  <a:srgbClr val="000000"/>
                </a:solidFill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</a:rPr>
              <a:t>ServletResponse / HttpServletResponse </a:t>
            </a:r>
            <a:r>
              <a:rPr kumimoji="0" lang="ko-KR" altLang="en-US" sz="1400" dirty="0">
                <a:solidFill>
                  <a:srgbClr val="000000"/>
                </a:solidFill>
              </a:rPr>
              <a:t>등을 사용하여 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lvl="4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    </a:t>
            </a:r>
            <a:r>
              <a:rPr kumimoji="0" lang="ko-KR" altLang="en-US" sz="1400" dirty="0">
                <a:solidFill>
                  <a:srgbClr val="000000"/>
                </a:solidFill>
              </a:rPr>
              <a:t>직접 응답을 처리</a:t>
            </a:r>
            <a:endParaRPr kumimoji="0" lang="en-US" altLang="ko-KR" sz="1400" dirty="0">
              <a:solidFill>
                <a:srgbClr val="000000"/>
              </a:solidFill>
            </a:endParaRP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View </a:t>
            </a:r>
            <a:r>
              <a:rPr kumimoji="0" lang="ko-KR" altLang="en-US" sz="1400" dirty="0">
                <a:solidFill>
                  <a:srgbClr val="000000"/>
                </a:solidFill>
              </a:rPr>
              <a:t>이름은 </a:t>
            </a:r>
            <a:r>
              <a:rPr kumimoji="0" lang="en-US" altLang="ko-KR" sz="1400" dirty="0">
                <a:solidFill>
                  <a:srgbClr val="000000"/>
                </a:solidFill>
              </a:rPr>
              <a:t>RequestToViewNameTranslator </a:t>
            </a:r>
            <a:r>
              <a:rPr kumimoji="0" lang="ko-KR" altLang="en-US" sz="1400" dirty="0">
                <a:solidFill>
                  <a:srgbClr val="000000"/>
                </a:solidFill>
              </a:rPr>
              <a:t>가 결정</a:t>
            </a:r>
            <a:r>
              <a:rPr kumimoji="0" lang="en-US" altLang="ko-KR" sz="1400" dirty="0">
                <a:solidFill>
                  <a:srgbClr val="000000"/>
                </a:solidFill>
              </a:rPr>
              <a:t>.</a:t>
            </a:r>
          </a:p>
          <a:p>
            <a:pPr marL="2114550" lvl="4" indent="-28575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ko-KR" sz="1400" dirty="0">
              <a:solidFill>
                <a:srgbClr val="000000"/>
              </a:solidFill>
            </a:endParaRPr>
          </a:p>
          <a:p>
            <a:pPr lvl="3" algn="l">
              <a:spcBef>
                <a:spcPct val="1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400" dirty="0">
                <a:solidFill>
                  <a:srgbClr val="000000"/>
                </a:solidFill>
              </a:rPr>
              <a:t> 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76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35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162110" y="1237581"/>
            <a:ext cx="1009949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MVC - </a:t>
            </a:r>
            <a:r>
              <a:rPr lang="ko-KR" altLang="en-US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참고 자료</a:t>
            </a:r>
            <a:endParaRPr kumimoji="0" lang="en-US" altLang="ko-KR" sz="2400" dirty="0">
              <a:solidFill>
                <a:schemeClr val="tx1"/>
              </a:solidFill>
              <a:cs typeface="+mn-cs"/>
            </a:endParaRP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000000"/>
                </a:solidFill>
                <a:cs typeface="맑은 고딕" pitchFamily="18" charset="0"/>
              </a:rPr>
              <a:t>Spring Framework API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en-US" altLang="ko-KR" sz="1400" dirty="0">
                <a:solidFill>
                  <a:srgbClr val="000000"/>
                </a:solidFill>
                <a:cs typeface="맑은 고딕" pitchFamily="18" charset="0"/>
              </a:rPr>
              <a:t>https://docs.spring.io/spring/docs/5.0.7.RELEASE/javadoc-api/</a:t>
            </a:r>
          </a:p>
          <a:p>
            <a:pPr marL="800100" lvl="1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The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Spring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Framework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-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Reference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맑은 고딕" pitchFamily="18" charset="0"/>
              </a:rPr>
              <a:t>Documentation</a:t>
            </a:r>
            <a:endParaRPr lang="en-US" altLang="zh-CN" sz="1800" dirty="0">
              <a:solidFill>
                <a:srgbClr val="000000"/>
              </a:solidFill>
              <a:cs typeface="맑은 고딕" pitchFamily="18" charset="0"/>
            </a:endParaRP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HY견고딕" panose="02030600000101010101" pitchFamily="18" charset="-127"/>
              <a:buChar char="-"/>
              <a:defRPr/>
            </a:pPr>
            <a:r>
              <a:rPr lang="en-US" altLang="zh-CN" sz="1400" dirty="0">
                <a:solidFill>
                  <a:srgbClr val="000000"/>
                </a:solidFill>
                <a:cs typeface="맑은 고딕" pitchFamily="18" charset="0"/>
              </a:rPr>
              <a:t>https://docs.spring.io/spring/docs/5.0.7.RELEASE/spring-framework-reference/</a:t>
            </a:r>
          </a:p>
          <a:p>
            <a:pPr marL="1257300" lvl="2" indent="-342900"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zh-CN" sz="18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90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36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77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Spring MVC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구조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2000" dirty="0">
                <a:solidFill>
                  <a:schemeClr val="tx1"/>
                </a:solidFill>
              </a:rPr>
              <a:t>MVC</a:t>
            </a:r>
            <a:r>
              <a:rPr kumimoji="0" lang="ko-KR" altLang="en-US" sz="2000" dirty="0">
                <a:solidFill>
                  <a:schemeClr val="tx1"/>
                </a:solidFill>
              </a:rPr>
              <a:t>의 기본 흐름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8" y="2376280"/>
            <a:ext cx="9138246" cy="42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2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37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41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</a:rPr>
              <a:t>Spring MVC </a:t>
            </a:r>
            <a:r>
              <a:rPr kumimoji="0" lang="ko-KR" altLang="en-US" sz="2400" dirty="0">
                <a:solidFill>
                  <a:schemeClr val="tx1"/>
                </a:solidFill>
              </a:rPr>
              <a:t>구조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2000" dirty="0">
                <a:solidFill>
                  <a:schemeClr val="tx1"/>
                </a:solidFill>
              </a:rPr>
              <a:t>MVC</a:t>
            </a:r>
            <a:r>
              <a:rPr kumimoji="0" lang="ko-KR" altLang="en-US" sz="2000" dirty="0">
                <a:solidFill>
                  <a:schemeClr val="tx1"/>
                </a:solidFill>
              </a:rPr>
              <a:t>의 기본 흐름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① </a:t>
            </a:r>
            <a:r>
              <a:rPr kumimoji="0" lang="en-US" altLang="ko-KR" sz="2000" dirty="0">
                <a:solidFill>
                  <a:schemeClr val="tx1"/>
                </a:solidFill>
              </a:rPr>
              <a:t>web.xml: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FrontController</a:t>
            </a:r>
            <a:r>
              <a:rPr kumimoji="0" lang="ko-KR" altLang="en-US" sz="2000" dirty="0">
                <a:solidFill>
                  <a:schemeClr val="tx1"/>
                </a:solidFill>
              </a:rPr>
              <a:t>역할인 </a:t>
            </a:r>
            <a:r>
              <a:rPr kumimoji="0" lang="en-US" altLang="ko-KR" sz="2000" dirty="0">
                <a:solidFill>
                  <a:schemeClr val="tx1"/>
                </a:solidFill>
              </a:rPr>
              <a:t>DispatcherServlet</a:t>
            </a:r>
            <a:r>
              <a:rPr kumimoji="0" lang="ko-KR" altLang="en-US" sz="2000" dirty="0">
                <a:solidFill>
                  <a:schemeClr val="tx1"/>
                </a:solidFill>
              </a:rPr>
              <a:t>정의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40" y="2495322"/>
            <a:ext cx="7878274" cy="3553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8119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479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</a:rPr>
              <a:t>Spring MVC </a:t>
            </a:r>
            <a:r>
              <a:rPr kumimoji="0" lang="ko-KR" altLang="en-US" sz="2400" dirty="0">
                <a:solidFill>
                  <a:schemeClr val="tx1"/>
                </a:solidFill>
              </a:rPr>
              <a:t>구조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2000" dirty="0">
                <a:solidFill>
                  <a:schemeClr val="tx1"/>
                </a:solidFill>
              </a:rPr>
              <a:t>MVC</a:t>
            </a:r>
            <a:r>
              <a:rPr kumimoji="0" lang="ko-KR" altLang="en-US" sz="2000" dirty="0">
                <a:solidFill>
                  <a:schemeClr val="tx1"/>
                </a:solidFill>
              </a:rPr>
              <a:t>의 기본 흐름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② </a:t>
            </a:r>
            <a:r>
              <a:rPr kumimoji="0" lang="en-US" altLang="ko-KR" sz="2000" dirty="0">
                <a:solidFill>
                  <a:schemeClr val="tx1"/>
                </a:solidFill>
              </a:rPr>
              <a:t>HandlerMapping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Request</a:t>
            </a:r>
            <a:r>
              <a:rPr kumimoji="0" lang="ko-KR" altLang="en-US" sz="1600" dirty="0">
                <a:solidFill>
                  <a:schemeClr val="tx1"/>
                </a:solidFill>
              </a:rPr>
              <a:t>의 처리를 담당하는 컨트롤러를 찾기 위하여 존재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HandlerMapping </a:t>
            </a:r>
            <a:r>
              <a:rPr kumimoji="0" lang="ko-KR" altLang="en-US" sz="1600" dirty="0">
                <a:solidFill>
                  <a:schemeClr val="tx1"/>
                </a:solidFill>
              </a:rPr>
              <a:t>인터페이스를</a:t>
            </a:r>
            <a:r>
              <a:rPr kumimoji="0" lang="en-US" altLang="ko-KR" sz="1600" dirty="0">
                <a:solidFill>
                  <a:schemeClr val="tx1"/>
                </a:solidFill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</a:rPr>
              <a:t>구현한 객체 중 </a:t>
            </a:r>
            <a:r>
              <a:rPr kumimoji="0" lang="en-US" altLang="ko-KR" sz="1600" dirty="0">
                <a:solidFill>
                  <a:schemeClr val="tx1"/>
                </a:solidFill>
              </a:rPr>
              <a:t> </a:t>
            </a:r>
          </a:p>
          <a:p>
            <a:pPr marL="2171700" lvl="4" indent="-34290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RequestMappingHandlerMapping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은 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4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     </a:t>
            </a:r>
            <a:r>
              <a:rPr kumimoji="0" lang="ko-KR" altLang="en-US" sz="1600" dirty="0">
                <a:solidFill>
                  <a:schemeClr val="tx1"/>
                </a:solidFill>
              </a:rPr>
              <a:t>개발자가</a:t>
            </a:r>
            <a:r>
              <a:rPr kumimoji="0" lang="en-US" altLang="ko-KR" sz="1600" dirty="0">
                <a:solidFill>
                  <a:schemeClr val="tx1"/>
                </a:solidFill>
              </a:rPr>
              <a:t> @RequestMapping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어노테이션이</a:t>
            </a:r>
            <a:r>
              <a:rPr kumimoji="0" lang="ko-KR" altLang="en-US" sz="1600" dirty="0">
                <a:solidFill>
                  <a:schemeClr val="tx1"/>
                </a:solidFill>
              </a:rPr>
              <a:t> 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4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     </a:t>
            </a:r>
            <a:r>
              <a:rPr kumimoji="0" lang="ko-KR" altLang="en-US" sz="1600" dirty="0">
                <a:solidFill>
                  <a:schemeClr val="tx1"/>
                </a:solidFill>
              </a:rPr>
              <a:t>적용된 것을 기준으로 판단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③ </a:t>
            </a:r>
            <a:r>
              <a:rPr kumimoji="0" lang="en-US" altLang="ko-KR" sz="2000" dirty="0">
                <a:solidFill>
                  <a:schemeClr val="tx1"/>
                </a:solidFill>
              </a:rPr>
              <a:t>HandlerAdapter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② </a:t>
            </a:r>
            <a:r>
              <a:rPr kumimoji="0" lang="en-US" altLang="ko-KR" sz="1600" dirty="0">
                <a:solidFill>
                  <a:schemeClr val="tx1"/>
                </a:solidFill>
              </a:rPr>
              <a:t>HandlerMapping</a:t>
            </a:r>
            <a:r>
              <a:rPr kumimoji="0" lang="ko-KR" altLang="en-US" sz="1600" dirty="0">
                <a:solidFill>
                  <a:schemeClr val="tx1"/>
                </a:solidFill>
              </a:rPr>
              <a:t>과정을 통해 찾은 컨트롤러를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동작시킴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④ </a:t>
            </a:r>
            <a:r>
              <a:rPr kumimoji="0" lang="en-US" altLang="ko-KR" sz="2000" dirty="0">
                <a:solidFill>
                  <a:schemeClr val="tx1"/>
                </a:solidFill>
              </a:rPr>
              <a:t>Controller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개발자가 직접 작성하는 클래스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실제 </a:t>
            </a:r>
            <a:r>
              <a:rPr kumimoji="0" lang="en-US" altLang="ko-KR" sz="1600" dirty="0">
                <a:solidFill>
                  <a:schemeClr val="tx1"/>
                </a:solidFill>
              </a:rPr>
              <a:t>Request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600" dirty="0">
                <a:solidFill>
                  <a:schemeClr val="tx1"/>
                </a:solidFill>
              </a:rPr>
              <a:t> 처리하는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로직을</a:t>
            </a:r>
            <a:r>
              <a:rPr kumimoji="0" lang="ko-KR" altLang="en-US" sz="1600" dirty="0">
                <a:solidFill>
                  <a:schemeClr val="tx1"/>
                </a:solidFill>
              </a:rPr>
              <a:t> 작성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View </a:t>
            </a:r>
            <a:r>
              <a:rPr kumimoji="0" lang="ko-KR" altLang="en-US" sz="1600" dirty="0">
                <a:solidFill>
                  <a:schemeClr val="tx1"/>
                </a:solidFill>
              </a:rPr>
              <a:t>영역에 전달해야하는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데이타는</a:t>
            </a:r>
            <a:r>
              <a:rPr kumimoji="0" lang="ko-KR" altLang="en-US" sz="1600" dirty="0">
                <a:solidFill>
                  <a:schemeClr val="tx1"/>
                </a:solidFill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</a:rPr>
              <a:t>Model</a:t>
            </a:r>
            <a:r>
              <a:rPr kumimoji="0" lang="ko-KR" altLang="en-US" sz="1600" dirty="0">
                <a:solidFill>
                  <a:schemeClr val="tx1"/>
                </a:solidFill>
              </a:rPr>
              <a:t>이라는 객체에 담아 전달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다양한 타입의 결과를 반영하는데 </a:t>
            </a:r>
            <a:r>
              <a:rPr kumimoji="0" lang="en-US" altLang="ko-KR" sz="1600" dirty="0">
                <a:solidFill>
                  <a:schemeClr val="tx1"/>
                </a:solidFill>
              </a:rPr>
              <a:t>ViewResolver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600" dirty="0">
                <a:solidFill>
                  <a:schemeClr val="tx1"/>
                </a:solidFill>
              </a:rPr>
              <a:t> 이용하게 됨</a:t>
            </a:r>
            <a:endParaRPr kumimoji="0"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5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 </a:t>
            </a:r>
            <a:r>
              <a:rPr lang="ko-KR" altLang="en-US" sz="3200" dirty="0">
                <a:solidFill>
                  <a:schemeClr val="tx1"/>
                </a:solidFill>
              </a:rPr>
              <a:t>개요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008090"/>
            <a:ext cx="9261475" cy="442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오픈소스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MVC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Framework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Spring MVC, Struts, Webwork 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등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Spring MVC</a:t>
            </a:r>
            <a:r>
              <a:rPr kumimoji="0" lang="ko-KR" altLang="en-US" sz="2000" dirty="0">
                <a:solidFill>
                  <a:schemeClr val="tx1"/>
                </a:solidFill>
              </a:rPr>
              <a:t>가</a:t>
            </a:r>
            <a:r>
              <a:rPr kumimoji="0" lang="en-US" altLang="ko-KR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많이 선택되는 이유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Framework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내의 특정 클래스를 상속하거나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참조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구현해야 하는 등의 제약사항이 비교적 적음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IOC Contatiner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가 추가 설정 없이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Spring MVC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사용할 수 있음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오픈소스 프로젝트가 활성화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(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꾸준한 기능 추가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빠른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bug fix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와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Q&amp;A)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되어 있으며 </a:t>
            </a:r>
            <a:endParaRPr kumimoji="0" lang="en-US" altLang="ko-KR" sz="1800" dirty="0">
              <a:solidFill>
                <a:schemeClr val="tx1"/>
              </a:solidFill>
              <a:cs typeface="+mn-cs"/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     </a:t>
            </a:r>
            <a:r>
              <a:rPr kumimoji="0" lang="ko-KR" altLang="en-US" sz="1800" dirty="0" err="1">
                <a:solidFill>
                  <a:schemeClr val="tx1"/>
                </a:solidFill>
                <a:cs typeface="+mn-cs"/>
              </a:rPr>
              <a:t>로드맵이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 신뢰성 있음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국내 커뮤니티 활성화 정도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cs typeface="+mn-cs"/>
              </a:rPr>
              <a:t>관련 참고 문서나 도서를 쉽게 구할 수 있음 </a:t>
            </a:r>
            <a:r>
              <a:rPr kumimoji="0" lang="en-US" altLang="ko-KR" sz="18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46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39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</a:rPr>
              <a:t>Spring MVC </a:t>
            </a:r>
            <a:r>
              <a:rPr kumimoji="0" lang="ko-KR" altLang="en-US" sz="2400" dirty="0">
                <a:solidFill>
                  <a:schemeClr val="tx1"/>
                </a:solidFill>
              </a:rPr>
              <a:t>구조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2000" dirty="0">
                <a:solidFill>
                  <a:schemeClr val="tx1"/>
                </a:solidFill>
              </a:rPr>
              <a:t>MVC</a:t>
            </a:r>
            <a:r>
              <a:rPr kumimoji="0" lang="ko-KR" altLang="en-US" sz="2000" dirty="0">
                <a:solidFill>
                  <a:schemeClr val="tx1"/>
                </a:solidFill>
              </a:rPr>
              <a:t>의 기본 흐름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⑤ </a:t>
            </a:r>
            <a:r>
              <a:rPr kumimoji="0" lang="en-US" altLang="ko-KR" sz="2000" dirty="0">
                <a:solidFill>
                  <a:schemeClr val="tx1"/>
                </a:solidFill>
              </a:rPr>
              <a:t>ViewResolver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ViewResolver</a:t>
            </a:r>
          </a:p>
          <a:p>
            <a:pPr marL="2171700" lvl="4" indent="-34290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Controller</a:t>
            </a:r>
            <a:r>
              <a:rPr kumimoji="0" lang="ko-KR" altLang="en-US" sz="1600" dirty="0">
                <a:solidFill>
                  <a:schemeClr val="tx1"/>
                </a:solidFill>
              </a:rPr>
              <a:t>가 반환한 결과를 어떤 </a:t>
            </a:r>
            <a:r>
              <a:rPr kumimoji="0" lang="en-US" altLang="ko-KR" sz="1600" dirty="0">
                <a:solidFill>
                  <a:schemeClr val="tx1"/>
                </a:solidFill>
              </a:rPr>
              <a:t>View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600" dirty="0">
                <a:solidFill>
                  <a:schemeClr val="tx1"/>
                </a:solidFill>
              </a:rPr>
              <a:t> 통해서 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4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     </a:t>
            </a:r>
            <a:r>
              <a:rPr kumimoji="0" lang="ko-KR" altLang="en-US" sz="1600" dirty="0">
                <a:solidFill>
                  <a:schemeClr val="tx1"/>
                </a:solidFill>
              </a:rPr>
              <a:t>처리하는 것이 좋을 지 해석함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servlet-context.xml </a:t>
            </a:r>
            <a:r>
              <a:rPr kumimoji="0" lang="ko-KR" altLang="en-US" sz="1600" dirty="0">
                <a:solidFill>
                  <a:schemeClr val="tx1"/>
                </a:solidFill>
              </a:rPr>
              <a:t>나 </a:t>
            </a:r>
            <a:r>
              <a:rPr kumimoji="0" lang="en-US" altLang="ko-KR" sz="1600" dirty="0">
                <a:solidFill>
                  <a:schemeClr val="tx1"/>
                </a:solidFill>
              </a:rPr>
              <a:t>servletConfig.java</a:t>
            </a:r>
            <a:r>
              <a:rPr kumimoji="0" lang="ko-KR" altLang="en-US" sz="1600" dirty="0">
                <a:solidFill>
                  <a:schemeClr val="tx1"/>
                </a:solidFill>
              </a:rPr>
              <a:t>에서 설정함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1" y="3679304"/>
            <a:ext cx="9182103" cy="24157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0479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405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</a:rPr>
              <a:t>Spring MVC </a:t>
            </a:r>
            <a:r>
              <a:rPr kumimoji="0" lang="ko-KR" altLang="en-US" sz="2400" dirty="0">
                <a:solidFill>
                  <a:schemeClr val="tx1"/>
                </a:solidFill>
              </a:rPr>
              <a:t>구조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2000" dirty="0">
                <a:solidFill>
                  <a:schemeClr val="tx1"/>
                </a:solidFill>
              </a:rPr>
              <a:t>MVC</a:t>
            </a:r>
            <a:r>
              <a:rPr kumimoji="0" lang="ko-KR" altLang="en-US" sz="2000" dirty="0">
                <a:solidFill>
                  <a:schemeClr val="tx1"/>
                </a:solidFill>
              </a:rPr>
              <a:t>의 기본 흐름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⑥ ⑦ </a:t>
            </a:r>
            <a:r>
              <a:rPr kumimoji="0" lang="en-US" altLang="ko-KR" sz="2000" dirty="0">
                <a:solidFill>
                  <a:schemeClr val="tx1"/>
                </a:solidFill>
              </a:rPr>
              <a:t>View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실제로</a:t>
            </a:r>
            <a:r>
              <a:rPr kumimoji="0" lang="en-US" altLang="ko-KR" sz="1600" dirty="0">
                <a:solidFill>
                  <a:schemeClr val="tx1"/>
                </a:solidFill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</a:rPr>
              <a:t>응답을 보내야하는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데이타를</a:t>
            </a:r>
            <a:r>
              <a:rPr kumimoji="0" lang="ko-KR" altLang="en-US" sz="1600" dirty="0">
                <a:solidFill>
                  <a:schemeClr val="tx1"/>
                </a:solidFill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</a:rPr>
              <a:t>jsp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600" dirty="0">
                <a:solidFill>
                  <a:schemeClr val="tx1"/>
                </a:solidFill>
              </a:rPr>
              <a:t> 이용해서 생성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만들어진 응답은 </a:t>
            </a:r>
            <a:r>
              <a:rPr kumimoji="0" lang="en-US" altLang="ko-KR" sz="1600" dirty="0">
                <a:solidFill>
                  <a:schemeClr val="tx1"/>
                </a:solidFill>
              </a:rPr>
              <a:t>DispatcherServlet </a:t>
            </a:r>
            <a:r>
              <a:rPr kumimoji="0" lang="ko-KR" altLang="en-US" sz="1600" dirty="0">
                <a:solidFill>
                  <a:schemeClr val="tx1"/>
                </a:solidFill>
              </a:rPr>
              <a:t>통해서 전송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258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HttpServletRequest, HttpServletResponse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  </a:t>
            </a:r>
            <a:r>
              <a:rPr kumimoji="0" lang="ko-KR" altLang="en-US" sz="2000" dirty="0">
                <a:solidFill>
                  <a:schemeClr val="tx1"/>
                </a:solidFill>
              </a:rPr>
              <a:t>거의 사용할 필요 없이 필요한 기능 구현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다양한 타입의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처리</a:t>
            </a:r>
            <a:r>
              <a:rPr kumimoji="0" lang="en-US" altLang="ko-KR" sz="2000" dirty="0">
                <a:solidFill>
                  <a:schemeClr val="tx1"/>
                </a:solidFill>
              </a:rPr>
              <a:t>, </a:t>
            </a:r>
            <a:r>
              <a:rPr kumimoji="0" lang="ko-KR" altLang="en-US" sz="2000" dirty="0">
                <a:solidFill>
                  <a:schemeClr val="tx1"/>
                </a:solidFill>
              </a:rPr>
              <a:t>다양한 타입의 리턴 타입 사용 가능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GET </a:t>
            </a:r>
            <a:r>
              <a:rPr kumimoji="0" lang="ko-KR" altLang="en-US" sz="2000" dirty="0">
                <a:solidFill>
                  <a:schemeClr val="tx1"/>
                </a:solidFill>
              </a:rPr>
              <a:t>방식</a:t>
            </a:r>
            <a:r>
              <a:rPr kumimoji="0" lang="en-US" altLang="ko-KR" sz="2000" dirty="0">
                <a:solidFill>
                  <a:schemeClr val="tx1"/>
                </a:solidFill>
              </a:rPr>
              <a:t>, POST </a:t>
            </a:r>
            <a:r>
              <a:rPr kumimoji="0" lang="ko-KR" altLang="en-US" sz="2000" dirty="0">
                <a:solidFill>
                  <a:schemeClr val="tx1"/>
                </a:solidFill>
              </a:rPr>
              <a:t>방식 등 전송 방식에 대한 처리를 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 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어노테이션으로</a:t>
            </a:r>
            <a:r>
              <a:rPr kumimoji="0" lang="ko-KR" altLang="en-US" sz="2000" dirty="0">
                <a:solidFill>
                  <a:schemeClr val="tx1"/>
                </a:solidFill>
              </a:rPr>
              <a:t> 처리 가능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상속</a:t>
            </a:r>
            <a:r>
              <a:rPr kumimoji="0" lang="en-US" altLang="ko-KR" sz="2000" dirty="0">
                <a:solidFill>
                  <a:schemeClr val="tx1"/>
                </a:solidFill>
              </a:rPr>
              <a:t>/</a:t>
            </a:r>
            <a:r>
              <a:rPr kumimoji="0" lang="ko-KR" altLang="en-US" sz="2000" dirty="0">
                <a:solidFill>
                  <a:schemeClr val="tx1"/>
                </a:solidFill>
              </a:rPr>
              <a:t>인터페이스 방식 대신에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어노테이션만으로도</a:t>
            </a:r>
            <a:r>
              <a:rPr kumimoji="0" lang="ko-KR" altLang="en-US" sz="2000" dirty="0">
                <a:solidFill>
                  <a:schemeClr val="tx1"/>
                </a:solidFill>
              </a:rPr>
              <a:t> 필요한 설정 가능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6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4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필요 설정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pom.xml </a:t>
            </a:r>
            <a:r>
              <a:rPr kumimoji="0" lang="ko-KR" altLang="en-US" sz="2000" dirty="0">
                <a:solidFill>
                  <a:schemeClr val="tx1"/>
                </a:solidFill>
              </a:rPr>
              <a:t>설정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741" y="2339421"/>
            <a:ext cx="6538489" cy="3323987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&lt;!-- Servlet --&gt;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&lt;!-- remark  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&lt;dependency&gt;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&lt;groupId&gt;javax.servlet&lt;/groupId&gt;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&lt;artifactId&gt;servlet-api&lt;/artifactId&gt;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&lt;version&gt;2.5&lt;/version&gt;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&lt;scope&gt;provided&lt;/scope&gt;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</a:rPr>
              <a:t>&lt;/dependency&gt;</a:t>
            </a:r>
          </a:p>
          <a:p>
            <a:pPr algn="l"/>
            <a:r>
              <a:rPr lang="ko-KR" altLang="en-US" sz="1400" dirty="0">
                <a:solidFill>
                  <a:srgbClr val="3F5FBF"/>
                </a:solidFill>
              </a:rPr>
              <a:t> </a:t>
            </a:r>
            <a:r>
              <a:rPr lang="en-US" altLang="ko-KR" sz="1400" dirty="0">
                <a:solidFill>
                  <a:srgbClr val="3F5FBF"/>
                </a:solidFill>
              </a:rPr>
              <a:t>--&gt;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3F5FBF"/>
                </a:solidFill>
              </a:rPr>
              <a:t>&lt;!-- </a:t>
            </a:r>
            <a:r>
              <a:rPr lang="ko-KR" altLang="en-US" sz="1400" dirty="0">
                <a:solidFill>
                  <a:srgbClr val="3F5FBF"/>
                </a:solidFill>
              </a:rPr>
              <a:t>수정  </a:t>
            </a:r>
            <a:r>
              <a:rPr lang="en-US" altLang="ko-KR" sz="1400" dirty="0">
                <a:solidFill>
                  <a:srgbClr val="3F5FBF"/>
                </a:solidFill>
              </a:rPr>
              <a:t>Servlet Version 3.0 </a:t>
            </a:r>
            <a:r>
              <a:rPr lang="ko-KR" altLang="en-US" sz="1400" dirty="0">
                <a:solidFill>
                  <a:srgbClr val="3F5FBF"/>
                </a:solidFill>
              </a:rPr>
              <a:t>이상 수정</a:t>
            </a:r>
            <a:r>
              <a:rPr lang="en-US" altLang="ko-KR" sz="1400" dirty="0">
                <a:solidFill>
                  <a:srgbClr val="3F5FBF"/>
                </a:solidFill>
              </a:rPr>
              <a:t>--&gt;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008080"/>
                </a:solidFill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</a:rPr>
              <a:t>javax.servlet</a:t>
            </a:r>
            <a:r>
              <a:rPr lang="en-US" altLang="ko-KR" sz="1400" dirty="0">
                <a:solidFill>
                  <a:srgbClr val="008080"/>
                </a:solidFill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</a:rPr>
              <a:t>javax.servlet-api</a:t>
            </a:r>
            <a:r>
              <a:rPr lang="en-US" altLang="ko-KR" sz="1400" dirty="0">
                <a:solidFill>
                  <a:srgbClr val="008080"/>
                </a:solidFill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</a:rPr>
              <a:t>3.1.0</a:t>
            </a:r>
            <a:r>
              <a:rPr lang="en-US" altLang="ko-KR" sz="1400" dirty="0">
                <a:solidFill>
                  <a:srgbClr val="008080"/>
                </a:solidFill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625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43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4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필요 설정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web.xml </a:t>
            </a:r>
            <a:r>
              <a:rPr kumimoji="0" lang="ko-KR" altLang="en-US" sz="2000" dirty="0">
                <a:solidFill>
                  <a:schemeClr val="tx1"/>
                </a:solidFill>
              </a:rPr>
              <a:t>설정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141" y="2339421"/>
            <a:ext cx="9883460" cy="4893647"/>
          </a:xfrm>
          <a:prstGeom prst="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&lt;!-- The definition of the Root Spring Container shared by all 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Servlets and Filters 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/WEB-INF/spring/root-context.xml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&lt;!-- Creates the Spring Container shared by all 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Servlets and Filters 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org.springframework.web.context.ContextLoaderListener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&lt;!-- Processes application requests 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appServlet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contextConfigLocation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/WEB-INF/spring/appServlet/servlet-context.xml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load-on-startup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load-on-startup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appServlet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0140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44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4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필요 설정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servlet-context.xml </a:t>
            </a:r>
            <a:r>
              <a:rPr kumimoji="0" lang="ko-KR" altLang="en-US" sz="2000" dirty="0">
                <a:solidFill>
                  <a:schemeClr val="tx1"/>
                </a:solidFill>
              </a:rPr>
              <a:t>설정 추가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190" y="2477920"/>
            <a:ext cx="8785220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&lt;!-- Resolves views selected for rendering by @Controllers to .jsp resources in the /WEB-INF/views directory 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beans:bean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beans:property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"prefix"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"/WEB-INF/views/"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beans:property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"suffix"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".jsp"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context:component-scan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base-package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"org.zerock.controller"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7966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45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09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@Controller, @RequestMapping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@Controller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해당 클래스의 인스턴스를 스프링의 빈으로 등록하고 컨트롤러로 사용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&lt;component-scan&gt;</a:t>
            </a:r>
            <a:r>
              <a:rPr kumimoji="0" lang="ko-KR" altLang="en-US" sz="2000" dirty="0">
                <a:solidFill>
                  <a:schemeClr val="tx1"/>
                </a:solidFill>
              </a:rPr>
              <a:t>과 같이 활용 </a:t>
            </a:r>
            <a:r>
              <a:rPr kumimoji="0" lang="en-US" altLang="ko-KR" sz="2000" dirty="0">
                <a:solidFill>
                  <a:schemeClr val="tx1"/>
                </a:solidFill>
              </a:rPr>
              <a:t>(servlet-context.xml)</a:t>
            </a:r>
            <a:endParaRPr kumimoji="0" lang="ko-KR" altLang="en-US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@RequestMapping </a:t>
            </a:r>
            <a:endParaRPr kumimoji="0" lang="ko-KR" altLang="en-US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특정한 </a:t>
            </a:r>
            <a:r>
              <a:rPr kumimoji="0" lang="en-US" altLang="ko-KR" sz="2000" dirty="0">
                <a:solidFill>
                  <a:schemeClr val="tx1"/>
                </a:solidFill>
              </a:rPr>
              <a:t>URI</a:t>
            </a:r>
            <a:r>
              <a:rPr kumimoji="0" lang="ko-KR" altLang="en-US" sz="2000" dirty="0">
                <a:solidFill>
                  <a:schemeClr val="tx1"/>
                </a:solidFill>
              </a:rPr>
              <a:t>에 대한 처리를 해당 컨트롤러나 메서드에서 처리</a:t>
            </a: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90" y="3776896"/>
            <a:ext cx="7056980" cy="29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9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46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@Controller, @RequestMapping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@RequestMapping 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실행 점검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Server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설정 변경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Test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방법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: tomcat server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기동 후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2114550" lvl="4" indent="-28575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url 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창에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=&gt; </a:t>
            </a:r>
            <a:r>
              <a:rPr kumimoji="0" lang="en-US" altLang="ko-KR" sz="1600" dirty="0">
                <a:solidFill>
                  <a:schemeClr val="tx1"/>
                </a:solidFill>
                <a:cs typeface="+mn-cs"/>
                <a:hlinkClick r:id="rId3"/>
              </a:rPr>
              <a:t>http://localhost:8088/sample/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2114550" lvl="4" indent="-28575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  <a:cs typeface="+mn-cs"/>
              </a:rPr>
              <a:t>Console </a:t>
            </a:r>
            <a:r>
              <a:rPr kumimoji="0" lang="ko-KR" altLang="en-US" sz="1600" dirty="0" err="1">
                <a:solidFill>
                  <a:schemeClr val="tx1"/>
                </a:solidFill>
                <a:cs typeface="+mn-cs"/>
              </a:rPr>
              <a:t>결과창</a:t>
            </a:r>
            <a:r>
              <a:rPr kumimoji="0" lang="ko-KR" altLang="en-US" sz="1600" dirty="0">
                <a:solidFill>
                  <a:schemeClr val="tx1"/>
                </a:solidFill>
                <a:cs typeface="+mn-cs"/>
              </a:rPr>
              <a:t> 확인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87" y="2592310"/>
            <a:ext cx="5681163" cy="2088290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87" y="5544721"/>
            <a:ext cx="6324600" cy="1695868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2062330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47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514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@Controller, @RequestMapping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@RequestMapping </a:t>
            </a:r>
            <a:endParaRPr kumimoji="0" lang="ko-KR" altLang="en-US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@RequestMapping</a:t>
            </a:r>
            <a:r>
              <a:rPr kumimoji="0" lang="ko-KR" altLang="en-US" sz="1800" dirty="0">
                <a:solidFill>
                  <a:schemeClr val="tx1"/>
                </a:solidFill>
              </a:rPr>
              <a:t>의 변화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1600" dirty="0">
                <a:solidFill>
                  <a:schemeClr val="tx1"/>
                </a:solidFill>
              </a:rPr>
              <a:t>4.3 </a:t>
            </a:r>
            <a:r>
              <a:rPr kumimoji="0" lang="ko-KR" altLang="en-US" sz="1600" dirty="0">
                <a:solidFill>
                  <a:schemeClr val="tx1"/>
                </a:solidFill>
              </a:rPr>
              <a:t>전까지는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2171700" lvl="4" indent="-34290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rgbClr val="0070C0"/>
                </a:solidFill>
              </a:rPr>
              <a:t>@RequestMapping( method =‘get’) </a:t>
            </a:r>
            <a:r>
              <a:rPr kumimoji="0" lang="ko-KR" altLang="en-US" sz="1600" dirty="0">
                <a:solidFill>
                  <a:schemeClr val="tx1"/>
                </a:solidFill>
              </a:rPr>
              <a:t>방식으로 사용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스프링 </a:t>
            </a:r>
            <a:r>
              <a:rPr kumimoji="0" lang="en-US" altLang="ko-KR" sz="1600" dirty="0">
                <a:solidFill>
                  <a:schemeClr val="tx1"/>
                </a:solidFill>
              </a:rPr>
              <a:t>4.3 </a:t>
            </a:r>
            <a:r>
              <a:rPr kumimoji="0" lang="ko-KR" altLang="en-US" sz="1600" dirty="0">
                <a:solidFill>
                  <a:schemeClr val="tx1"/>
                </a:solidFill>
              </a:rPr>
              <a:t>이후에는 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2171700" lvl="4" indent="-34290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rgbClr val="FF0000"/>
                </a:solidFill>
              </a:rPr>
              <a:t>@GetMapping, @PostMapping</a:t>
            </a:r>
            <a:r>
              <a:rPr kumimoji="0" lang="ko-KR" altLang="en-US" sz="1600" dirty="0">
                <a:solidFill>
                  <a:schemeClr val="tx1"/>
                </a:solidFill>
              </a:rPr>
              <a:t>등으로 간단히 표현 가능 </a:t>
            </a:r>
          </a:p>
          <a:p>
            <a:pPr marL="1714500" lvl="3" indent="-34290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82" y="3482287"/>
            <a:ext cx="6657409" cy="32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1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428052" y="1248436"/>
            <a:ext cx="9261475" cy="445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스프링 </a:t>
            </a:r>
            <a:r>
              <a:rPr kumimoji="0" lang="en-US" altLang="ko-KR" sz="2000" dirty="0">
                <a:solidFill>
                  <a:schemeClr val="tx1"/>
                </a:solidFill>
              </a:rPr>
              <a:t>MVC</a:t>
            </a:r>
            <a:r>
              <a:rPr kumimoji="0" lang="ko-KR" altLang="en-US" sz="2000" dirty="0">
                <a:solidFill>
                  <a:schemeClr val="tx1"/>
                </a:solidFill>
              </a:rPr>
              <a:t>의 컨트롤러는 메서드의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파라미터를</a:t>
            </a:r>
            <a:r>
              <a:rPr kumimoji="0" lang="ko-KR" altLang="en-US" sz="2000" dirty="0">
                <a:solidFill>
                  <a:schemeClr val="tx1"/>
                </a:solidFill>
              </a:rPr>
              <a:t> 자동으로 수집</a:t>
            </a:r>
            <a:r>
              <a:rPr kumimoji="0" lang="en-US" altLang="ko-KR" sz="2000" dirty="0">
                <a:solidFill>
                  <a:schemeClr val="tx1"/>
                </a:solidFill>
              </a:rPr>
              <a:t>,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   </a:t>
            </a:r>
            <a:r>
              <a:rPr kumimoji="0" lang="ko-KR" altLang="en-US" sz="2000" dirty="0">
                <a:solidFill>
                  <a:schemeClr val="tx1"/>
                </a:solidFill>
              </a:rPr>
              <a:t>변환하는 편리한 기능을 제공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Java Beans </a:t>
            </a:r>
            <a:r>
              <a:rPr kumimoji="0" lang="ko-KR" altLang="en-US" sz="2000" dirty="0">
                <a:solidFill>
                  <a:schemeClr val="tx1"/>
                </a:solidFill>
              </a:rPr>
              <a:t>규칙에 맞게 작성되어야 함</a:t>
            </a:r>
            <a:r>
              <a:rPr kumimoji="0" lang="en-US" altLang="ko-KR" sz="2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생성자가 없거나 빈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생성자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올바른 규칙으로 만들어진 </a:t>
            </a:r>
            <a:r>
              <a:rPr kumimoji="0" lang="en-US" altLang="ko-KR" sz="2000" dirty="0">
                <a:solidFill>
                  <a:schemeClr val="tx1"/>
                </a:solidFill>
              </a:rPr>
              <a:t>Getter/Setter </a:t>
            </a: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6862C-E219-471C-8C8A-C79D200B2116}"/>
              </a:ext>
            </a:extLst>
          </p:cNvPr>
          <p:cNvSpPr txBox="1"/>
          <p:nvPr/>
        </p:nvSpPr>
        <p:spPr>
          <a:xfrm>
            <a:off x="1115440" y="5207586"/>
            <a:ext cx="394335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 @GetMapping("/ex01")</a:t>
            </a:r>
            <a:endParaRPr lang="ko-KR" altLang="ko-KR" sz="1400" dirty="0"/>
          </a:p>
          <a:p>
            <a:pPr algn="l"/>
            <a:r>
              <a:rPr lang="en-US" altLang="ko-KR" sz="1400" dirty="0"/>
              <a:t>  public String ex01(SampleDTO dto) {</a:t>
            </a:r>
            <a:endParaRPr lang="ko-KR" altLang="ko-KR" sz="1400" dirty="0"/>
          </a:p>
          <a:p>
            <a:pPr algn="l"/>
            <a:r>
              <a:rPr lang="en-US" altLang="ko-KR" sz="1400" dirty="0"/>
              <a:t> </a:t>
            </a:r>
            <a:endParaRPr lang="ko-KR" altLang="ko-KR" sz="1400" dirty="0"/>
          </a:p>
          <a:p>
            <a:pPr algn="l"/>
            <a:r>
              <a:rPr lang="en-US" altLang="ko-KR" sz="1400" dirty="0"/>
              <a:t>    log.info("" + dto);</a:t>
            </a:r>
            <a:endParaRPr lang="ko-KR" altLang="ko-KR" sz="1400" dirty="0"/>
          </a:p>
          <a:p>
            <a:pPr algn="l"/>
            <a:r>
              <a:rPr lang="en-US" altLang="ko-KR" sz="1400" dirty="0"/>
              <a:t> </a:t>
            </a:r>
            <a:endParaRPr lang="ko-KR" altLang="ko-KR" sz="1400" dirty="0"/>
          </a:p>
          <a:p>
            <a:pPr algn="l"/>
            <a:r>
              <a:rPr lang="en-US" altLang="ko-KR" sz="1400" dirty="0"/>
              <a:t>    return "ex01";</a:t>
            </a:r>
            <a:endParaRPr lang="ko-KR" altLang="ko-KR" sz="1400" dirty="0"/>
          </a:p>
          <a:p>
            <a:pPr algn="l"/>
            <a:r>
              <a:rPr lang="en-US" altLang="ko-KR" sz="1400" dirty="0"/>
              <a:t>  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A8284-FD52-4E56-AD24-7ACEFF60086B}"/>
              </a:ext>
            </a:extLst>
          </p:cNvPr>
          <p:cNvSpPr txBox="1"/>
          <p:nvPr/>
        </p:nvSpPr>
        <p:spPr>
          <a:xfrm>
            <a:off x="1117364" y="3466511"/>
            <a:ext cx="3473042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@Data</a:t>
            </a:r>
            <a:endParaRPr lang="ko-KR" altLang="ko-KR" sz="1400" dirty="0"/>
          </a:p>
          <a:p>
            <a:pPr algn="l"/>
            <a:r>
              <a:rPr lang="en-US" altLang="ko-KR" sz="1400" dirty="0"/>
              <a:t>public class SampleDTO {</a:t>
            </a:r>
            <a:endParaRPr lang="ko-KR" altLang="ko-KR" sz="1400" dirty="0"/>
          </a:p>
          <a:p>
            <a:pPr algn="l"/>
            <a:r>
              <a:rPr lang="en-US" altLang="ko-KR" sz="1400" dirty="0"/>
              <a:t> </a:t>
            </a:r>
            <a:endParaRPr lang="ko-KR" altLang="ko-KR" sz="1400" dirty="0"/>
          </a:p>
          <a:p>
            <a:pPr algn="l"/>
            <a:r>
              <a:rPr lang="en-US" altLang="ko-KR" sz="1400" dirty="0"/>
              <a:t>  private String name;</a:t>
            </a:r>
            <a:endParaRPr lang="ko-KR" altLang="ko-KR" sz="1400" dirty="0"/>
          </a:p>
          <a:p>
            <a:pPr algn="l"/>
            <a:r>
              <a:rPr lang="en-US" altLang="ko-KR" sz="1400" dirty="0"/>
              <a:t>  private int age;</a:t>
            </a:r>
            <a:endParaRPr lang="ko-KR" altLang="ko-KR" sz="1400" dirty="0"/>
          </a:p>
          <a:p>
            <a:pPr algn="l"/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17" y="3384421"/>
            <a:ext cx="4795555" cy="33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 </a:t>
            </a:r>
            <a:r>
              <a:rPr lang="ko-KR" altLang="en-US" sz="3200" dirty="0">
                <a:solidFill>
                  <a:schemeClr val="tx1"/>
                </a:solidFill>
              </a:rPr>
              <a:t>개요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008090"/>
            <a:ext cx="9261475" cy="46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Spring MVC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DispatcherServlet, HandlerMapping, Controller,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Interceptor, ViewResolver, View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등 각 컴포넌트들의 역할이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명확하게 분리 됨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HandlerMapping, Controller, View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등 컴포넌트들에 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다양한 인터페이스 및 구현 클래스를 제공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Controller(@MVC)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나 폼 클래스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(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커맨드 클래스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)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작성시에 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특정 클래스를 상속받거나 참조할 필요 없이 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POJO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나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POJO-style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의 클래스를 작성함으로써 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  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비지니스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로직에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집중한 코드를 작성 할 수 있음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.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웹요청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파라미터와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커맨드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클래스간에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데이터 매핑 기능을 제공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데이터 검증을 할 수 있는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, Validator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와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Error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처리 기능을 제공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 JSP Form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을 쉽게 구성하도록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Tag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를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제공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653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49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428052" y="1248436"/>
            <a:ext cx="9261475" cy="344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타입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기본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자료형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2" y="2520300"/>
            <a:ext cx="5194205" cy="2078855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30" y="3049588"/>
            <a:ext cx="5334000" cy="38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타입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리스트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0" y="2419576"/>
            <a:ext cx="6334293" cy="22618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50" y="3521180"/>
            <a:ext cx="5101305" cy="34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79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타입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배열</a:t>
            </a: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50" y="2376280"/>
            <a:ext cx="6480900" cy="1673798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77" y="4050078"/>
            <a:ext cx="6753225" cy="3078862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3009896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타입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객체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78" y="2389112"/>
            <a:ext cx="4859951" cy="1950857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3497325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53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타입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객체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Date</a:t>
            </a:r>
            <a:r>
              <a:rPr kumimoji="0" lang="ko-KR" altLang="en-US" sz="1600" dirty="0">
                <a:solidFill>
                  <a:schemeClr val="tx1"/>
                </a:solidFill>
              </a:rPr>
              <a:t>인 경우 사용자 입력 양식이 다양하므로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1600" dirty="0">
                <a:solidFill>
                  <a:schemeClr val="tx1"/>
                </a:solidFill>
              </a:rPr>
              <a:t> 타입 변경 필요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2114550" lvl="4" indent="-28575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@InitBinder :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파라미터의</a:t>
            </a:r>
            <a:r>
              <a:rPr kumimoji="0" lang="ko-KR" altLang="en-US" sz="1600" dirty="0">
                <a:solidFill>
                  <a:schemeClr val="tx1"/>
                </a:solidFill>
              </a:rPr>
              <a:t>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타입변경</a:t>
            </a:r>
            <a:r>
              <a:rPr kumimoji="0" lang="ko-KR" altLang="en-US" sz="1600" dirty="0">
                <a:solidFill>
                  <a:schemeClr val="tx1"/>
                </a:solidFill>
              </a:rPr>
              <a:t>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16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0" y="3026691"/>
            <a:ext cx="3786445" cy="1571625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669" y="2979514"/>
            <a:ext cx="5981835" cy="2151409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65" y="5099888"/>
            <a:ext cx="8124825" cy="2085362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3096218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54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컨트롤러의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파라미터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수집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ko-KR" altLang="en-US" sz="2000" dirty="0" err="1">
                <a:solidFill>
                  <a:schemeClr val="tx1"/>
                </a:solidFill>
              </a:rPr>
              <a:t>파라미터</a:t>
            </a:r>
            <a:r>
              <a:rPr kumimoji="0" lang="ko-KR" altLang="en-US" sz="2000" dirty="0">
                <a:solidFill>
                  <a:schemeClr val="tx1"/>
                </a:solidFill>
              </a:rPr>
              <a:t> 타입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객체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@DataTimeFormat</a:t>
            </a:r>
          </a:p>
          <a:p>
            <a:pPr marL="2114550" lvl="4" indent="-28575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@InitBinder </a:t>
            </a:r>
            <a:r>
              <a:rPr kumimoji="0" lang="ko-KR" altLang="en-US" sz="1600" dirty="0">
                <a:solidFill>
                  <a:schemeClr val="tx1"/>
                </a:solidFill>
              </a:rPr>
              <a:t>외에도 날짜에 대한 처리가 쉽게 추가된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어노테이션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0" y="3024370"/>
            <a:ext cx="4680650" cy="2448340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20" y="5759749"/>
            <a:ext cx="4680650" cy="895350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791" y="2996745"/>
            <a:ext cx="5040700" cy="36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97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55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데이터전달자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Model </a:t>
            </a:r>
            <a:r>
              <a:rPr kumimoji="0" lang="ko-KR" altLang="en-US" sz="2000" dirty="0">
                <a:solidFill>
                  <a:schemeClr val="tx1"/>
                </a:solidFill>
              </a:rPr>
              <a:t>객체는 컨트롤러에서 생성된 데이터를 담아서 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   JSP</a:t>
            </a:r>
            <a:r>
              <a:rPr kumimoji="0" lang="ko-KR" altLang="en-US" sz="2000" dirty="0">
                <a:solidFill>
                  <a:schemeClr val="tx1"/>
                </a:solidFill>
              </a:rPr>
              <a:t>에 전달하는 객체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</a:rPr>
              <a:t>  모델 </a:t>
            </a:r>
            <a:r>
              <a:rPr kumimoji="0" lang="en-US" altLang="ko-KR" sz="2000" dirty="0">
                <a:solidFill>
                  <a:schemeClr val="tx1"/>
                </a:solidFill>
              </a:rPr>
              <a:t>2 </a:t>
            </a:r>
            <a:r>
              <a:rPr kumimoji="0" lang="ko-KR" altLang="en-US" sz="2000" dirty="0">
                <a:solidFill>
                  <a:schemeClr val="tx1"/>
                </a:solidFill>
              </a:rPr>
              <a:t>방식에서 사용하는 </a:t>
            </a:r>
            <a:r>
              <a:rPr kumimoji="0" lang="en-US" altLang="ko-KR" sz="2000" dirty="0">
                <a:solidFill>
                  <a:schemeClr val="tx1"/>
                </a:solidFill>
              </a:rPr>
              <a:t>request.setAttribute( )</a:t>
            </a:r>
            <a:r>
              <a:rPr kumimoji="0" lang="ko-KR" altLang="en-US" sz="2000" dirty="0">
                <a:solidFill>
                  <a:schemeClr val="tx1"/>
                </a:solidFill>
              </a:rPr>
              <a:t>와 </a:t>
            </a:r>
            <a:endParaRPr kumimoji="0" lang="en-US" altLang="ko-KR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2000" dirty="0">
                <a:solidFill>
                  <a:schemeClr val="tx1"/>
                </a:solidFill>
              </a:rPr>
              <a:t>    </a:t>
            </a:r>
            <a:r>
              <a:rPr kumimoji="0" lang="ko-KR" altLang="en-US" sz="2000" dirty="0">
                <a:solidFill>
                  <a:schemeClr val="tx1"/>
                </a:solidFill>
              </a:rPr>
              <a:t>유사한 역할</a:t>
            </a:r>
            <a:r>
              <a:rPr lang="en-US" altLang="ko-KR" sz="1600" dirty="0"/>
              <a:t>InitBinder </a:t>
            </a:r>
            <a:r>
              <a:rPr lang="ko-KR" altLang="en-US" sz="1600" dirty="0"/>
              <a:t>외에도 날짜에 대한 처리가 쉽게 추가된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90" y="3295063"/>
            <a:ext cx="714513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58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56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데이터전달자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@ModelAttribute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springex00/src/main/webapp/WEB-INF/views </a:t>
            </a:r>
            <a:r>
              <a:rPr kumimoji="0" lang="ko-KR" altLang="en-US" sz="1800" dirty="0">
                <a:solidFill>
                  <a:schemeClr val="tx1"/>
                </a:solidFill>
              </a:rPr>
              <a:t>에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 sample </a:t>
            </a:r>
            <a:r>
              <a:rPr kumimoji="0" lang="ko-KR" altLang="en-US" sz="1800" dirty="0">
                <a:solidFill>
                  <a:schemeClr val="tx1"/>
                </a:solidFill>
              </a:rPr>
              <a:t>폴더 생성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객체는 </a:t>
            </a:r>
            <a:r>
              <a:rPr kumimoji="0" lang="en-US" altLang="ko-KR" sz="1800" dirty="0">
                <a:solidFill>
                  <a:schemeClr val="tx1"/>
                </a:solidFill>
              </a:rPr>
              <a:t>jsp</a:t>
            </a:r>
            <a:r>
              <a:rPr kumimoji="0" lang="ko-KR" altLang="en-US" sz="1800" dirty="0">
                <a:solidFill>
                  <a:schemeClr val="tx1"/>
                </a:solidFill>
              </a:rPr>
              <a:t>에 잘 전달되나 기본형 </a:t>
            </a:r>
            <a:r>
              <a:rPr kumimoji="0" lang="en-US" altLang="ko-KR" sz="1800" dirty="0">
                <a:solidFill>
                  <a:schemeClr val="tx1"/>
                </a:solidFill>
              </a:rPr>
              <a:t>page</a:t>
            </a:r>
            <a:r>
              <a:rPr kumimoji="0" lang="ko-KR" altLang="en-US" sz="1800" dirty="0">
                <a:solidFill>
                  <a:schemeClr val="tx1"/>
                </a:solidFill>
              </a:rPr>
              <a:t>가 </a:t>
            </a:r>
            <a:r>
              <a:rPr kumimoji="0" lang="en-US" altLang="ko-KR" sz="1800" dirty="0">
                <a:solidFill>
                  <a:schemeClr val="tx1"/>
                </a:solidFill>
              </a:rPr>
              <a:t>jsp</a:t>
            </a:r>
            <a:r>
              <a:rPr kumimoji="0" lang="ko-KR" altLang="en-US" sz="1800" dirty="0">
                <a:solidFill>
                  <a:schemeClr val="tx1"/>
                </a:solidFill>
              </a:rPr>
              <a:t>에 전달 안됨</a:t>
            </a:r>
            <a:r>
              <a:rPr kumimoji="0" lang="en-US" altLang="ko-KR" sz="1800" dirty="0">
                <a:solidFill>
                  <a:schemeClr val="tx1"/>
                </a:solidFill>
              </a:rPr>
              <a:t> </a:t>
            </a:r>
            <a:endParaRPr kumimoji="0" lang="ko-KR" altLang="en-US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lang="ko-KR" altLang="en-US" sz="1600" dirty="0"/>
              <a:t>외에도 날짜에 대한 처리가 쉽게 추가된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2" y="3375019"/>
            <a:ext cx="3914775" cy="1795142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0" y="5211502"/>
            <a:ext cx="3895355" cy="1046937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850" y="3168390"/>
            <a:ext cx="5838640" cy="30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80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57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72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데이터전달자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@ModelAttribute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컨트롤러에서 메서드의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파라미터는</a:t>
            </a: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</a:rPr>
              <a:t>기본자료형을 제외한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객체형</a:t>
            </a:r>
            <a:r>
              <a:rPr kumimoji="0" lang="ko-KR" altLang="en-US" sz="1800" dirty="0">
                <a:solidFill>
                  <a:schemeClr val="tx1"/>
                </a:solidFill>
              </a:rPr>
              <a:t> 타입은 다시 화면으로 전달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@ModelAttribute</a:t>
            </a:r>
            <a:r>
              <a:rPr kumimoji="0" lang="ko-KR" altLang="en-US" sz="1800" dirty="0">
                <a:solidFill>
                  <a:schemeClr val="tx1"/>
                </a:solidFill>
              </a:rPr>
              <a:t>는 명시적으로 화면에 전달되도록 지정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2937286"/>
            <a:ext cx="5657850" cy="1815324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871067"/>
            <a:ext cx="8343900" cy="2302696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2438434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03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데이터전달자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</a:rPr>
              <a:t>RedirectAttribute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화면에 한번만 전달되는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파라미터를</a:t>
            </a:r>
            <a:r>
              <a:rPr kumimoji="0" lang="ko-KR" altLang="en-US" sz="1800" dirty="0">
                <a:solidFill>
                  <a:schemeClr val="tx1"/>
                </a:solidFill>
              </a:rPr>
              <a:t> 처리하는 용도 </a:t>
            </a: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내부적으로 </a:t>
            </a:r>
            <a:r>
              <a:rPr kumimoji="0" lang="en-US" altLang="ko-KR" sz="1800" dirty="0">
                <a:solidFill>
                  <a:schemeClr val="tx1"/>
                </a:solidFill>
              </a:rPr>
              <a:t>HttpSession</a:t>
            </a:r>
            <a:r>
              <a:rPr kumimoji="0" lang="ko-KR" altLang="en-US" sz="1800" dirty="0">
                <a:solidFill>
                  <a:schemeClr val="tx1"/>
                </a:solidFill>
              </a:rPr>
              <a:t>객체에 담아서 한번만 사용되고</a:t>
            </a:r>
            <a:r>
              <a:rPr kumimoji="0" lang="en-US" altLang="ko-KR" sz="1800" dirty="0">
                <a:solidFill>
                  <a:schemeClr val="tx1"/>
                </a:solidFill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</a:rPr>
              <a:t>폐기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lang="ko-KR" altLang="en-US" sz="1600" dirty="0"/>
              <a:t>외에도 날짜에 대한 처리가 쉽게 추가된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63" y="2754919"/>
            <a:ext cx="4645555" cy="1806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564" y="4752610"/>
            <a:ext cx="7092786" cy="2057297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2522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 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320800"/>
            <a:ext cx="9261475" cy="99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모델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2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구조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72B8A-AF5D-4702-9CBB-8A8BDE8B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8" y="1944220"/>
            <a:ext cx="9262324" cy="465490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59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666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리턴타입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String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jsp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이용하는 경우에는 </a:t>
            </a:r>
            <a:r>
              <a:rPr kumimoji="0" lang="en-US" altLang="ko-KR" sz="1800" dirty="0">
                <a:solidFill>
                  <a:schemeClr val="tx1"/>
                </a:solidFill>
              </a:rPr>
              <a:t>jsp </a:t>
            </a:r>
            <a:r>
              <a:rPr kumimoji="0" lang="ko-KR" altLang="en-US" sz="1800" dirty="0">
                <a:solidFill>
                  <a:schemeClr val="tx1"/>
                </a:solidFill>
              </a:rPr>
              <a:t>파일의 경로와 파일이름을 나타내기 위해서 사용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void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호출하는 </a:t>
            </a:r>
            <a:r>
              <a:rPr kumimoji="0" lang="en-US" altLang="ko-KR" sz="1800" dirty="0">
                <a:solidFill>
                  <a:schemeClr val="tx1"/>
                </a:solidFill>
              </a:rPr>
              <a:t>URL</a:t>
            </a:r>
            <a:r>
              <a:rPr kumimoji="0" lang="ko-KR" altLang="en-US" sz="1800" dirty="0">
                <a:solidFill>
                  <a:schemeClr val="tx1"/>
                </a:solidFill>
              </a:rPr>
              <a:t>과 동일한 이름의 </a:t>
            </a:r>
            <a:r>
              <a:rPr kumimoji="0" lang="en-US" altLang="ko-KR" sz="1800" dirty="0">
                <a:solidFill>
                  <a:schemeClr val="tx1"/>
                </a:solidFill>
              </a:rPr>
              <a:t>jsp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의미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VO, DTO </a:t>
            </a:r>
            <a:r>
              <a:rPr kumimoji="0" lang="ko-KR" altLang="en-US" sz="1800" dirty="0">
                <a:solidFill>
                  <a:schemeClr val="tx1"/>
                </a:solidFill>
              </a:rPr>
              <a:t>타입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주로 </a:t>
            </a:r>
            <a:r>
              <a:rPr kumimoji="0" lang="en-US" altLang="ko-KR" sz="1800" dirty="0">
                <a:solidFill>
                  <a:schemeClr val="tx1"/>
                </a:solidFill>
              </a:rPr>
              <a:t>JSON </a:t>
            </a:r>
            <a:r>
              <a:rPr kumimoji="0" lang="ko-KR" altLang="en-US" sz="1800" dirty="0">
                <a:solidFill>
                  <a:schemeClr val="tx1"/>
                </a:solidFill>
              </a:rPr>
              <a:t>타입의 데이터를 만들어서 반환하는 용도로 사용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</a:t>
            </a: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(</a:t>
            </a:r>
            <a:r>
              <a:rPr kumimoji="0" lang="ko-KR" altLang="en-US" sz="1800" dirty="0">
                <a:solidFill>
                  <a:schemeClr val="tx1"/>
                </a:solidFill>
              </a:rPr>
              <a:t>추가적인 라이브러리 필요</a:t>
            </a:r>
            <a:r>
              <a:rPr kumimoji="0" lang="en-US" altLang="ko-KR" sz="1800" dirty="0">
                <a:solidFill>
                  <a:schemeClr val="tx1"/>
                </a:solidFill>
              </a:rPr>
              <a:t>).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ResponseEntity </a:t>
            </a:r>
            <a:r>
              <a:rPr kumimoji="0" lang="ko-KR" altLang="en-US" sz="1800" dirty="0">
                <a:solidFill>
                  <a:schemeClr val="tx1"/>
                </a:solidFill>
              </a:rPr>
              <a:t>타입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response</a:t>
            </a:r>
            <a:r>
              <a:rPr kumimoji="0" lang="ko-KR" altLang="en-US" sz="1800" dirty="0">
                <a:solidFill>
                  <a:schemeClr val="tx1"/>
                </a:solidFill>
              </a:rPr>
              <a:t>할 때 </a:t>
            </a:r>
            <a:r>
              <a:rPr kumimoji="0" lang="en-US" altLang="ko-KR" sz="1800" dirty="0">
                <a:solidFill>
                  <a:schemeClr val="tx1"/>
                </a:solidFill>
              </a:rPr>
              <a:t>Http </a:t>
            </a:r>
            <a:r>
              <a:rPr kumimoji="0" lang="ko-KR" altLang="en-US" sz="1800" dirty="0">
                <a:solidFill>
                  <a:schemeClr val="tx1"/>
                </a:solidFill>
              </a:rPr>
              <a:t>헤더 정보와 내용을 가공하는 용도로 사용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2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(</a:t>
            </a:r>
            <a:r>
              <a:rPr kumimoji="0" lang="ko-KR" altLang="en-US" sz="1800" dirty="0">
                <a:solidFill>
                  <a:schemeClr val="tx1"/>
                </a:solidFill>
              </a:rPr>
              <a:t>추가적인 라이브러리 필요</a:t>
            </a:r>
            <a:r>
              <a:rPr kumimoji="0" lang="en-US" altLang="ko-KR" sz="1800" dirty="0">
                <a:solidFill>
                  <a:schemeClr val="tx1"/>
                </a:solidFill>
              </a:rPr>
              <a:t>).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Model, ModelAndView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Model</a:t>
            </a:r>
            <a:r>
              <a:rPr kumimoji="0" lang="ko-KR" altLang="en-US" sz="1800" dirty="0">
                <a:solidFill>
                  <a:schemeClr val="tx1"/>
                </a:solidFill>
              </a:rPr>
              <a:t>로 데이터를 반환하거나 화면까지 같이 지정하는 경우에 사용 </a:t>
            </a:r>
            <a:r>
              <a:rPr kumimoji="0" lang="en-US" altLang="ko-KR" sz="1800" dirty="0">
                <a:solidFill>
                  <a:schemeClr val="tx1"/>
                </a:solidFill>
              </a:rPr>
              <a:t>(</a:t>
            </a:r>
            <a:r>
              <a:rPr kumimoji="0" lang="ko-KR" altLang="en-US" sz="1800" dirty="0">
                <a:solidFill>
                  <a:schemeClr val="tx1"/>
                </a:solidFill>
              </a:rPr>
              <a:t>최근에는 많이 사용하지 않음</a:t>
            </a:r>
            <a:r>
              <a:rPr kumimoji="0" lang="en-US" altLang="ko-KR" sz="1800" dirty="0">
                <a:solidFill>
                  <a:schemeClr val="tx1"/>
                </a:solidFill>
              </a:rPr>
              <a:t>).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HttpHeaders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</a:rPr>
              <a:t>응답에 내용 없이 </a:t>
            </a:r>
            <a:r>
              <a:rPr kumimoji="0" lang="en-US" altLang="ko-KR" sz="1800" dirty="0">
                <a:solidFill>
                  <a:schemeClr val="tx1"/>
                </a:solidFill>
              </a:rPr>
              <a:t>Http </a:t>
            </a:r>
            <a:r>
              <a:rPr kumimoji="0" lang="ko-KR" altLang="en-US" sz="1800" dirty="0">
                <a:solidFill>
                  <a:schemeClr val="tx1"/>
                </a:solidFill>
              </a:rPr>
              <a:t>헤더 메시지만 전달하는 용도로 사용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370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13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리턴 타입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void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호출하는 </a:t>
            </a:r>
            <a:r>
              <a:rPr kumimoji="0" lang="en-US" altLang="ko-KR" sz="1800" dirty="0">
                <a:solidFill>
                  <a:schemeClr val="tx1"/>
                </a:solidFill>
              </a:rPr>
              <a:t>URL</a:t>
            </a:r>
            <a:r>
              <a:rPr kumimoji="0" lang="ko-KR" altLang="en-US" sz="1800" dirty="0">
                <a:solidFill>
                  <a:schemeClr val="tx1"/>
                </a:solidFill>
              </a:rPr>
              <a:t>과 동일한 이름의 </a:t>
            </a:r>
            <a:r>
              <a:rPr kumimoji="0" lang="en-US" altLang="ko-KR" sz="1800" dirty="0">
                <a:solidFill>
                  <a:schemeClr val="tx1"/>
                </a:solidFill>
              </a:rPr>
              <a:t>jsp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의미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90" y="2360235"/>
            <a:ext cx="5904820" cy="1168205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90" y="3720064"/>
            <a:ext cx="7881179" cy="30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8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93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리턴타입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String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상황에 따라 다른 화면을 보여줄 필요가 있을 경우에 유용하게 사용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String </a:t>
            </a:r>
            <a:r>
              <a:rPr kumimoji="0" lang="ko-KR" altLang="en-US" sz="1800" dirty="0">
                <a:solidFill>
                  <a:schemeClr val="tx1"/>
                </a:solidFill>
              </a:rPr>
              <a:t>타입에는 다음과 같은 특별한 키워드를 붙여서 사용할 수 있음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 err="1">
                <a:solidFill>
                  <a:schemeClr val="tx1"/>
                </a:solidFill>
              </a:rPr>
              <a:t>요청재지정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클라이언트에서 요청한 </a:t>
            </a:r>
            <a:r>
              <a:rPr kumimoji="0" lang="en-US" altLang="ko-KR" sz="1800" dirty="0">
                <a:solidFill>
                  <a:schemeClr val="tx1"/>
                </a:solidFill>
              </a:rPr>
              <a:t>Servlet</a:t>
            </a:r>
            <a:r>
              <a:rPr kumimoji="0" lang="ko-KR" altLang="en-US" sz="1800" dirty="0">
                <a:solidFill>
                  <a:schemeClr val="tx1"/>
                </a:solidFill>
              </a:rPr>
              <a:t>의 응답 대신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</a:rPr>
              <a:t>다른 자원</a:t>
            </a:r>
            <a:r>
              <a:rPr kumimoji="0" lang="en-US" altLang="ko-KR" sz="1800" dirty="0">
                <a:solidFill>
                  <a:schemeClr val="tx1"/>
                </a:solidFill>
              </a:rPr>
              <a:t>(Servlet, JSP, HTML </a:t>
            </a:r>
            <a:r>
              <a:rPr kumimoji="0" lang="ko-KR" altLang="en-US" sz="1800" dirty="0">
                <a:solidFill>
                  <a:schemeClr val="tx1"/>
                </a:solidFill>
              </a:rPr>
              <a:t>등</a:t>
            </a:r>
            <a:r>
              <a:rPr kumimoji="0" lang="en-US" altLang="ko-KR" sz="1800" dirty="0">
                <a:solidFill>
                  <a:schemeClr val="tx1"/>
                </a:solidFill>
              </a:rPr>
              <a:t>)</a:t>
            </a:r>
            <a:r>
              <a:rPr kumimoji="0" lang="ko-KR" altLang="en-US" sz="1800" dirty="0">
                <a:solidFill>
                  <a:schemeClr val="tx1"/>
                </a:solidFill>
              </a:rPr>
              <a:t>의 수행 결과를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</a:rPr>
              <a:t>클라이언트에 대신 응답하는 기능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redirect / forward </a:t>
            </a:r>
            <a:r>
              <a:rPr kumimoji="0" lang="ko-KR" altLang="en-US" sz="1800" dirty="0">
                <a:solidFill>
                  <a:schemeClr val="tx1"/>
                </a:solidFill>
              </a:rPr>
              <a:t>포워드 방식</a:t>
            </a:r>
            <a:endParaRPr kumimoji="0"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0" y="5926058"/>
            <a:ext cx="5429781" cy="542925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0" y="4350079"/>
            <a:ext cx="5456351" cy="1410671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122738"/>
            <a:ext cx="3821400" cy="2819400"/>
          </a:xfrm>
          <a:prstGeom prst="rect">
            <a:avLst/>
          </a:prstGeom>
          <a:ln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2035871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리턴타입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String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forward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클라이언트로부터 수행을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요청받은</a:t>
            </a: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A</a:t>
            </a:r>
            <a:r>
              <a:rPr kumimoji="0" lang="ko-KR" altLang="en-US" sz="1800" dirty="0">
                <a:solidFill>
                  <a:schemeClr val="tx1"/>
                </a:solidFill>
              </a:rPr>
              <a:t>가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</a:rPr>
              <a:t>수행 권한을 </a:t>
            </a:r>
            <a:r>
              <a:rPr kumimoji="0" lang="en-US" altLang="ko-KR" sz="1800" dirty="0">
                <a:solidFill>
                  <a:schemeClr val="tx1"/>
                </a:solidFill>
              </a:rPr>
              <a:t>B</a:t>
            </a:r>
            <a:r>
              <a:rPr kumimoji="0" lang="ko-KR" altLang="en-US" sz="1800" dirty="0">
                <a:solidFill>
                  <a:schemeClr val="tx1"/>
                </a:solidFill>
              </a:rPr>
              <a:t>에게 넘겨서 대신 응답하게 함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클라이언트에서는 요청이 재지정된 사실을 알 수 없음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동일 서버에서도 동일 웹 애플리케이션의 자원으로만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</a:rPr>
              <a:t>요청을 재지정할 수 있음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" y="3948474"/>
            <a:ext cx="6768940" cy="3252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49" y="3908785"/>
            <a:ext cx="3205842" cy="32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24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63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리턴타입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String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redirect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클라이언트로부터 수행을 요청 받은 </a:t>
            </a:r>
            <a:r>
              <a:rPr kumimoji="0" lang="en-US" altLang="ko-KR" sz="1600" dirty="0">
                <a:solidFill>
                  <a:schemeClr val="tx1"/>
                </a:solidFill>
              </a:rPr>
              <a:t>A</a:t>
            </a:r>
            <a:r>
              <a:rPr kumimoji="0" lang="ko-KR" altLang="en-US" sz="1600" dirty="0">
                <a:solidFill>
                  <a:schemeClr val="tx1"/>
                </a:solidFill>
              </a:rPr>
              <a:t>가 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    응답 코드</a:t>
            </a:r>
            <a:r>
              <a:rPr kumimoji="0" lang="en-US" altLang="ko-KR" sz="1600" dirty="0">
                <a:solidFill>
                  <a:schemeClr val="tx1"/>
                </a:solidFill>
              </a:rPr>
              <a:t>(302)</a:t>
            </a:r>
            <a:r>
              <a:rPr kumimoji="0" lang="ko-KR" altLang="en-US" sz="1600" dirty="0">
                <a:solidFill>
                  <a:schemeClr val="tx1"/>
                </a:solidFill>
              </a:rPr>
              <a:t>와 재 요청할 </a:t>
            </a:r>
            <a:r>
              <a:rPr kumimoji="0" lang="en-US" altLang="ko-KR" sz="1600" dirty="0">
                <a:solidFill>
                  <a:schemeClr val="tx1"/>
                </a:solidFill>
              </a:rPr>
              <a:t>B</a:t>
            </a:r>
            <a:r>
              <a:rPr kumimoji="0" lang="ko-KR" altLang="en-US" sz="1600" dirty="0">
                <a:solidFill>
                  <a:schemeClr val="tx1"/>
                </a:solidFill>
              </a:rPr>
              <a:t>자원에 대한 </a:t>
            </a:r>
            <a:r>
              <a:rPr kumimoji="0" lang="en-US" altLang="ko-KR" sz="1600" dirty="0">
                <a:solidFill>
                  <a:schemeClr val="tx1"/>
                </a:solidFill>
              </a:rPr>
              <a:t>URL </a:t>
            </a:r>
            <a:r>
              <a:rPr kumimoji="0" lang="ko-KR" altLang="en-US" sz="1600" dirty="0">
                <a:solidFill>
                  <a:schemeClr val="tx1"/>
                </a:solidFill>
              </a:rPr>
              <a:t>정보를 가지고 응답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브라우저는 응답된 내용을 파악하여 서버에 </a:t>
            </a:r>
            <a:r>
              <a:rPr kumimoji="0" lang="en-US" altLang="ko-KR" sz="1600" dirty="0">
                <a:solidFill>
                  <a:schemeClr val="tx1"/>
                </a:solidFill>
              </a:rPr>
              <a:t>B</a:t>
            </a:r>
            <a:r>
              <a:rPr kumimoji="0" lang="ko-KR" altLang="en-US" sz="1600" dirty="0">
                <a:solidFill>
                  <a:schemeClr val="tx1"/>
                </a:solidFill>
              </a:rPr>
              <a:t>자원을 재 요청함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    응답 코드</a:t>
            </a:r>
            <a:r>
              <a:rPr kumimoji="0" lang="en-US" altLang="ko-KR" sz="1600" dirty="0">
                <a:solidFill>
                  <a:schemeClr val="tx1"/>
                </a:solidFill>
              </a:rPr>
              <a:t>(302)</a:t>
            </a:r>
            <a:r>
              <a:rPr kumimoji="0" lang="ko-KR" altLang="en-US" sz="1600" dirty="0">
                <a:solidFill>
                  <a:schemeClr val="tx1"/>
                </a:solidFill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</a:rPr>
              <a:t>: </a:t>
            </a:r>
            <a:r>
              <a:rPr kumimoji="0" lang="ko-KR" altLang="en-US" sz="1600" dirty="0">
                <a:solidFill>
                  <a:schemeClr val="tx1"/>
                </a:solidFill>
              </a:rPr>
              <a:t>요구한 데이터가 변경된 </a:t>
            </a:r>
            <a:r>
              <a:rPr kumimoji="0" lang="en-US" altLang="ko-KR" sz="1600" dirty="0">
                <a:solidFill>
                  <a:schemeClr val="tx1"/>
                </a:solidFill>
              </a:rPr>
              <a:t>URL</a:t>
            </a:r>
            <a:r>
              <a:rPr kumimoji="0" lang="ko-KR" altLang="en-US" sz="1600" dirty="0">
                <a:solidFill>
                  <a:schemeClr val="tx1"/>
                </a:solidFill>
              </a:rPr>
              <a:t>에 있음을 명시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브라우저가 직접 요청하여 응답 받게 되므로 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lvl="3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    </a:t>
            </a:r>
            <a:r>
              <a:rPr kumimoji="0" lang="ko-KR" altLang="en-US" sz="1600" dirty="0">
                <a:solidFill>
                  <a:schemeClr val="tx1"/>
                </a:solidFill>
              </a:rPr>
              <a:t>브라우저 주소 필드의 </a:t>
            </a:r>
            <a:r>
              <a:rPr kumimoji="0" lang="en-US" altLang="ko-KR" sz="1600" dirty="0">
                <a:solidFill>
                  <a:schemeClr val="tx1"/>
                </a:solidFill>
              </a:rPr>
              <a:t>URL </a:t>
            </a:r>
            <a:r>
              <a:rPr kumimoji="0" lang="ko-KR" altLang="en-US" sz="1600" dirty="0">
                <a:solidFill>
                  <a:schemeClr val="tx1"/>
                </a:solidFill>
              </a:rPr>
              <a:t>문자열이 </a:t>
            </a:r>
            <a:r>
              <a:rPr kumimoji="0" lang="en-US" altLang="ko-KR" sz="1600" dirty="0">
                <a:solidFill>
                  <a:schemeClr val="tx1"/>
                </a:solidFill>
              </a:rPr>
              <a:t>B</a:t>
            </a:r>
            <a:r>
              <a:rPr kumimoji="0" lang="ko-KR" altLang="en-US" sz="1600" dirty="0">
                <a:solidFill>
                  <a:schemeClr val="tx1"/>
                </a:solidFill>
              </a:rPr>
              <a:t>에 대한 내용으로 변경</a:t>
            </a: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클라이언트 사용자는 요청이 재지정된 사실을 알게 됨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redirect</a:t>
            </a:r>
            <a:r>
              <a:rPr kumimoji="0" lang="ko-KR" altLang="en-US" sz="1600" dirty="0">
                <a:solidFill>
                  <a:schemeClr val="tx1"/>
                </a:solidFill>
              </a:rPr>
              <a:t>는 동일 서버 뿐만 아니라 다른 웹사이트의 자원으로도 요청을 재지정할 수 있음 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ko-KR" altLang="en-US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00" y="5154545"/>
            <a:ext cx="4021155" cy="1768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2610"/>
            <a:ext cx="5563539" cy="2448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4060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64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32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리턴타입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</a:rPr>
              <a:t>객체 타입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메서드의 리턴 타입을 </a:t>
            </a:r>
            <a:r>
              <a:rPr kumimoji="0" lang="en-US" altLang="ko-KR" sz="1800" dirty="0">
                <a:solidFill>
                  <a:schemeClr val="tx1"/>
                </a:solidFill>
              </a:rPr>
              <a:t>VO</a:t>
            </a:r>
            <a:r>
              <a:rPr kumimoji="0" lang="ko-KR" altLang="en-US" sz="1800" dirty="0">
                <a:solidFill>
                  <a:schemeClr val="tx1"/>
                </a:solidFill>
              </a:rPr>
              <a:t>나</a:t>
            </a:r>
            <a:r>
              <a:rPr kumimoji="0" lang="en-US" altLang="ko-KR" sz="1800" dirty="0">
                <a:solidFill>
                  <a:schemeClr val="tx1"/>
                </a:solidFill>
              </a:rPr>
              <a:t>, DTO </a:t>
            </a:r>
            <a:r>
              <a:rPr kumimoji="0" lang="ko-KR" altLang="en-US" sz="1800" dirty="0">
                <a:solidFill>
                  <a:schemeClr val="tx1"/>
                </a:solidFill>
              </a:rPr>
              <a:t>등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목합적인</a:t>
            </a: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데이타가</a:t>
            </a:r>
            <a:r>
              <a:rPr kumimoji="0" lang="ko-KR" altLang="en-US" sz="1800" dirty="0">
                <a:solidFill>
                  <a:schemeClr val="tx1"/>
                </a:solidFill>
              </a:rPr>
              <a:t> 들어간 객체 타입으로 지정할 경우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ko-KR" sz="1600" dirty="0">
                <a:solidFill>
                  <a:schemeClr val="tx1"/>
                </a:solidFill>
              </a:rPr>
              <a:t>XML</a:t>
            </a:r>
            <a:r>
              <a:rPr kumimoji="0" lang="ko-KR" altLang="en-US" sz="1600" dirty="0">
                <a:solidFill>
                  <a:schemeClr val="tx1"/>
                </a:solidFill>
              </a:rPr>
              <a:t>이나 </a:t>
            </a:r>
            <a:r>
              <a:rPr kumimoji="0" lang="en-US" altLang="ko-KR" sz="1600" dirty="0">
                <a:solidFill>
                  <a:schemeClr val="tx1"/>
                </a:solidFill>
              </a:rPr>
              <a:t>JSON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으로</a:t>
            </a:r>
            <a:r>
              <a:rPr kumimoji="0" lang="ko-KR" altLang="en-US" sz="1600" dirty="0">
                <a:solidFill>
                  <a:schemeClr val="tx1"/>
                </a:solidFill>
              </a:rPr>
              <a:t> 처리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@RepsoneBody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어노테이션과</a:t>
            </a:r>
            <a:r>
              <a:rPr kumimoji="0" lang="ko-KR" altLang="en-US" sz="1800" dirty="0">
                <a:solidFill>
                  <a:schemeClr val="tx1"/>
                </a:solidFill>
              </a:rPr>
              <a:t> 같이 사용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318" y="3357643"/>
            <a:ext cx="5472760" cy="120032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3F5FBF"/>
                </a:solidFill>
              </a:rPr>
              <a:t>&lt;!-- </a:t>
            </a:r>
            <a:r>
              <a:rPr lang="ko-KR" altLang="en-US" sz="1200" dirty="0">
                <a:solidFill>
                  <a:srgbClr val="3F5FBF"/>
                </a:solidFill>
              </a:rPr>
              <a:t>추가 </a:t>
            </a:r>
            <a:r>
              <a:rPr lang="en-US" altLang="ko-KR" sz="1200" dirty="0">
                <a:solidFill>
                  <a:srgbClr val="3F5FBF"/>
                </a:solidFill>
              </a:rPr>
              <a:t>start JSON </a:t>
            </a:r>
            <a:r>
              <a:rPr lang="ko-KR" altLang="en-US" sz="1200" dirty="0">
                <a:solidFill>
                  <a:srgbClr val="3F5FBF"/>
                </a:solidFill>
              </a:rPr>
              <a:t>관련</a:t>
            </a:r>
            <a:r>
              <a:rPr lang="en-US" altLang="ko-KR" sz="1200" dirty="0">
                <a:solidFill>
                  <a:srgbClr val="3F5FBF"/>
                </a:solidFill>
              </a:rPr>
              <a:t>--&gt;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</a:rPr>
              <a:t>com.fasterxml.jackson.core</a:t>
            </a: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</a:rPr>
              <a:t>jackson-databind</a:t>
            </a: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</a:rPr>
              <a:t>2.9.6</a:t>
            </a: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algn="l"/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6" y="4649893"/>
            <a:ext cx="5693383" cy="1371600"/>
          </a:xfrm>
          <a:prstGeom prst="rect">
            <a:avLst/>
          </a:prstGeom>
          <a:ln>
            <a:solidFill>
              <a:srgbClr val="0099CC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780" y="3240400"/>
            <a:ext cx="4913013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3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65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39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Controller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의 </a:t>
            </a:r>
            <a:r>
              <a:rPr kumimoji="0" lang="ko-KR" altLang="en-US" sz="2400" dirty="0" err="1">
                <a:solidFill>
                  <a:schemeClr val="tx1"/>
                </a:solidFill>
                <a:cs typeface="+mn-cs"/>
              </a:rPr>
              <a:t>리턴타입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</a:rPr>
              <a:t>객체 타입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ResponseEntity </a:t>
            </a:r>
            <a:r>
              <a:rPr kumimoji="0" lang="ko-KR" altLang="en-US" sz="1800" dirty="0">
                <a:solidFill>
                  <a:schemeClr val="tx1"/>
                </a:solidFill>
              </a:rPr>
              <a:t>타입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HttpHeaders</a:t>
            </a:r>
            <a:endParaRPr kumimoji="0" lang="ko-KR" altLang="en-US" sz="1800" dirty="0">
              <a:solidFill>
                <a:schemeClr val="tx1"/>
              </a:solidFill>
            </a:endParaRPr>
          </a:p>
          <a:p>
            <a:pPr marL="1657350" lvl="3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HTTP</a:t>
            </a:r>
            <a:r>
              <a:rPr kumimoji="0" lang="ko-KR" altLang="en-US" sz="1800" dirty="0">
                <a:solidFill>
                  <a:schemeClr val="tx1"/>
                </a:solidFill>
              </a:rPr>
              <a:t>헤더 정보와 추가적인 데이터를 전달할 때 사용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53" y="2913043"/>
            <a:ext cx="5372100" cy="1191477"/>
          </a:xfrm>
          <a:prstGeom prst="rect">
            <a:avLst/>
          </a:prstGeom>
          <a:ln>
            <a:solidFill>
              <a:srgbClr val="0099CC"/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169254" y="4261446"/>
            <a:ext cx="10144125" cy="2939454"/>
            <a:chOff x="169254" y="4261446"/>
            <a:chExt cx="10144125" cy="293945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54" y="4261446"/>
              <a:ext cx="10144125" cy="293945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4842760" y="6069250"/>
              <a:ext cx="3240450" cy="62763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52500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744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66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파일업로드 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Servlet 3.0</a:t>
            </a:r>
            <a:r>
              <a:rPr kumimoji="0" lang="ko-KR" altLang="en-US" sz="1800" dirty="0">
                <a:solidFill>
                  <a:schemeClr val="tx1"/>
                </a:solidFill>
              </a:rPr>
              <a:t>이후</a:t>
            </a:r>
            <a:r>
              <a:rPr kumimoji="0" lang="en-US" altLang="ko-KR" sz="1800" dirty="0">
                <a:solidFill>
                  <a:schemeClr val="tx1"/>
                </a:solidFill>
              </a:rPr>
              <a:t>(Tomcat 7.0)</a:t>
            </a:r>
            <a:r>
              <a:rPr kumimoji="0" lang="ko-KR" altLang="en-US" sz="1800" dirty="0">
                <a:solidFill>
                  <a:schemeClr val="tx1"/>
                </a:solidFill>
              </a:rPr>
              <a:t>에는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   </a:t>
            </a:r>
            <a:r>
              <a:rPr kumimoji="0" lang="ko-KR" altLang="en-US" sz="1800" dirty="0">
                <a:solidFill>
                  <a:schemeClr val="tx1"/>
                </a:solidFill>
              </a:rPr>
              <a:t>기본적으로 업로드 되는 파일을 처리할 수 있는 기능이 추가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 별도로 </a:t>
            </a:r>
            <a:r>
              <a:rPr kumimoji="0" lang="en-US" altLang="ko-KR" sz="1800" dirty="0">
                <a:solidFill>
                  <a:schemeClr val="tx1"/>
                </a:solidFill>
              </a:rPr>
              <a:t>commons-fileupload </a:t>
            </a:r>
            <a:r>
              <a:rPr kumimoji="0" lang="ko-KR" altLang="en-US" sz="1800" dirty="0">
                <a:solidFill>
                  <a:schemeClr val="tx1"/>
                </a:solidFill>
              </a:rPr>
              <a:t>라이브러리 등을 사용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30" y="2742354"/>
            <a:ext cx="7753940" cy="2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87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67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45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파일업로드 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</a:rPr>
              <a:t>파일 업로드를 위한 </a:t>
            </a:r>
            <a:r>
              <a:rPr kumimoji="0" lang="en-US" altLang="ko-KR" sz="1800" dirty="0">
                <a:solidFill>
                  <a:schemeClr val="tx1"/>
                </a:solidFill>
              </a:rPr>
              <a:t>servlet-context.xml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</a:rPr>
              <a:t>multipartResolver</a:t>
            </a:r>
            <a:r>
              <a:rPr kumimoji="0" lang="ko-KR" altLang="en-US" sz="1800" dirty="0">
                <a:solidFill>
                  <a:schemeClr val="tx1"/>
                </a:solidFill>
              </a:rPr>
              <a:t>라는 이름으로 스프링 빈 설정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766" y="2480458"/>
            <a:ext cx="7901101" cy="39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70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45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파일업로드 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파일업로드를 위한 </a:t>
            </a:r>
            <a:r>
              <a:rPr lang="en-US" altLang="ko-KR" sz="1800" dirty="0">
                <a:solidFill>
                  <a:schemeClr val="tx1"/>
                </a:solidFill>
              </a:rPr>
              <a:t>HTML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&lt;form&gt;</a:t>
            </a:r>
            <a:r>
              <a:rPr kumimoji="0" lang="ko-KR" altLang="en-US" sz="1800" dirty="0">
                <a:solidFill>
                  <a:schemeClr val="tx1"/>
                </a:solidFill>
              </a:rPr>
              <a:t>태그내 </a:t>
            </a:r>
            <a:r>
              <a:rPr kumimoji="0" lang="en-US" altLang="ko-KR" sz="1800" dirty="0">
                <a:solidFill>
                  <a:schemeClr val="tx1"/>
                </a:solidFill>
              </a:rPr>
              <a:t>enctype=‘multipart/form-data’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60" y="2467148"/>
            <a:ext cx="6742760" cy="41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008090"/>
            <a:ext cx="9261475" cy="26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MVC(Model-View-Controller)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대부분의 </a:t>
            </a:r>
            <a:r>
              <a:rPr kumimoji="0" lang="ko-KR" altLang="en-US" sz="2000" dirty="0" err="1">
                <a:solidFill>
                  <a:schemeClr val="tx1"/>
                </a:solidFill>
                <a:cs typeface="+mn-cs"/>
              </a:rPr>
              <a:t>서블릿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기반 프레임워크들이 사용하는 방식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데이터와 처리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,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화면을 분리하는 방식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웹에서는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Model 2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방식으로 표현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40" y="2880350"/>
            <a:ext cx="5976830" cy="36725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51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69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12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파일업로드 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업로드되는</a:t>
            </a:r>
            <a:r>
              <a:rPr kumimoji="0" lang="ko-KR" altLang="en-US" sz="1800" dirty="0">
                <a:solidFill>
                  <a:schemeClr val="tx1"/>
                </a:solidFill>
              </a:rPr>
              <a:t> 파일의 처리 </a:t>
            </a:r>
            <a:endParaRPr kumimoji="0" lang="en-US" altLang="ko-KR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MultipartFile</a:t>
            </a:r>
            <a:r>
              <a:rPr kumimoji="0" lang="ko-KR" altLang="en-US" sz="1800" dirty="0">
                <a:solidFill>
                  <a:schemeClr val="tx1"/>
                </a:solidFill>
              </a:rPr>
              <a:t>을 이용해서 처리  </a:t>
            </a:r>
            <a:endParaRPr kumimoji="0" lang="ko-KR" altLang="en-US" sz="20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10" y="2369742"/>
            <a:ext cx="759017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89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70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12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컨트롤러의 예외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(Exception)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@ExceptionHandler</a:t>
            </a:r>
            <a:r>
              <a:rPr kumimoji="0" lang="ko-KR" altLang="en-US" sz="1800" dirty="0">
                <a:solidFill>
                  <a:schemeClr val="tx1"/>
                </a:solidFill>
              </a:rPr>
              <a:t>와 </a:t>
            </a:r>
            <a:r>
              <a:rPr kumimoji="0" lang="en-US" altLang="ko-KR" sz="1800" dirty="0">
                <a:solidFill>
                  <a:schemeClr val="tx1"/>
                </a:solidFill>
              </a:rPr>
              <a:t>@ControllerAdvice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이용한 처리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@ResponseEntity</a:t>
            </a:r>
            <a:r>
              <a:rPr kumimoji="0" lang="ko-KR" altLang="en-US" sz="1800" dirty="0" err="1">
                <a:solidFill>
                  <a:schemeClr val="tx1"/>
                </a:solidFill>
              </a:rPr>
              <a:t>를</a:t>
            </a:r>
            <a:r>
              <a:rPr kumimoji="0" lang="ko-KR" altLang="en-US" sz="1800" dirty="0">
                <a:solidFill>
                  <a:schemeClr val="tx1"/>
                </a:solidFill>
              </a:rPr>
              <a:t> 이용하는 예외 메시지 구성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1450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71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컨트롤러의 예외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(Exception)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@ControllerAdvice</a:t>
            </a:r>
            <a:endParaRPr kumimoji="0" lang="ko-KR" altLang="en-US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ko-KR" altLang="en-US" sz="1800" dirty="0" err="1">
                <a:solidFill>
                  <a:schemeClr val="tx1"/>
                </a:solidFill>
              </a:rPr>
              <a:t>예외처리와</a:t>
            </a:r>
            <a:r>
              <a:rPr kumimoji="0" lang="ko-KR" altLang="en-US" sz="1800" dirty="0">
                <a:solidFill>
                  <a:schemeClr val="tx1"/>
                </a:solidFill>
              </a:rPr>
              <a:t> 원래의 컨트롤러가 혼합된 형태의 클래스가 작성되는 방식 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@ExceptionHandler</a:t>
            </a:r>
            <a:r>
              <a:rPr kumimoji="0" lang="ko-KR" altLang="en-US" sz="1800" dirty="0">
                <a:solidFill>
                  <a:schemeClr val="tx1"/>
                </a:solidFill>
              </a:rPr>
              <a:t>는 해당 메서드가 </a:t>
            </a:r>
            <a:r>
              <a:rPr kumimoji="0" lang="en-US" altLang="ko-KR" sz="1800" dirty="0">
                <a:solidFill>
                  <a:schemeClr val="tx1"/>
                </a:solidFill>
              </a:rPr>
              <a:t>( )</a:t>
            </a:r>
            <a:r>
              <a:rPr kumimoji="0" lang="ko-KR" altLang="en-US" sz="1800" dirty="0">
                <a:solidFill>
                  <a:schemeClr val="tx1"/>
                </a:solidFill>
              </a:rPr>
              <a:t>들어가는 예외 타입을 처리한다는 것을 의미</a:t>
            </a: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ko-KR" altLang="en-US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9" y="3024370"/>
            <a:ext cx="9565925" cy="39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58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72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458290" y="363538"/>
            <a:ext cx="720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 </a:t>
            </a:r>
            <a:r>
              <a:rPr lang="en-US" altLang="ko-KR" sz="3200" dirty="0">
                <a:solidFill>
                  <a:schemeClr val="tx1"/>
                </a:solidFill>
              </a:rPr>
              <a:t>Controller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10580" y="1237581"/>
            <a:ext cx="9261475" cy="205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 컨트롤러의 예외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(Exception)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처리  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 @ControllerAdvice</a:t>
            </a:r>
            <a:endParaRPr kumimoji="0" lang="ko-KR" altLang="en-US" sz="1800" dirty="0">
              <a:solidFill>
                <a:schemeClr val="tx1"/>
              </a:solidFill>
            </a:endParaRPr>
          </a:p>
          <a:p>
            <a:pPr marL="1200150" lvl="2" indent="-28575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r>
              <a:rPr kumimoji="0" lang="en-US" altLang="ko-KR" sz="1800" dirty="0">
                <a:solidFill>
                  <a:schemeClr val="tx1"/>
                </a:solidFill>
              </a:rPr>
              <a:t>error_page.jsp</a:t>
            </a:r>
            <a:r>
              <a:rPr kumimoji="0" lang="ko-KR" altLang="en-US" sz="1800" dirty="0">
                <a:solidFill>
                  <a:schemeClr val="tx1"/>
                </a:solidFill>
              </a:rPr>
              <a:t>의 내용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ko-KR" altLang="en-US" sz="1800" dirty="0">
              <a:solidFill>
                <a:schemeClr val="tx1"/>
              </a:solidFill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65" y="2520300"/>
            <a:ext cx="6937849" cy="39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7</a:t>
            </a:fld>
            <a:r>
              <a:rPr lang="en-US" altLang="ko-KR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008090"/>
            <a:ext cx="9261475" cy="26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스프링과 스프링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MVC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스프링 프레임워크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Core +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여러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Sub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프로젝트들 </a:t>
            </a: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2000" u="sng" dirty="0">
                <a:hlinkClick r:id="rId3"/>
              </a:rPr>
              <a:t>https://spring.io/projects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별도로 결합해서 사용하기 때문에 설정 역시 별도로 처리 가능</a:t>
            </a: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marL="1257300" lvl="2" indent="-342900" algn="l" fontAlgn="base" latinLnBrk="0">
              <a:spcBef>
                <a:spcPct val="10000"/>
              </a:spcBef>
              <a:buClr>
                <a:schemeClr val="accent2"/>
              </a:buClr>
              <a:buFont typeface="HY견고딕" panose="02030600000101010101" pitchFamily="18" charset="-127"/>
              <a:buChar char="-"/>
              <a:defRPr/>
            </a:pP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91C0D-1EB9-4E76-944C-29D26B2727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4120" y="2812422"/>
            <a:ext cx="9721350" cy="3812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28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500">
              <a:defRPr/>
            </a:pPr>
            <a:r>
              <a:rPr lang="en-US" altLang="ko-KR" dirty="0">
                <a:latin typeface="+mn-lt"/>
                <a:ea typeface="+mj-ea"/>
                <a:cs typeface="+mn-cs"/>
              </a:rPr>
              <a:t>- </a:t>
            </a:r>
            <a:fld id="{885C80F8-CCEE-4139-B96B-4F4000C1E808}" type="slidenum">
              <a:rPr lang="en-US" altLang="ko-KR">
                <a:latin typeface="+mn-lt"/>
                <a:ea typeface="+mj-ea"/>
                <a:cs typeface="+mn-cs"/>
              </a:rPr>
              <a:pPr defTabSz="952500">
                <a:defRPr/>
              </a:pPr>
              <a:t>8</a:t>
            </a:fld>
            <a:r>
              <a:rPr lang="en-US" altLang="ko-KR" dirty="0">
                <a:latin typeface="+mn-lt"/>
                <a:ea typeface="+mj-ea"/>
                <a:cs typeface="+mn-cs"/>
              </a:rPr>
              <a:t> -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38400" y="363538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tx1"/>
                </a:solidFill>
              </a:rPr>
              <a:t>Spring MVC</a:t>
            </a:r>
            <a:r>
              <a:rPr lang="ko-KR" altLang="en-US" sz="3200" dirty="0">
                <a:solidFill>
                  <a:schemeClr val="tx1"/>
                </a:solidFill>
              </a:rPr>
              <a:t>의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기본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622300" y="1008090"/>
            <a:ext cx="9261475" cy="57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0"/>
              </a:lnSpc>
              <a:spcBef>
                <a:spcPct val="8000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algn="l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ko-KR" altLang="en-US" sz="2400" dirty="0">
                <a:solidFill>
                  <a:schemeClr val="tx1"/>
                </a:solidFill>
                <a:cs typeface="+mn-cs"/>
              </a:rPr>
              <a:t>스프링과 스프링 </a:t>
            </a:r>
            <a:r>
              <a:rPr kumimoji="0" lang="en-US" altLang="ko-KR" sz="2400" dirty="0">
                <a:solidFill>
                  <a:schemeClr val="tx1"/>
                </a:solidFill>
                <a:cs typeface="+mn-cs"/>
              </a:rPr>
              <a:t>MVC 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일반적인 스프링 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+ 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스프링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MVC</a:t>
            </a:r>
            <a:endParaRPr kumimoji="0" lang="ko-KR" altLang="en-US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kumimoji="0" lang="en-US" altLang="ko-KR" sz="2000" dirty="0">
              <a:solidFill>
                <a:schemeClr val="tx1"/>
              </a:solidFill>
              <a:cs typeface="+mn-cs"/>
            </a:endParaRPr>
          </a:p>
          <a:p>
            <a:pPr lvl="1" algn="l" fontAlgn="base" latinLnBrk="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XML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이나 </a:t>
            </a:r>
            <a:r>
              <a:rPr kumimoji="0" lang="en-US" altLang="ko-KR" sz="2000" dirty="0">
                <a:solidFill>
                  <a:schemeClr val="tx1"/>
                </a:solidFill>
                <a:cs typeface="+mn-cs"/>
              </a:rPr>
              <a:t>Java</a:t>
            </a:r>
            <a:r>
              <a:rPr kumimoji="0" lang="ko-KR" altLang="en-US" sz="2000" dirty="0">
                <a:solidFill>
                  <a:schemeClr val="tx1"/>
                </a:solidFill>
                <a:cs typeface="+mn-cs"/>
              </a:rPr>
              <a:t>설정 이용 시에 설정 분리 </a:t>
            </a: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290" y="2088240"/>
            <a:ext cx="8065120" cy="4032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886444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25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8" charset="-127"/>
            <a:ea typeface="HY견고딕" pitchFamily="18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25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8" charset="-127"/>
            <a:ea typeface="HY견고딕" pitchFamily="18" charset="-127"/>
            <a:cs typeface="Arial" charset="0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Office\Templates\디자인\가을의 에밀레.pot</Template>
  <TotalTime>30954</TotalTime>
  <Words>5178</Words>
  <Application>Microsoft Office PowerPoint</Application>
  <PresentationFormat>사용자 지정</PresentationFormat>
  <Paragraphs>1165</Paragraphs>
  <Slides>73</Slides>
  <Notes>71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4" baseType="lpstr">
      <vt:lpstr>HY견고딕</vt:lpstr>
      <vt:lpstr>HY엽서M</vt:lpstr>
      <vt:lpstr>굴림</vt:lpstr>
      <vt:lpstr>맑은 고딕</vt:lpstr>
      <vt:lpstr>Arial</vt:lpstr>
      <vt:lpstr>Consolas</vt:lpstr>
      <vt:lpstr>Tahoma</vt:lpstr>
      <vt:lpstr>Times New Roman</vt:lpstr>
      <vt:lpstr>Verdana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CRK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김지영</dc:creator>
  <cp:lastModifiedBy>황 태현</cp:lastModifiedBy>
  <cp:revision>1179</cp:revision>
  <dcterms:created xsi:type="dcterms:W3CDTF">2002-11-25T02:29:58Z</dcterms:created>
  <dcterms:modified xsi:type="dcterms:W3CDTF">2019-11-26T07:00:59Z</dcterms:modified>
</cp:coreProperties>
</file>