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89" r:id="rId4"/>
    <p:sldId id="259" r:id="rId5"/>
    <p:sldId id="260" r:id="rId6"/>
    <p:sldId id="273" r:id="rId7"/>
    <p:sldId id="262" r:id="rId8"/>
    <p:sldId id="274" r:id="rId9"/>
    <p:sldId id="275" r:id="rId10"/>
    <p:sldId id="261" r:id="rId11"/>
    <p:sldId id="276" r:id="rId12"/>
    <p:sldId id="263" r:id="rId13"/>
    <p:sldId id="279" r:id="rId14"/>
    <p:sldId id="277" r:id="rId15"/>
    <p:sldId id="266" r:id="rId16"/>
    <p:sldId id="286" r:id="rId17"/>
    <p:sldId id="278" r:id="rId18"/>
    <p:sldId id="280" r:id="rId19"/>
    <p:sldId id="283" r:id="rId20"/>
    <p:sldId id="281" r:id="rId21"/>
    <p:sldId id="282" r:id="rId22"/>
    <p:sldId id="269" r:id="rId23"/>
    <p:sldId id="284" r:id="rId24"/>
    <p:sldId id="264" r:id="rId25"/>
    <p:sldId id="287" r:id="rId26"/>
    <p:sldId id="267" r:id="rId27"/>
    <p:sldId id="268" r:id="rId28"/>
    <p:sldId id="285" r:id="rId29"/>
    <p:sldId id="271" r:id="rId30"/>
    <p:sldId id="272" r:id="rId31"/>
    <p:sldId id="288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Definition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2C08462D-8A1E-4D45-BE65-DE78CE1DDFDC}" type="presOf" srcId="{7DE24EEB-05AD-614A-B7EB-F6E183B57B39}" destId="{264F45D2-D6F0-5644-A964-663E6AE8FBA1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094599BC-99AE-2846-A970-45E422E5F3B3}" type="presOf" srcId="{46EF263F-83B6-5749-8D07-6F0CBA4E5500}" destId="{1EC45C5C-F798-0A4B-B21F-6EF5B5CB95F2}" srcOrd="0" destOrd="0" presId="urn:microsoft.com/office/officeart/2005/8/layout/chevron1"/>
    <dgm:cxn modelId="{E609DA66-4628-6F47-8CCB-1926B5A5A68D}" type="presOf" srcId="{8F130A40-0F63-EF41-8A8D-5702BB66D1D8}" destId="{F9BA967A-747D-BC40-BF14-E547567A3B07}" srcOrd="0" destOrd="0" presId="urn:microsoft.com/office/officeart/2005/8/layout/chevron1"/>
    <dgm:cxn modelId="{133D3CA2-1E91-AF4F-85EB-72376751A4CB}" type="presOf" srcId="{ACE1EBEC-0A3D-0044-8F11-DD71A65F257E}" destId="{10E09257-2973-1B4B-818C-3CBB0CBCF500}" srcOrd="0" destOrd="0" presId="urn:microsoft.com/office/officeart/2005/8/layout/chevron1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128FEDD2-0BBF-D945-B39F-C0D76D5F53D7}" type="presParOf" srcId="{264F45D2-D6F0-5644-A964-663E6AE8FBA1}" destId="{1EC45C5C-F798-0A4B-B21F-6EF5B5CB95F2}" srcOrd="0" destOrd="0" presId="urn:microsoft.com/office/officeart/2005/8/layout/chevron1"/>
    <dgm:cxn modelId="{E4D8645C-CAC2-A249-BBE2-2CE51EEB0ED9}" type="presParOf" srcId="{264F45D2-D6F0-5644-A964-663E6AE8FBA1}" destId="{1A093460-3D3E-904E-955C-55C13B8962C7}" srcOrd="1" destOrd="0" presId="urn:microsoft.com/office/officeart/2005/8/layout/chevron1"/>
    <dgm:cxn modelId="{F0728F74-782C-EE46-BF26-AAAAC1F63D89}" type="presParOf" srcId="{264F45D2-D6F0-5644-A964-663E6AE8FBA1}" destId="{10E09257-2973-1B4B-818C-3CBB0CBCF500}" srcOrd="2" destOrd="0" presId="urn:microsoft.com/office/officeart/2005/8/layout/chevron1"/>
    <dgm:cxn modelId="{4C36D312-7EEE-F04F-A5A0-59B3E37E90D7}" type="presParOf" srcId="{264F45D2-D6F0-5644-A964-663E6AE8FBA1}" destId="{FEDFCC56-779F-8443-9CC9-E81733C49236}" srcOrd="3" destOrd="0" presId="urn:microsoft.com/office/officeart/2005/8/layout/chevron1"/>
    <dgm:cxn modelId="{E475BB8F-02EF-6047-A21E-D243BF73BCE4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Definition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DF6C7-2556-D243-BCA3-1CDEF33B4CD1}" type="presOf" srcId="{ACE1EBEC-0A3D-0044-8F11-DD71A65F257E}" destId="{10E09257-2973-1B4B-818C-3CBB0CBCF500}" srcOrd="0" destOrd="0" presId="urn:microsoft.com/office/officeart/2005/8/layout/chevron1"/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4A148F88-3D07-B146-B384-4D82F9D08C0E}" type="presOf" srcId="{7DE24EEB-05AD-614A-B7EB-F6E183B57B39}" destId="{264F45D2-D6F0-5644-A964-663E6AE8FBA1}" srcOrd="0" destOrd="0" presId="urn:microsoft.com/office/officeart/2005/8/layout/chevron1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C4099404-F438-1B4C-B785-5BD2A3B863BD}" type="presOf" srcId="{46EF263F-83B6-5749-8D07-6F0CBA4E5500}" destId="{1EC45C5C-F798-0A4B-B21F-6EF5B5CB95F2}" srcOrd="0" destOrd="0" presId="urn:microsoft.com/office/officeart/2005/8/layout/chevron1"/>
    <dgm:cxn modelId="{79D4ED97-4BAF-6A4D-A45F-643CA5D7F0D2}" type="presOf" srcId="{8F130A40-0F63-EF41-8A8D-5702BB66D1D8}" destId="{F9BA967A-747D-BC40-BF14-E547567A3B07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73B7A5D8-7361-1042-A060-37CDAA9F29F0}" type="presParOf" srcId="{264F45D2-D6F0-5644-A964-663E6AE8FBA1}" destId="{1EC45C5C-F798-0A4B-B21F-6EF5B5CB95F2}" srcOrd="0" destOrd="0" presId="urn:microsoft.com/office/officeart/2005/8/layout/chevron1"/>
    <dgm:cxn modelId="{74C52BEE-C823-384F-B8CE-6A36F851553D}" type="presParOf" srcId="{264F45D2-D6F0-5644-A964-663E6AE8FBA1}" destId="{1A093460-3D3E-904E-955C-55C13B8962C7}" srcOrd="1" destOrd="0" presId="urn:microsoft.com/office/officeart/2005/8/layout/chevron1"/>
    <dgm:cxn modelId="{412031E4-62B3-1744-9BBB-9C266EA7695F}" type="presParOf" srcId="{264F45D2-D6F0-5644-A964-663E6AE8FBA1}" destId="{10E09257-2973-1B4B-818C-3CBB0CBCF500}" srcOrd="2" destOrd="0" presId="urn:microsoft.com/office/officeart/2005/8/layout/chevron1"/>
    <dgm:cxn modelId="{5ED278A8-5B0C-C142-B887-3DE7BC2E44F4}" type="presParOf" srcId="{264F45D2-D6F0-5644-A964-663E6AE8FBA1}" destId="{FEDFCC56-779F-8443-9CC9-E81733C49236}" srcOrd="3" destOrd="0" presId="urn:microsoft.com/office/officeart/2005/8/layout/chevron1"/>
    <dgm:cxn modelId="{94289B3B-71DC-234C-8C9C-56C9B8CDBDE6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Definition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ACB49C37-17FF-C848-95AA-427FFB34C275}" type="presOf" srcId="{7DE24EEB-05AD-614A-B7EB-F6E183B57B39}" destId="{264F45D2-D6F0-5644-A964-663E6AE8FBA1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744DDDC8-5669-3B4B-829A-FABA87185223}" type="presOf" srcId="{8F130A40-0F63-EF41-8A8D-5702BB66D1D8}" destId="{F9BA967A-747D-BC40-BF14-E547567A3B07}" srcOrd="0" destOrd="0" presId="urn:microsoft.com/office/officeart/2005/8/layout/chevron1"/>
    <dgm:cxn modelId="{EB706E8D-2E0D-7C4B-A8EF-A5EFA5516187}" type="presOf" srcId="{ACE1EBEC-0A3D-0044-8F11-DD71A65F257E}" destId="{10E09257-2973-1B4B-818C-3CBB0CBCF500}" srcOrd="0" destOrd="0" presId="urn:microsoft.com/office/officeart/2005/8/layout/chevron1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08420562-3B13-C246-B69B-8454BAB7EB4F}" type="presOf" srcId="{46EF263F-83B6-5749-8D07-6F0CBA4E5500}" destId="{1EC45C5C-F798-0A4B-B21F-6EF5B5CB95F2}" srcOrd="0" destOrd="0" presId="urn:microsoft.com/office/officeart/2005/8/layout/chevron1"/>
    <dgm:cxn modelId="{66E146C6-332B-504B-8122-16BE35B50FFD}" type="presParOf" srcId="{264F45D2-D6F0-5644-A964-663E6AE8FBA1}" destId="{1EC45C5C-F798-0A4B-B21F-6EF5B5CB95F2}" srcOrd="0" destOrd="0" presId="urn:microsoft.com/office/officeart/2005/8/layout/chevron1"/>
    <dgm:cxn modelId="{6887413F-D5E4-AF4B-88D5-CB625E16DD36}" type="presParOf" srcId="{264F45D2-D6F0-5644-A964-663E6AE8FBA1}" destId="{1A093460-3D3E-904E-955C-55C13B8962C7}" srcOrd="1" destOrd="0" presId="urn:microsoft.com/office/officeart/2005/8/layout/chevron1"/>
    <dgm:cxn modelId="{6BB94E66-CB9E-B74A-8C3B-1839040496FA}" type="presParOf" srcId="{264F45D2-D6F0-5644-A964-663E6AE8FBA1}" destId="{10E09257-2973-1B4B-818C-3CBB0CBCF500}" srcOrd="2" destOrd="0" presId="urn:microsoft.com/office/officeart/2005/8/layout/chevron1"/>
    <dgm:cxn modelId="{E21E1770-F8B1-5042-B82C-1FEB62804AF4}" type="presParOf" srcId="{264F45D2-D6F0-5644-A964-663E6AE8FBA1}" destId="{FEDFCC56-779F-8443-9CC9-E81733C49236}" srcOrd="3" destOrd="0" presId="urn:microsoft.com/office/officeart/2005/8/layout/chevron1"/>
    <dgm:cxn modelId="{017D1FAD-E67E-C84B-BCF1-AD074E4A302B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Definition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4AE3CF64-DC71-7940-A5F3-6E8D03FBE649}" type="presOf" srcId="{46EF263F-83B6-5749-8D07-6F0CBA4E5500}" destId="{1EC45C5C-F798-0A4B-B21F-6EF5B5CB95F2}" srcOrd="0" destOrd="0" presId="urn:microsoft.com/office/officeart/2005/8/layout/chevron1"/>
    <dgm:cxn modelId="{AD7797C1-4542-0648-AC97-88808961DDE4}" type="presOf" srcId="{7DE24EEB-05AD-614A-B7EB-F6E183B57B39}" destId="{264F45D2-D6F0-5644-A964-663E6AE8FBA1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E3FA9FE8-C97A-F04C-A5CD-B668D0FAD006}" type="presOf" srcId="{ACE1EBEC-0A3D-0044-8F11-DD71A65F257E}" destId="{10E09257-2973-1B4B-818C-3CBB0CBCF500}" srcOrd="0" destOrd="0" presId="urn:microsoft.com/office/officeart/2005/8/layout/chevron1"/>
    <dgm:cxn modelId="{6D0B7972-4B50-D941-824D-C924CC0880ED}" type="presOf" srcId="{8F130A40-0F63-EF41-8A8D-5702BB66D1D8}" destId="{F9BA967A-747D-BC40-BF14-E547567A3B07}" srcOrd="0" destOrd="0" presId="urn:microsoft.com/office/officeart/2005/8/layout/chevron1"/>
    <dgm:cxn modelId="{1BD44C38-8EF4-4B4E-B28F-CC210F787AD6}" type="presParOf" srcId="{264F45D2-D6F0-5644-A964-663E6AE8FBA1}" destId="{1EC45C5C-F798-0A4B-B21F-6EF5B5CB95F2}" srcOrd="0" destOrd="0" presId="urn:microsoft.com/office/officeart/2005/8/layout/chevron1"/>
    <dgm:cxn modelId="{9EB4BF78-40DD-A642-95C0-B71E416F9895}" type="presParOf" srcId="{264F45D2-D6F0-5644-A964-663E6AE8FBA1}" destId="{1A093460-3D3E-904E-955C-55C13B8962C7}" srcOrd="1" destOrd="0" presId="urn:microsoft.com/office/officeart/2005/8/layout/chevron1"/>
    <dgm:cxn modelId="{A7003BA1-DF25-1A4D-9EF7-D02F87EAAE3C}" type="presParOf" srcId="{264F45D2-D6F0-5644-A964-663E6AE8FBA1}" destId="{10E09257-2973-1B4B-818C-3CBB0CBCF500}" srcOrd="2" destOrd="0" presId="urn:microsoft.com/office/officeart/2005/8/layout/chevron1"/>
    <dgm:cxn modelId="{4417667C-9662-9E42-AEA9-45A38AF2A541}" type="presParOf" srcId="{264F45D2-D6F0-5644-A964-663E6AE8FBA1}" destId="{FEDFCC56-779F-8443-9CC9-E81733C49236}" srcOrd="3" destOrd="0" presId="urn:microsoft.com/office/officeart/2005/8/layout/chevron1"/>
    <dgm:cxn modelId="{C82628CA-390F-654F-9EE6-0287FD818D1B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Definition</a:t>
          </a:r>
          <a:endParaRPr lang="en-US" sz="23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</a:t>
          </a:r>
          <a:endParaRPr lang="en-US" sz="23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Deployment</a:t>
          </a:r>
          <a:endParaRPr lang="en-US" sz="2300" kern="1200" dirty="0"/>
        </a:p>
      </dsp:txBody>
      <dsp:txXfrm>
        <a:off x="5877252" y="1675497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Definition</a:t>
          </a:r>
          <a:endParaRPr lang="en-US" sz="23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</a:t>
          </a:r>
          <a:endParaRPr lang="en-US" sz="23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Deployment</a:t>
          </a:r>
          <a:endParaRPr lang="en-US" sz="2300" kern="1200" dirty="0"/>
        </a:p>
      </dsp:txBody>
      <dsp:txXfrm>
        <a:off x="5877252" y="1675497"/>
        <a:ext cx="1762452" cy="1174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Definition</a:t>
          </a:r>
          <a:endParaRPr lang="en-US" sz="23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</a:t>
          </a:r>
          <a:endParaRPr lang="en-US" sz="23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Deployment</a:t>
          </a:r>
          <a:endParaRPr lang="en-US" sz="2300" kern="1200" dirty="0"/>
        </a:p>
      </dsp:txBody>
      <dsp:txXfrm>
        <a:off x="5877252" y="1675497"/>
        <a:ext cx="1762452" cy="1174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Definition</a:t>
          </a:r>
          <a:endParaRPr lang="en-US" sz="23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</a:t>
          </a:r>
          <a:endParaRPr lang="en-US" sz="23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Deployment</a:t>
          </a:r>
          <a:endParaRPr lang="en-US" sz="2300" kern="1200" dirty="0"/>
        </a:p>
      </dsp:txBody>
      <dsp:txXfrm>
        <a:off x="5877252" y="1675497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6C32B-660E-0E49-8303-30631D2E1866}" type="datetime1">
              <a:rPr lang="en-US" smtClean="0"/>
              <a:t>08/07/15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02F4-31CA-384E-8019-CFE07AABAB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5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4270-577D-834F-971B-95FF041F3E30}" type="datetime1">
              <a:rPr lang="en-US" smtClean="0"/>
              <a:t>08/07/15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73-FFA6-514A-B1ED-C603557111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1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B3573-FFA6-514A-B1ED-C603557111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B3573-FFA6-514A-B1ED-C603557111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B3573-FFA6-514A-B1ED-C603557111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130E-B324-944B-B059-47B462F6F335}" type="datetime1">
              <a:rPr lang="en-US" smtClean="0"/>
              <a:t>08/07/15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26FA-784A-F94F-B55F-28EFCD07F401}" type="datetime1">
              <a:rPr lang="en-US" smtClean="0"/>
              <a:t>08/07/15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360F-885C-A14D-AD55-8747513ACA5D}" type="datetime1">
              <a:rPr lang="en-US" smtClean="0"/>
              <a:t>08/07/15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7162-9F05-F747-8FA3-836EE4BBB678}" type="datetime1">
              <a:rPr lang="en-US" smtClean="0"/>
              <a:t>08/07/15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1C4-E14A-B448-89C4-15D91BA8C173}" type="datetime1">
              <a:rPr lang="en-US" smtClean="0"/>
              <a:t>08/07/15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5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7F6-7D9A-A04B-97BA-9B3BEA0D2EEB}" type="datetime1">
              <a:rPr lang="en-US" smtClean="0"/>
              <a:t>08/07/15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2BFD-A86A-9841-9231-B0E220D81F7D}" type="datetime1">
              <a:rPr lang="en-US" smtClean="0"/>
              <a:t>08/07/15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B204-8768-E842-879B-C6A7B39C8453}" type="datetime1">
              <a:rPr lang="en-US" smtClean="0"/>
              <a:t>08/07/15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3C99-B9F3-A34B-9ED4-E94BD88B3E6C}" type="datetime1">
              <a:rPr lang="en-US" smtClean="0"/>
              <a:t>08/07/15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2819-D814-8043-B863-1E1F964E6B4A}" type="datetime1">
              <a:rPr lang="en-US" smtClean="0"/>
              <a:t>08/07/15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DEA-04C4-D14C-864D-B159279391F7}" type="datetime1">
              <a:rPr lang="en-US" smtClean="0"/>
              <a:t>08/07/15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3375-F3A5-1D46-BA6F-645B08DC1D71}" type="datetime1">
              <a:rPr lang="en-US" smtClean="0"/>
              <a:t>08/07/15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7994" y="2130425"/>
            <a:ext cx="6668011" cy="1470025"/>
          </a:xfrm>
        </p:spPr>
        <p:txBody>
          <a:bodyPr/>
          <a:lstStyle/>
          <a:p>
            <a:r>
              <a:rPr lang="en-US" dirty="0" err="1" smtClean="0"/>
              <a:t>microrestjs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7995" y="3886200"/>
            <a:ext cx="6668010" cy="1752600"/>
          </a:xfrm>
        </p:spPr>
        <p:txBody>
          <a:bodyPr/>
          <a:lstStyle/>
          <a:p>
            <a:r>
              <a:rPr lang="en-US" dirty="0" smtClean="0"/>
              <a:t>A framework to develop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Design Principles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Reusability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Formal contract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Loose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Composability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Autonomy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Statelessness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Discoverability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microrestjs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Approach to build and deploy </a:t>
            </a:r>
            <a:r>
              <a:rPr lang="en-US" b="1" dirty="0" err="1" smtClean="0"/>
              <a:t>microservices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Specification to describe </a:t>
            </a:r>
            <a:r>
              <a:rPr lang="en-US" b="1" dirty="0" err="1" smtClean="0"/>
              <a:t>microservices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Framework to develop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ore services to deploy common 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of </a:t>
            </a:r>
            <a:r>
              <a:rPr lang="en-US" dirty="0" err="1" smtClean="0"/>
              <a:t>microrestjs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3686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Definition Phase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708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Definition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Goal: </a:t>
            </a:r>
            <a:r>
              <a:rPr lang="en-US" sz="2800" dirty="0" smtClean="0"/>
              <a:t>Describe the service and its operations</a:t>
            </a:r>
          </a:p>
          <a:p>
            <a:endParaRPr lang="en-US" sz="2800" dirty="0" smtClean="0"/>
          </a:p>
          <a:p>
            <a:r>
              <a:rPr lang="en-US" sz="2800" b="1" dirty="0" smtClean="0"/>
              <a:t>How: </a:t>
            </a:r>
            <a:r>
              <a:rPr lang="en-US" sz="2800" dirty="0" smtClean="0"/>
              <a:t>Creating a JSON file with the description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Format: </a:t>
            </a:r>
            <a:r>
              <a:rPr lang="en-US" sz="2800" dirty="0" err="1" smtClean="0"/>
              <a:t>Microrestjs</a:t>
            </a:r>
            <a:r>
              <a:rPr lang="en-US" sz="2800" dirty="0" smtClean="0"/>
              <a:t> Service Description Specification</a:t>
            </a:r>
          </a:p>
          <a:p>
            <a:endParaRPr lang="en-US" sz="2800" dirty="0"/>
          </a:p>
          <a:p>
            <a:r>
              <a:rPr lang="en-US" sz="2800" b="1" dirty="0" smtClean="0"/>
              <a:t>Principles: </a:t>
            </a:r>
            <a:r>
              <a:rPr lang="en-US" sz="2800" dirty="0" smtClean="0"/>
              <a:t>Formal contract, Loose Coupling, Abstraction, </a:t>
            </a:r>
            <a:r>
              <a:rPr lang="en-US" sz="2800" dirty="0" err="1" smtClean="0"/>
              <a:t>Composability</a:t>
            </a:r>
            <a:r>
              <a:rPr lang="en-US" sz="2800" dirty="0" smtClean="0"/>
              <a:t>, Autonomy and Discoverability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Definition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1400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“</a:t>
            </a:r>
            <a:r>
              <a:rPr lang="en-US" sz="2200" dirty="0" err="1" smtClean="0">
                <a:latin typeface="Consolas"/>
                <a:cs typeface="Consolas"/>
              </a:rPr>
              <a:t>microrestSpecification</a:t>
            </a:r>
            <a:r>
              <a:rPr lang="en-US" sz="2200" dirty="0" smtClean="0">
                <a:latin typeface="Consolas"/>
                <a:cs typeface="Consolas"/>
              </a:rPr>
              <a:t>”: </a:t>
            </a:r>
            <a:r>
              <a:rPr lang="en-US" sz="2200" dirty="0">
                <a:latin typeface="Consolas"/>
                <a:cs typeface="Consolas"/>
              </a:rPr>
              <a:t>1,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“info”: </a:t>
            </a:r>
            <a:r>
              <a:rPr lang="en-US" sz="2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“name”: “example</a:t>
            </a:r>
            <a:r>
              <a:rPr lang="en-US" sz="2200" dirty="0">
                <a:latin typeface="Consolas"/>
                <a:cs typeface="Consolas"/>
              </a:rPr>
              <a:t>-</a:t>
            </a:r>
            <a:r>
              <a:rPr lang="en-US" sz="2200" dirty="0" err="1" smtClean="0">
                <a:latin typeface="Consolas"/>
                <a:cs typeface="Consolas"/>
              </a:rPr>
              <a:t>helloworld</a:t>
            </a:r>
            <a:r>
              <a:rPr lang="en-US" sz="2200" dirty="0" smtClean="0">
                <a:latin typeface="Consolas"/>
                <a:cs typeface="Consolas"/>
              </a:rPr>
              <a:t>”,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“version”: “0.0.1”,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</a:t>
            </a:r>
            <a:r>
              <a:rPr lang="en-US" sz="2200" dirty="0" err="1" smtClean="0">
                <a:latin typeface="Consolas"/>
                <a:cs typeface="Consolas"/>
              </a:rPr>
              <a:t>api</a:t>
            </a:r>
            <a:r>
              <a:rPr lang="en-US" sz="2200" dirty="0" smtClean="0">
                <a:latin typeface="Consolas"/>
                <a:cs typeface="Consolas"/>
              </a:rPr>
              <a:t>”: </a:t>
            </a:r>
            <a:r>
              <a:rPr lang="en-US" sz="2200" dirty="0"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...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},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“</a:t>
            </a:r>
            <a:r>
              <a:rPr lang="en-US" sz="2200" dirty="0" err="1" smtClean="0">
                <a:latin typeface="Consolas"/>
                <a:cs typeface="Consolas"/>
              </a:rPr>
              <a:t>config</a:t>
            </a:r>
            <a:r>
              <a:rPr lang="en-US" sz="2200" dirty="0" smtClean="0">
                <a:latin typeface="Consolas"/>
                <a:cs typeface="Consolas"/>
              </a:rPr>
              <a:t>”: </a:t>
            </a:r>
            <a:r>
              <a:rPr lang="en-US" sz="2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“location”: “directory”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 “</a:t>
            </a:r>
            <a:r>
              <a:rPr lang="en-US" sz="2200" dirty="0" err="1" smtClean="0">
                <a:latin typeface="Consolas"/>
                <a:cs typeface="Consolas"/>
              </a:rPr>
              <a:t>dependiencies</a:t>
            </a:r>
            <a:r>
              <a:rPr lang="en-US" sz="2200" dirty="0" smtClean="0">
                <a:latin typeface="Consolas"/>
                <a:cs typeface="Consolas"/>
              </a:rPr>
              <a:t>”: { ... }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},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9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Definition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14006"/>
            <a:ext cx="8229600" cy="4525963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“operations”: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“greet”: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“request”: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“path”: “/</a:t>
            </a:r>
            <a:r>
              <a:rPr lang="en-US" dirty="0">
                <a:latin typeface="Consolas"/>
                <a:cs typeface="Consolas"/>
              </a:rPr>
              <a:t>greet/:</a:t>
            </a:r>
            <a:r>
              <a:rPr lang="en-US" dirty="0" smtClean="0">
                <a:latin typeface="Consolas"/>
                <a:cs typeface="Consolas"/>
              </a:rPr>
              <a:t>username”,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“method”: “GET”,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...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“responses”: { ... },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“errors”: { ...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Development Phase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9856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Development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Goal: </a:t>
            </a:r>
            <a:r>
              <a:rPr lang="en-US" sz="2800" dirty="0" smtClean="0"/>
              <a:t>Build the logic of the service</a:t>
            </a:r>
          </a:p>
          <a:p>
            <a:endParaRPr lang="en-US" sz="2800" dirty="0" smtClean="0"/>
          </a:p>
          <a:p>
            <a:r>
              <a:rPr lang="en-US" sz="2800" b="1" dirty="0" smtClean="0"/>
              <a:t>How: </a:t>
            </a:r>
            <a:r>
              <a:rPr lang="en-US" sz="2800" dirty="0" smtClean="0"/>
              <a:t>Creating a JavaScript file with the functionality</a:t>
            </a:r>
          </a:p>
          <a:p>
            <a:endParaRPr lang="en-US" sz="2800" dirty="0"/>
          </a:p>
          <a:p>
            <a:r>
              <a:rPr lang="en-US" sz="2800" b="1" dirty="0" smtClean="0"/>
              <a:t>Format: </a:t>
            </a:r>
            <a:r>
              <a:rPr lang="en-US" sz="2800" dirty="0" smtClean="0"/>
              <a:t>Service Description</a:t>
            </a:r>
          </a:p>
          <a:p>
            <a:endParaRPr lang="en-US" sz="2800" dirty="0"/>
          </a:p>
          <a:p>
            <a:r>
              <a:rPr lang="en-US" sz="2800" b="1" dirty="0" smtClean="0"/>
              <a:t>Principles: </a:t>
            </a:r>
            <a:r>
              <a:rPr lang="en-US" sz="2800" dirty="0" err="1" smtClean="0"/>
              <a:t>Composability</a:t>
            </a:r>
            <a:r>
              <a:rPr lang="en-US" sz="2800" dirty="0" smtClean="0"/>
              <a:t>, Autonomy, Statelessness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Development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f</a:t>
            </a:r>
            <a:r>
              <a:rPr lang="en-US" sz="2200" dirty="0" smtClean="0">
                <a:latin typeface="Consolas"/>
                <a:cs typeface="Consolas"/>
              </a:rPr>
              <a:t>unction greet(request, response)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var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greetBody</a:t>
            </a:r>
            <a:r>
              <a:rPr lang="en-US" sz="2200" dirty="0" smtClean="0">
                <a:latin typeface="Consolas"/>
                <a:cs typeface="Consolas"/>
              </a:rPr>
              <a:t> =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greet: “Hello ” + </a:t>
            </a:r>
            <a:r>
              <a:rPr lang="en-US" sz="2200" dirty="0" err="1" smtClean="0">
                <a:latin typeface="Consolas"/>
                <a:cs typeface="Consolas"/>
              </a:rPr>
              <a:t>request.params.username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response.status</a:t>
            </a:r>
            <a:r>
              <a:rPr lang="en-US" sz="2200" dirty="0" smtClean="0">
                <a:latin typeface="Consolas"/>
                <a:cs typeface="Consolas"/>
              </a:rPr>
              <a:t>(200).</a:t>
            </a:r>
            <a:r>
              <a:rPr lang="en-US" sz="2200" dirty="0" err="1" smtClean="0">
                <a:latin typeface="Consolas"/>
                <a:cs typeface="Consolas"/>
              </a:rPr>
              <a:t>json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greetBody</a:t>
            </a:r>
            <a:r>
              <a:rPr lang="en-US" sz="2200" dirty="0" smtClean="0">
                <a:latin typeface="Consolas"/>
                <a:cs typeface="Consolas"/>
              </a:rPr>
              <a:t>).end();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Carlos Lozano Sánchez</a:t>
            </a:r>
            <a:endParaRPr lang="en-US" dirty="0"/>
          </a:p>
        </p:txBody>
      </p:sp>
      <p:pic>
        <p:nvPicPr>
          <p:cNvPr id="4" name="Imagen 3" descr="carlosLozano@2x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t="1629" r="7500" b="6283"/>
          <a:stretch/>
        </p:blipFill>
        <p:spPr>
          <a:xfrm>
            <a:off x="650471" y="1600199"/>
            <a:ext cx="3293542" cy="4525964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569412" y="1600200"/>
            <a:ext cx="4117388" cy="4525963"/>
          </a:xfrm>
        </p:spPr>
        <p:txBody>
          <a:bodyPr anchor="ctr"/>
          <a:lstStyle/>
          <a:p>
            <a:r>
              <a:rPr lang="en-US" dirty="0" smtClean="0"/>
              <a:t>Entrepreneur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Computer Engineer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Software Engineer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Deployment Phase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2079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Deployment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Goal: </a:t>
            </a:r>
            <a:r>
              <a:rPr lang="en-US" sz="2800" dirty="0" smtClean="0"/>
              <a:t>Deploy the services in a distributed context</a:t>
            </a:r>
          </a:p>
          <a:p>
            <a:endParaRPr lang="en-US" sz="2800" dirty="0" smtClean="0"/>
          </a:p>
          <a:p>
            <a:r>
              <a:rPr lang="en-US" sz="2800" b="1" dirty="0" smtClean="0"/>
              <a:t>How: </a:t>
            </a:r>
            <a:r>
              <a:rPr lang="en-US" sz="2800" dirty="0" smtClean="0"/>
              <a:t>Running an instance of </a:t>
            </a:r>
            <a:r>
              <a:rPr lang="en-US" sz="2800" dirty="0" err="1" smtClean="0"/>
              <a:t>microrestjs</a:t>
            </a:r>
            <a:r>
              <a:rPr lang="en-US" sz="2800" dirty="0" smtClean="0"/>
              <a:t> with the service description and service functionality.</a:t>
            </a:r>
          </a:p>
          <a:p>
            <a:endParaRPr lang="en-US" sz="2800" dirty="0"/>
          </a:p>
          <a:p>
            <a:r>
              <a:rPr lang="en-US" sz="2800" b="1" dirty="0" smtClean="0"/>
              <a:t>Principles: </a:t>
            </a:r>
            <a:r>
              <a:rPr lang="en-US" sz="2800" dirty="0" smtClean="0"/>
              <a:t>Discoverability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Deployment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err="1" smtClean="0"/>
              <a:t>microrestjs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Save the service description and functionality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Execute: </a:t>
            </a:r>
            <a:r>
              <a:rPr lang="en-US" i="1" dirty="0" smtClean="0"/>
              <a:t>node </a:t>
            </a:r>
            <a:r>
              <a:rPr lang="en-US" i="1" dirty="0" err="1" smtClean="0"/>
              <a:t>Launcher.js</a:t>
            </a:r>
            <a:endParaRPr lang="en-US" i="1" dirty="0" smtClean="0"/>
          </a:p>
        </p:txBody>
      </p:sp>
      <p:pic>
        <p:nvPicPr>
          <p:cNvPr id="4" name="Imagen 3" descr="settings-9-xx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0" y="4124435"/>
            <a:ext cx="1843127" cy="1843127"/>
          </a:xfrm>
          <a:prstGeom prst="rect">
            <a:avLst/>
          </a:prstGeom>
        </p:spPr>
      </p:pic>
      <p:pic>
        <p:nvPicPr>
          <p:cNvPr id="5" name="Imagen 4" descr="folder_icon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37" y="4313384"/>
            <a:ext cx="1843127" cy="1426229"/>
          </a:xfrm>
          <a:prstGeom prst="rect">
            <a:avLst/>
          </a:prstGeom>
        </p:spPr>
      </p:pic>
      <p:pic>
        <p:nvPicPr>
          <p:cNvPr id="6" name="Imagen 5" descr="deployment-icon-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64" y="4124435"/>
            <a:ext cx="1845486" cy="1863668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microrestjs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to build and deploy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Specification to describe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Framework to develop </a:t>
            </a:r>
            <a:r>
              <a:rPr lang="en-US" b="1" dirty="0" err="1" smtClean="0"/>
              <a:t>microservices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ore services to deploy common 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Framework: Architecture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23</a:t>
            </a:fld>
            <a:endParaRPr lang="en-US"/>
          </a:p>
        </p:txBody>
      </p:sp>
      <p:pic>
        <p:nvPicPr>
          <p:cNvPr id="7" name="Marcador de contenido 6" descr="MicrorestjsGeneral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9" r="-26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6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Framework: Architecture</a:t>
            </a:r>
            <a:endParaRPr lang="en-US" dirty="0"/>
          </a:p>
        </p:txBody>
      </p:sp>
      <p:pic>
        <p:nvPicPr>
          <p:cNvPr id="5" name="Marcador de contenido 4" descr="Microrestjs Framework 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24" b="-19924"/>
          <a:stretch/>
        </p:blipFill>
        <p:spPr>
          <a:xfrm>
            <a:off x="168247" y="1600200"/>
            <a:ext cx="8807506" cy="452596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Framework: Technologies</a:t>
            </a:r>
            <a:endParaRPr lang="en-US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475930" y="1641618"/>
            <a:ext cx="8192140" cy="4371704"/>
            <a:chOff x="473772" y="1641618"/>
            <a:chExt cx="8192140" cy="4371704"/>
          </a:xfrm>
        </p:grpSpPr>
        <p:pic>
          <p:nvPicPr>
            <p:cNvPr id="5" name="Imagen 4" descr="nodejs-l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95" y="3257667"/>
              <a:ext cx="3767291" cy="1032967"/>
            </a:xfrm>
            <a:prstGeom prst="rect">
              <a:avLst/>
            </a:prstGeom>
          </p:spPr>
        </p:pic>
        <p:pic>
          <p:nvPicPr>
            <p:cNvPr id="6" name="Imagen 5" descr="zfY6lL7eFa-3000x30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330" y="1696839"/>
              <a:ext cx="3998579" cy="1212472"/>
            </a:xfrm>
            <a:prstGeom prst="rect">
              <a:avLst/>
            </a:prstGeom>
          </p:spPr>
        </p:pic>
        <p:pic>
          <p:nvPicPr>
            <p:cNvPr id="7" name="Imagen 6" descr="json_logo-555p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414" y="4546191"/>
              <a:ext cx="2663498" cy="1273847"/>
            </a:xfrm>
            <a:prstGeom prst="rect">
              <a:avLst/>
            </a:prstGeom>
          </p:spPr>
        </p:pic>
        <p:pic>
          <p:nvPicPr>
            <p:cNvPr id="8" name="Imagen 7" descr="Unofficial_JavaScript_logo_2.sv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00" y="2169169"/>
              <a:ext cx="1176558" cy="1176558"/>
            </a:xfrm>
            <a:prstGeom prst="rect">
              <a:avLst/>
            </a:prstGeom>
          </p:spPr>
        </p:pic>
        <p:pic>
          <p:nvPicPr>
            <p:cNvPr id="9" name="Imagen 8" descr="mocha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72" y="4042099"/>
              <a:ext cx="1695541" cy="1654119"/>
            </a:xfrm>
            <a:prstGeom prst="rect">
              <a:avLst/>
            </a:prstGeom>
          </p:spPr>
        </p:pic>
        <p:pic>
          <p:nvPicPr>
            <p:cNvPr id="10" name="Imagen 9" descr="gulp-2x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7090" y="1641618"/>
              <a:ext cx="1038830" cy="2323698"/>
            </a:xfrm>
            <a:prstGeom prst="rect">
              <a:avLst/>
            </a:prstGeom>
          </p:spPr>
        </p:pic>
        <p:pic>
          <p:nvPicPr>
            <p:cNvPr id="11" name="Imagen 10" descr="openssl-logo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525" y="5348821"/>
              <a:ext cx="2857354" cy="664501"/>
            </a:xfrm>
            <a:prstGeom prst="rect">
              <a:avLst/>
            </a:prstGeom>
          </p:spPr>
        </p:pic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Framework: More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M</a:t>
            </a:r>
            <a:r>
              <a:rPr lang="en-US" dirty="0" smtClean="0"/>
              <a:t>ore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Universally accessible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Standard web technologies (HTTP)</a:t>
            </a:r>
          </a:p>
          <a:p>
            <a:r>
              <a:rPr lang="en-US" dirty="0" smtClean="0"/>
              <a:t>Secure connections</a:t>
            </a:r>
          </a:p>
          <a:p>
            <a:r>
              <a:rPr lang="en-US" dirty="0" smtClean="0"/>
              <a:t>Location transparency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OPEN SOURCE – MIT License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microrestjs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3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Approach to build and deploy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Specification to describe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Framework to develop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ore services to deploy common 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Dynamic load without compilation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Decrease in development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Increase in documentation quality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Production ready without lock-in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Not a silver bullet, not for everything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Weakly typed programming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Strict development approach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accent2"/>
                </a:solidFill>
              </a:rPr>
              <a:t>No standard descriptions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NodeJS</a:t>
            </a:r>
            <a:r>
              <a:rPr lang="en-US" dirty="0" smtClean="0"/>
              <a:t> provides a powerful platform for building fast and scalable network applications.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BUT, developers do not have tools to build and deploy systematically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73659" y="3186124"/>
            <a:ext cx="795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SOA</a:t>
            </a:r>
            <a:endParaRPr lang="en-US" sz="3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044266" y="2388738"/>
            <a:ext cx="98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SOAP</a:t>
            </a:r>
            <a:endParaRPr lang="en-US" sz="36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70298" y="2215522"/>
            <a:ext cx="104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WSDL</a:t>
            </a:r>
            <a:endParaRPr lang="en-US" sz="36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167448" y="4198528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  <a:endParaRPr lang="en-US" sz="36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918988" y="2868141"/>
            <a:ext cx="1252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NodeJS</a:t>
            </a:r>
            <a:endParaRPr lang="en-US" sz="36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26787" y="2951325"/>
            <a:ext cx="110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HTTPS</a:t>
            </a:r>
            <a:endParaRPr lang="en-US" sz="3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60817" y="3712327"/>
            <a:ext cx="93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JSON</a:t>
            </a:r>
            <a:endParaRPr lang="en-US" sz="3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860817" y="4420264"/>
            <a:ext cx="87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</a:t>
            </a:r>
            <a:endParaRPr lang="en-US" sz="3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612101" y="3502958"/>
            <a:ext cx="220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Microservices</a:t>
            </a:r>
            <a:endParaRPr lang="en-US" sz="3600" dirty="0"/>
          </a:p>
        </p:txBody>
      </p:sp>
      <p:pic>
        <p:nvPicPr>
          <p:cNvPr id="14" name="Imagen 13" descr="settings-9-xxl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940">
            <a:off x="4213266" y="2113595"/>
            <a:ext cx="1843127" cy="1843127"/>
          </a:xfrm>
          <a:prstGeom prst="rect">
            <a:avLst/>
          </a:prstGeom>
          <a:noFill/>
        </p:spPr>
      </p:pic>
      <p:pic>
        <p:nvPicPr>
          <p:cNvPr id="15" name="Imagen 14" descr="settings-9-xx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9685">
            <a:off x="4433002" y="3676793"/>
            <a:ext cx="1843127" cy="1843127"/>
          </a:xfrm>
          <a:prstGeom prst="rect">
            <a:avLst/>
          </a:prstGeom>
          <a:noFill/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73659" y="3186124"/>
            <a:ext cx="795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SOA</a:t>
            </a:r>
            <a:endParaRPr lang="en-US" sz="3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044266" y="2388738"/>
            <a:ext cx="98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SOAP</a:t>
            </a:r>
            <a:endParaRPr lang="en-US" sz="36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70298" y="2215522"/>
            <a:ext cx="104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WSDL</a:t>
            </a:r>
            <a:endParaRPr lang="en-US" sz="36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167448" y="4198528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  <a:endParaRPr lang="en-US" sz="36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918988" y="2868141"/>
            <a:ext cx="1252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NodeJS</a:t>
            </a:r>
            <a:endParaRPr lang="en-US" sz="36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26787" y="2951325"/>
            <a:ext cx="110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HTTPS</a:t>
            </a:r>
            <a:endParaRPr lang="en-US" sz="3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60817" y="3712327"/>
            <a:ext cx="93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JSON</a:t>
            </a:r>
            <a:endParaRPr lang="en-US" sz="3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860817" y="4420264"/>
            <a:ext cx="87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</a:t>
            </a:r>
            <a:endParaRPr lang="en-US" sz="3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612101" y="3502958"/>
            <a:ext cx="220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Microservices</a:t>
            </a:r>
            <a:endParaRPr lang="en-US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039327" y="3130900"/>
            <a:ext cx="2972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microrestjs</a:t>
            </a:r>
            <a:endParaRPr lang="en-US" sz="4000" dirty="0"/>
          </a:p>
        </p:txBody>
      </p:sp>
      <p:pic>
        <p:nvPicPr>
          <p:cNvPr id="14" name="Imagen 13" descr="settings-9-xxl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940">
            <a:off x="4213266" y="2113595"/>
            <a:ext cx="1843127" cy="1843127"/>
          </a:xfrm>
          <a:prstGeom prst="rect">
            <a:avLst/>
          </a:prstGeom>
          <a:noFill/>
        </p:spPr>
      </p:pic>
      <p:pic>
        <p:nvPicPr>
          <p:cNvPr id="15" name="Imagen 14" descr="settings-9-xx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9685">
            <a:off x="4433002" y="3676793"/>
            <a:ext cx="1843127" cy="1843127"/>
          </a:xfrm>
          <a:prstGeom prst="rect">
            <a:avLst/>
          </a:prstGeom>
          <a:noFill/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1228E-6 -2.36002E-6 L 0.19802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628 0.09532 " pathEditMode="relative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397 -0.10111 " pathEditMode="relative" ptsTypes="AA">
                                      <p:cBhvr>
                                        <p:cTn id="2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882E-6 L 0.34462 0.04627 " pathEditMode="relative" rAng="0" ptsTypes="AA">
                                      <p:cBhvr>
                                        <p:cTn id="25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83" y="231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165E-6 9.9491E-7 L 0.32152 0.1777 " pathEditMode="relative" ptsTypes="AA">
                                      <p:cBhvr>
                                        <p:cTn id="30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145E-6 0.00023 L 0.43026 -0.02823 " pathEditMode="relative" ptsTypes="AA">
                                      <p:cBhvr>
                                        <p:cTn id="35" dur="6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608E-7 5.59E-6 L 0.46378 0.09348 " pathEditMode="relative" ptsTypes="AA">
                                      <p:cBhvr>
                                        <p:cTn id="40" dur="7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371 -0.14368 " pathEditMode="relative" ptsTypes="AA">
                                      <p:cBhvr>
                                        <p:cTn id="45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594E-6 1.94354E-7 L 0.4537 0.16243 " pathEditMode="relative" ptsTypes="AA">
                                      <p:cBhvr>
                                        <p:cTn id="50" dur="9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43 0.01966 L -0.00955 0.01966 " pathEditMode="relative" rAng="0" ptsTypes="AA">
                                      <p:cBhvr>
                                        <p:cTn id="55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32" grpId="0"/>
      <p:bldP spid="32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microrestjs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to build and deploy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Specification to describe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Framework to develop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ore services to deploy common 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n-US" dirty="0" smtClean="0"/>
              <a:t>“Service-Oriented Architecture (SOA) is a paradigm for organizing and utilizing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distributed capabilities</a:t>
            </a:r>
            <a:r>
              <a:rPr lang="en-US" b="1" dirty="0" smtClean="0"/>
              <a:t> </a:t>
            </a:r>
            <a:r>
              <a:rPr lang="en-US" dirty="0" smtClean="0"/>
              <a:t>that may be under the control of different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4BACC6"/>
                </a:solidFill>
              </a:rPr>
              <a:t>ownership</a:t>
            </a:r>
            <a:r>
              <a:rPr lang="en-US" b="1" dirty="0" smtClean="0"/>
              <a:t> </a:t>
            </a:r>
            <a:r>
              <a:rPr lang="en-US" dirty="0" smtClean="0"/>
              <a:t>domains.”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dirty="0" smtClean="0"/>
              <a:t>OASIS, SOA Reference Model</a:t>
            </a:r>
            <a:endParaRPr lang="en-U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“A </a:t>
            </a:r>
            <a:r>
              <a:rPr lang="en-US" b="1" dirty="0" smtClean="0">
                <a:solidFill>
                  <a:srgbClr val="4BACC6"/>
                </a:solidFill>
              </a:rPr>
              <a:t>service is a mechanism to</a:t>
            </a:r>
            <a:r>
              <a:rPr lang="en-US" b="1" dirty="0" smtClean="0"/>
              <a:t> </a:t>
            </a:r>
            <a:r>
              <a:rPr lang="en-US" dirty="0" smtClean="0"/>
              <a:t>enable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4BACC6"/>
                </a:solidFill>
              </a:rPr>
              <a:t>access</a:t>
            </a:r>
            <a:r>
              <a:rPr lang="en-US" b="1" dirty="0" smtClean="0"/>
              <a:t> </a:t>
            </a:r>
            <a:r>
              <a:rPr lang="en-US" dirty="0" smtClean="0"/>
              <a:t>to one or more </a:t>
            </a:r>
            <a:r>
              <a:rPr lang="en-US" b="1" dirty="0" smtClean="0">
                <a:solidFill>
                  <a:srgbClr val="4BACC6"/>
                </a:solidFill>
              </a:rPr>
              <a:t>capabilities</a:t>
            </a:r>
            <a:r>
              <a:rPr lang="en-US" dirty="0" smtClean="0"/>
              <a:t>, where the access is provided using a </a:t>
            </a:r>
            <a:r>
              <a:rPr lang="en-US" b="1" dirty="0" smtClean="0">
                <a:solidFill>
                  <a:srgbClr val="4BACC6"/>
                </a:solidFill>
              </a:rPr>
              <a:t>prescribed interface</a:t>
            </a:r>
            <a:r>
              <a:rPr lang="en-US" dirty="0" smtClean="0"/>
              <a:t> and is exercised consistent with </a:t>
            </a:r>
            <a:r>
              <a:rPr lang="en-US" b="1" dirty="0" smtClean="0">
                <a:solidFill>
                  <a:srgbClr val="4BACC6"/>
                </a:solidFill>
              </a:rPr>
              <a:t>constraints and policies</a:t>
            </a:r>
            <a:r>
              <a:rPr lang="en-US" dirty="0" smtClean="0"/>
              <a:t> as specified by the </a:t>
            </a:r>
            <a:r>
              <a:rPr lang="en-US" b="1" dirty="0" smtClean="0">
                <a:solidFill>
                  <a:srgbClr val="4BACC6"/>
                </a:solidFill>
              </a:rPr>
              <a:t>service description</a:t>
            </a:r>
            <a:r>
              <a:rPr lang="en-US" dirty="0" smtClean="0"/>
              <a:t>.”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dirty="0" smtClean="0"/>
              <a:t>OASIS, SOA Reference Model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rchitectural Style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architectural style is an approach to develop a </a:t>
            </a:r>
            <a:r>
              <a:rPr lang="en-US" b="1" dirty="0" smtClean="0">
                <a:solidFill>
                  <a:srgbClr val="9BBB59"/>
                </a:solidFill>
              </a:rPr>
              <a:t>single application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dirty="0" smtClean="0">
                <a:solidFill>
                  <a:srgbClr val="9BBB59"/>
                </a:solidFill>
              </a:rPr>
              <a:t>suite of </a:t>
            </a:r>
            <a:r>
              <a:rPr lang="en-US" dirty="0" smtClean="0"/>
              <a:t>small </a:t>
            </a:r>
            <a:r>
              <a:rPr lang="en-US" b="1" dirty="0" smtClean="0">
                <a:solidFill>
                  <a:srgbClr val="9BBB59"/>
                </a:solidFill>
              </a:rPr>
              <a:t>services</a:t>
            </a:r>
            <a:r>
              <a:rPr lang="en-US" dirty="0" smtClean="0"/>
              <a:t>, each running in its </a:t>
            </a:r>
            <a:r>
              <a:rPr lang="en-US" b="1" dirty="0" smtClean="0">
                <a:solidFill>
                  <a:srgbClr val="9BBB59"/>
                </a:solidFill>
              </a:rPr>
              <a:t>own process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9BBB59"/>
                </a:solidFill>
              </a:rPr>
              <a:t>communicating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b="1" dirty="0" smtClean="0">
                <a:solidFill>
                  <a:srgbClr val="9BBB59"/>
                </a:solidFill>
              </a:rPr>
              <a:t>with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lightweight </a:t>
            </a:r>
            <a:r>
              <a:rPr lang="en-US" b="1" dirty="0" smtClean="0">
                <a:solidFill>
                  <a:srgbClr val="9BBB59"/>
                </a:solidFill>
              </a:rPr>
              <a:t>mechanisms</a:t>
            </a:r>
            <a:r>
              <a:rPr lang="en-US" dirty="0" smtClean="0"/>
              <a:t>.”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dirty="0" smtClean="0"/>
              <a:t>James Lewis &amp; Martin Fowler </a:t>
            </a:r>
            <a:endParaRPr lang="en-U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vs. </a:t>
            </a:r>
            <a:r>
              <a:rPr lang="en-US" dirty="0" err="1" smtClean="0"/>
              <a:t>Microservices</a:t>
            </a:r>
            <a:r>
              <a:rPr lang="en-US" dirty="0" smtClean="0"/>
              <a:t> Architectures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“In theory there is no difference. In practice </a:t>
            </a:r>
            <a:r>
              <a:rPr lang="en-US" b="1" dirty="0" smtClean="0">
                <a:solidFill>
                  <a:srgbClr val="4BACC6"/>
                </a:solidFill>
              </a:rPr>
              <a:t>SOA</a:t>
            </a:r>
            <a:r>
              <a:rPr lang="en-US" dirty="0" smtClean="0"/>
              <a:t> was applied to expose and reuse </a:t>
            </a:r>
            <a:r>
              <a:rPr lang="en-US" b="1" dirty="0" smtClean="0">
                <a:solidFill>
                  <a:schemeClr val="accent5"/>
                </a:solidFill>
              </a:rPr>
              <a:t>business services at enterprise level</a:t>
            </a:r>
            <a:r>
              <a:rPr lang="en-US" dirty="0" smtClean="0"/>
              <a:t>. </a:t>
            </a:r>
            <a:r>
              <a:rPr lang="en-US" b="1" dirty="0" err="1" smtClean="0">
                <a:solidFill>
                  <a:srgbClr val="9BBB59"/>
                </a:solidFill>
              </a:rPr>
              <a:t>Microservices</a:t>
            </a:r>
            <a:r>
              <a:rPr lang="en-US" b="1" dirty="0" smtClean="0">
                <a:solidFill>
                  <a:srgbClr val="9BBB59"/>
                </a:solidFill>
              </a:rPr>
              <a:t> architectures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used to structure </a:t>
            </a:r>
            <a:r>
              <a:rPr lang="en-US" b="1" dirty="0" smtClean="0">
                <a:solidFill>
                  <a:srgbClr val="9BBB59"/>
                </a:solidFill>
              </a:rPr>
              <a:t>individual applications</a:t>
            </a:r>
            <a:r>
              <a:rPr lang="en-US" dirty="0" smtClean="0"/>
              <a:t>.”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dirty="0" smtClean="0"/>
              <a:t>Adam Bien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Reinventing the wheel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Distributed capabilities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Services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Interfaces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Services descriptions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Communication mechanisms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Ownership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798</Words>
  <Application>Microsoft Macintosh PowerPoint</Application>
  <PresentationFormat>Presentación en pantalla (4:3)</PresentationFormat>
  <Paragraphs>227</Paragraphs>
  <Slides>31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microrestjs</vt:lpstr>
      <vt:lpstr>Carlos Lozano Sánchez</vt:lpstr>
      <vt:lpstr>Problem</vt:lpstr>
      <vt:lpstr>Overview of microrestjs</vt:lpstr>
      <vt:lpstr>Service-oriented Architecture</vt:lpstr>
      <vt:lpstr>Services</vt:lpstr>
      <vt:lpstr>Microservices Architectural Style</vt:lpstr>
      <vt:lpstr>SOA vs. Microservices Architectures</vt:lpstr>
      <vt:lpstr>Reinventing the wheel</vt:lpstr>
      <vt:lpstr>Service Design Principles</vt:lpstr>
      <vt:lpstr>Overview of microrestjs</vt:lpstr>
      <vt:lpstr>Approach of microrestjs</vt:lpstr>
      <vt:lpstr>Approach: Definition Phase</vt:lpstr>
      <vt:lpstr>Approach: Definition Phase</vt:lpstr>
      <vt:lpstr>Approach: Definition Phase</vt:lpstr>
      <vt:lpstr>Approach: Definition Phase</vt:lpstr>
      <vt:lpstr>Approach: Development Phase</vt:lpstr>
      <vt:lpstr>Approach: Development Phase</vt:lpstr>
      <vt:lpstr>Approach: Development Phase</vt:lpstr>
      <vt:lpstr>Approach: Deployment Phase</vt:lpstr>
      <vt:lpstr>Approach: Deployment Phase</vt:lpstr>
      <vt:lpstr>Approach: Deployment Phase</vt:lpstr>
      <vt:lpstr>Overview of microrestjs</vt:lpstr>
      <vt:lpstr>Framework: Architecture</vt:lpstr>
      <vt:lpstr>Framework: Architecture</vt:lpstr>
      <vt:lpstr>Framework: Technologies</vt:lpstr>
      <vt:lpstr>Framework: More and More</vt:lpstr>
      <vt:lpstr>Overview of microrestjs</vt:lpstr>
      <vt:lpstr>Advantages and Drawbacks</vt:lpstr>
      <vt:lpstr>Conclusion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Lozano Sánchez</dc:creator>
  <cp:lastModifiedBy>Carlos Lozano Sánchez</cp:lastModifiedBy>
  <cp:revision>78</cp:revision>
  <dcterms:created xsi:type="dcterms:W3CDTF">2015-06-26T12:04:12Z</dcterms:created>
  <dcterms:modified xsi:type="dcterms:W3CDTF">2015-07-08T06:54:36Z</dcterms:modified>
</cp:coreProperties>
</file>