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309" r:id="rId6"/>
    <p:sldId id="272" r:id="rId7"/>
    <p:sldId id="311" r:id="rId8"/>
    <p:sldId id="318" r:id="rId9"/>
    <p:sldId id="291" r:id="rId10"/>
    <p:sldId id="312" r:id="rId11"/>
    <p:sldId id="292" r:id="rId12"/>
    <p:sldId id="293" r:id="rId13"/>
    <p:sldId id="300" r:id="rId14"/>
    <p:sldId id="295" r:id="rId15"/>
    <p:sldId id="313" r:id="rId16"/>
    <p:sldId id="314" r:id="rId17"/>
    <p:sldId id="315" r:id="rId18"/>
    <p:sldId id="301" r:id="rId19"/>
    <p:sldId id="316" r:id="rId20"/>
    <p:sldId id="317" r:id="rId21"/>
    <p:sldId id="310" r:id="rId22"/>
    <p:sldId id="319" r:id="rId2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3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841A0B-E016-46A2-BB39-67778882A7B2}" type="datetimeFigureOut">
              <a:rPr lang="es-EC" smtClean="0"/>
              <a:t>6/1/2021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A22256-730F-40F2-B288-D130C8FD28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3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C4A2EA9-CF63-4BE9-9475-FCB4D69432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17769" y="1754039"/>
            <a:ext cx="548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TERCERO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73977" y="6347753"/>
            <a:ext cx="297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MSIG.ING. CARLOS PAZMIÑO</a:t>
            </a:r>
            <a:endParaRPr lang="es-EC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uadroTexto 1"/>
          <p:cNvSpPr txBox="1"/>
          <p:nvPr/>
        </p:nvSpPr>
        <p:spPr>
          <a:xfrm>
            <a:off x="2548087" y="3346918"/>
            <a:ext cx="7221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C"/>
            </a:defPPr>
            <a:lvl1pPr algn="ctr">
              <a:defRPr sz="4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C" dirty="0" smtClean="0"/>
              <a:t>Introducción al Desarrollo Web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733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9453" r="14763" b="14570"/>
          <a:stretch/>
        </p:blipFill>
        <p:spPr bwMode="auto">
          <a:xfrm>
            <a:off x="852090" y="1223158"/>
            <a:ext cx="10180087" cy="48944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05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56592" y="1255840"/>
            <a:ext cx="106364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3200" b="1" u="sng" dirty="0">
                <a:latin typeface="Arial" pitchFamily="34" charset="0"/>
                <a:cs typeface="Arial" pitchFamily="34" charset="0"/>
              </a:rPr>
              <a:t>Qué es una hoja de </a:t>
            </a:r>
            <a:r>
              <a:rPr lang="es-EC" sz="3200" b="1" u="sng" dirty="0" smtClean="0">
                <a:latin typeface="Arial" pitchFamily="34" charset="0"/>
                <a:cs typeface="Arial" pitchFamily="34" charset="0"/>
              </a:rPr>
              <a:t>estilo</a:t>
            </a:r>
          </a:p>
          <a:p>
            <a:endParaRPr lang="es-EC" sz="3200" b="1" u="sng" dirty="0">
              <a:latin typeface="Arial" pitchFamily="34" charset="0"/>
              <a:cs typeface="Arial" pitchFamily="34" charset="0"/>
            </a:endParaRP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En las primeras versiones del HTML, el código fuente de una página web contenía tanto la información (el contenido) como la forma de representarse (el diseño o formato). Actualmente, estos dos aspectos se pueden separar. La página web (el documento 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EC" dirty="0">
                <a:latin typeface="Arial" pitchFamily="34" charset="0"/>
                <a:cs typeface="Arial" pitchFamily="34" charset="0"/>
              </a:rPr>
              <a:t>) sólo debe contener información, mientras que el formato se debe definir en las llamadas hojas de estilo (en inglés, CSS, 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Cascading</a:t>
            </a:r>
            <a:r>
              <a:rPr lang="es-EC" dirty="0">
                <a:latin typeface="Arial" pitchFamily="34" charset="0"/>
                <a:cs typeface="Arial" pitchFamily="34" charset="0"/>
              </a:rPr>
              <a:t> Style 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Sheets</a:t>
            </a:r>
            <a:r>
              <a:rPr lang="es-EC" dirty="0">
                <a:latin typeface="Arial" pitchFamily="34" charset="0"/>
                <a:cs typeface="Arial" pitchFamily="34" charset="0"/>
              </a:rPr>
              <a:t>, es decir, Hojas de Estilo en Cascada).</a:t>
            </a:r>
          </a:p>
          <a:p>
            <a:endParaRPr lang="es-EC" dirty="0">
              <a:latin typeface="Arial" pitchFamily="34" charset="0"/>
              <a:cs typeface="Arial" pitchFamily="34" charset="0"/>
            </a:endParaRP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El funcionamiento de las hojas de estilo es el siguiente:</a:t>
            </a:r>
          </a:p>
          <a:p>
            <a:endParaRPr lang="es-EC" dirty="0">
              <a:latin typeface="Arial" pitchFamily="34" charset="0"/>
              <a:cs typeface="Arial" pitchFamily="34" charset="0"/>
            </a:endParaRP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En la página web (archivo .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html</a:t>
            </a:r>
            <a:r>
              <a:rPr lang="es-EC" dirty="0">
                <a:latin typeface="Arial" pitchFamily="34" charset="0"/>
                <a:cs typeface="Arial" pitchFamily="34" charset="0"/>
              </a:rPr>
              <a:t>) se escriben las etiquetas que definen categorías o elementos.</a:t>
            </a: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En la hoja de estilo (archivo .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es-EC" dirty="0">
                <a:latin typeface="Arial" pitchFamily="34" charset="0"/>
                <a:cs typeface="Arial" pitchFamily="34" charset="0"/>
              </a:rPr>
              <a:t>) se escribe cómo queremos que sea el estilo de presentación de las etiquetas (color, tamaño, fuente, bordes, márgenes, posición, </a:t>
            </a:r>
            <a:r>
              <a:rPr lang="es-EC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s-EC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s-EC" dirty="0">
                <a:latin typeface="Arial" pitchFamily="34" charset="0"/>
                <a:cs typeface="Arial" pitchFamily="34" charset="0"/>
              </a:rPr>
              <a:t>En la página web se escribe qué hoja de estilo queremos utilizar.)</a:t>
            </a:r>
          </a:p>
        </p:txBody>
      </p:sp>
    </p:spTree>
    <p:extLst>
      <p:ext uri="{BB962C8B-B14F-4D97-AF65-F5344CB8AC3E}">
        <p14:creationId xmlns:p14="http://schemas.microsoft.com/office/powerpoint/2010/main" val="33776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08538"/>
            <a:ext cx="10365828" cy="486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8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/>
          <a:srcRect l="33858" t="63321" r="37008" b="5466"/>
          <a:stretch/>
        </p:blipFill>
        <p:spPr bwMode="auto">
          <a:xfrm>
            <a:off x="793059" y="1213945"/>
            <a:ext cx="10573879" cy="4430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84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 rotWithShape="1">
          <a:blip r:embed="rId2"/>
          <a:srcRect t="5881" r="62598" b="14569"/>
          <a:stretch/>
        </p:blipFill>
        <p:spPr bwMode="auto">
          <a:xfrm>
            <a:off x="1176184" y="1008992"/>
            <a:ext cx="6943058" cy="5454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742307" y="639659"/>
            <a:ext cx="2600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b="1" dirty="0">
                <a:latin typeface="Arial" pitchFamily="34" charset="0"/>
                <a:cs typeface="Arial" pitchFamily="34" charset="0"/>
              </a:rPr>
              <a:t>Estilo.css</a:t>
            </a:r>
          </a:p>
        </p:txBody>
      </p:sp>
    </p:spTree>
    <p:extLst>
      <p:ext uri="{BB962C8B-B14F-4D97-AF65-F5344CB8AC3E}">
        <p14:creationId xmlns:p14="http://schemas.microsoft.com/office/powerpoint/2010/main" val="26151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l="8858" t="17506" r="33268" b="63588"/>
          <a:stretch/>
        </p:blipFill>
        <p:spPr bwMode="auto">
          <a:xfrm>
            <a:off x="810921" y="1706619"/>
            <a:ext cx="8796217" cy="28178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67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b="43980"/>
          <a:stretch/>
        </p:blipFill>
        <p:spPr bwMode="auto">
          <a:xfrm>
            <a:off x="838200" y="2345304"/>
            <a:ext cx="10515600" cy="33119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000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9453" r="14763" b="14570"/>
          <a:stretch/>
        </p:blipFill>
        <p:spPr bwMode="auto">
          <a:xfrm>
            <a:off x="852090" y="1223158"/>
            <a:ext cx="10180087" cy="48944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94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89447" y="1050486"/>
            <a:ext cx="518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/>
              <a:t>MENU DENTRO DE UNA PAGINA HTML5</a:t>
            </a:r>
            <a:endParaRPr lang="es-EC" dirty="0"/>
          </a:p>
        </p:txBody>
      </p:sp>
      <p:sp>
        <p:nvSpPr>
          <p:cNvPr id="4" name="3 Rectángulo"/>
          <p:cNvSpPr/>
          <p:nvPr/>
        </p:nvSpPr>
        <p:spPr>
          <a:xfrm>
            <a:off x="856592" y="1628508"/>
            <a:ext cx="976936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>
                <a:latin typeface="Arial" pitchFamily="34" charset="0"/>
                <a:cs typeface="Arial" pitchFamily="34" charset="0"/>
              </a:rPr>
              <a:t>&lt;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nav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="menuCSS3"&gt;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&lt;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="#"&gt;Inicio&lt;/a&gt;&lt;/li&gt;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="#"&gt;Empleados&lt;/a&gt;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&lt;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="#"&gt;Juan&lt;/a&gt;&lt;/li&gt;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="#"&gt;Paco&lt;/a&gt;&lt;/li&gt;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="#"&gt;Luis&lt;/a&gt;&lt;/li&gt;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="#"&gt;María&lt;/a&gt;&lt;/li&gt;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&lt;/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="#"&gt;FAQ&lt;/a&gt;&lt;/li&gt;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="#"&gt;Contacto&lt;/a&gt;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&lt;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="#"&gt;Email&lt;/a&gt;&lt;/li&gt;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	&lt;li&gt;&lt;a 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="#"&gt;Mapa&lt;/a&gt;&lt;/li&gt;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	&lt;/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	&lt;/li&gt;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	&lt;/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ul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s-EC" sz="1400" dirty="0">
                <a:latin typeface="Arial" pitchFamily="34" charset="0"/>
                <a:cs typeface="Arial" pitchFamily="34" charset="0"/>
              </a:rPr>
              <a:t>	&lt;/</a:t>
            </a:r>
            <a:r>
              <a:rPr lang="es-EC" sz="1400" dirty="0" err="1">
                <a:latin typeface="Arial" pitchFamily="34" charset="0"/>
                <a:cs typeface="Arial" pitchFamily="34" charset="0"/>
              </a:rPr>
              <a:t>nav</a:t>
            </a:r>
            <a:r>
              <a:rPr lang="es-EC" sz="14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183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104405"/>
            <a:ext cx="10515600" cy="586283"/>
          </a:xfrm>
        </p:spPr>
        <p:txBody>
          <a:bodyPr/>
          <a:lstStyle/>
          <a:p>
            <a:r>
              <a:rPr lang="es-EC" b="1" u="sng" dirty="0" smtClean="0"/>
              <a:t>Llamar a los estilos</a:t>
            </a:r>
            <a:endParaRPr lang="es-EC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375065"/>
            <a:ext cx="10515600" cy="3801898"/>
          </a:xfrm>
        </p:spPr>
        <p:txBody>
          <a:bodyPr/>
          <a:lstStyle/>
          <a:p>
            <a:r>
              <a:rPr lang="es-EC" dirty="0"/>
              <a:t>&lt;link </a:t>
            </a:r>
            <a:r>
              <a:rPr lang="es-EC" dirty="0" err="1"/>
              <a:t>rel</a:t>
            </a:r>
            <a:r>
              <a:rPr lang="es-EC" dirty="0"/>
              <a:t>="STYLESHEET"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text</a:t>
            </a:r>
            <a:r>
              <a:rPr lang="es-EC" dirty="0"/>
              <a:t>/</a:t>
            </a:r>
            <a:r>
              <a:rPr lang="es-EC" dirty="0" err="1"/>
              <a:t>css</a:t>
            </a:r>
            <a:r>
              <a:rPr lang="es-EC" dirty="0"/>
              <a:t>" </a:t>
            </a:r>
            <a:r>
              <a:rPr lang="es-EC" dirty="0" err="1"/>
              <a:t>href</a:t>
            </a:r>
            <a:r>
              <a:rPr lang="es-EC" dirty="0"/>
              <a:t>="</a:t>
            </a:r>
            <a:r>
              <a:rPr lang="es-EC" dirty="0" err="1"/>
              <a:t>css</a:t>
            </a:r>
            <a:r>
              <a:rPr lang="es-EC" dirty="0"/>
              <a:t>/estilos.css"&gt;</a:t>
            </a:r>
          </a:p>
          <a:p>
            <a:r>
              <a:rPr lang="es-EC" dirty="0"/>
              <a:t>&lt;link </a:t>
            </a:r>
            <a:r>
              <a:rPr lang="es-EC" dirty="0" err="1"/>
              <a:t>rel</a:t>
            </a:r>
            <a:r>
              <a:rPr lang="es-EC" dirty="0"/>
              <a:t>="STYLESHEET" </a:t>
            </a:r>
            <a:r>
              <a:rPr lang="es-EC" dirty="0" err="1"/>
              <a:t>type</a:t>
            </a:r>
            <a:r>
              <a:rPr lang="es-EC" dirty="0"/>
              <a:t>="</a:t>
            </a:r>
            <a:r>
              <a:rPr lang="es-EC" dirty="0" err="1"/>
              <a:t>text</a:t>
            </a:r>
            <a:r>
              <a:rPr lang="es-EC" dirty="0"/>
              <a:t>/</a:t>
            </a:r>
            <a:r>
              <a:rPr lang="es-EC" dirty="0" err="1"/>
              <a:t>css</a:t>
            </a:r>
            <a:r>
              <a:rPr lang="es-EC" dirty="0"/>
              <a:t>" </a:t>
            </a:r>
            <a:r>
              <a:rPr lang="es-EC" dirty="0" err="1"/>
              <a:t>href</a:t>
            </a:r>
            <a:r>
              <a:rPr lang="es-EC" dirty="0"/>
              <a:t>="</a:t>
            </a:r>
            <a:r>
              <a:rPr lang="es-EC" dirty="0" err="1"/>
              <a:t>css</a:t>
            </a:r>
            <a:r>
              <a:rPr lang="es-EC" dirty="0"/>
              <a:t>/menu.css"&gt;</a:t>
            </a:r>
          </a:p>
        </p:txBody>
      </p:sp>
    </p:spTree>
    <p:extLst>
      <p:ext uri="{BB962C8B-B14F-4D97-AF65-F5344CB8AC3E}">
        <p14:creationId xmlns:p14="http://schemas.microsoft.com/office/powerpoint/2010/main" val="370083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/>
        </p:nvSpPr>
        <p:spPr>
          <a:xfrm>
            <a:off x="1418362" y="955853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b="1" dirty="0" smtClean="0">
                <a:solidFill>
                  <a:srgbClr val="FF0000"/>
                </a:solidFill>
              </a:rPr>
              <a:t>PROFESOR</a:t>
            </a:r>
            <a:endParaRPr lang="es-EC" b="1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33895" y="2362718"/>
            <a:ext cx="1012421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dirty="0"/>
              <a:t>CARLOS PAZMIÑO </a:t>
            </a:r>
            <a:endParaRPr lang="es-EC" sz="4000" dirty="0"/>
          </a:p>
          <a:p>
            <a:pPr algn="r"/>
            <a:r>
              <a:rPr lang="es-ES" sz="4000" dirty="0"/>
              <a:t> </a:t>
            </a:r>
            <a:endParaRPr lang="es-EC" sz="4000" dirty="0"/>
          </a:p>
          <a:p>
            <a:pPr algn="r"/>
            <a:r>
              <a:rPr lang="es-ES" sz="4000" dirty="0"/>
              <a:t>MSIG-ING.SISTEMAS COMPUTACIONALES</a:t>
            </a:r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16269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009403"/>
            <a:ext cx="10515600" cy="681285"/>
          </a:xfrm>
        </p:spPr>
        <p:txBody>
          <a:bodyPr/>
          <a:lstStyle/>
          <a:p>
            <a:r>
              <a:rPr lang="es-EC" dirty="0" smtClean="0"/>
              <a:t>Incluir Menú en mi HTML </a:t>
            </a:r>
            <a:endParaRPr lang="es-EC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r="34842" b="9318"/>
          <a:stretch/>
        </p:blipFill>
        <p:spPr bwMode="auto">
          <a:xfrm>
            <a:off x="857269" y="1730621"/>
            <a:ext cx="698044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133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89447" y="1050486"/>
            <a:ext cx="518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smtClean="0"/>
              <a:t>MENU DENTRO DE UNA PAGINA HTML5</a:t>
            </a:r>
            <a:endParaRPr lang="es-EC" dirty="0"/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t="10154" r="10630" b="12119"/>
          <a:stretch/>
        </p:blipFill>
        <p:spPr bwMode="auto">
          <a:xfrm>
            <a:off x="608406" y="1602466"/>
            <a:ext cx="10033318" cy="4041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50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9158" r="30068" b="78809"/>
          <a:stretch/>
        </p:blipFill>
        <p:spPr bwMode="auto">
          <a:xfrm>
            <a:off x="1191828" y="1742498"/>
            <a:ext cx="6416414" cy="620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9" t="19296" r="31050" b="47349"/>
          <a:stretch/>
        </p:blipFill>
        <p:spPr bwMode="auto">
          <a:xfrm>
            <a:off x="1579418" y="2363190"/>
            <a:ext cx="7208322" cy="2244434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/>
          <p:cNvPicPr/>
          <p:nvPr/>
        </p:nvPicPr>
        <p:blipFill rotWithShape="1">
          <a:blip r:embed="rId4"/>
          <a:srcRect l="47493" t="31320" r="41030" b="46496"/>
          <a:stretch/>
        </p:blipFill>
        <p:spPr bwMode="auto">
          <a:xfrm>
            <a:off x="6175047" y="2788016"/>
            <a:ext cx="1433195" cy="1557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28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urso flask (Miniframework python para desarrollar páginas web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6" name="Picture 2" descr="Ejemplo HTML5: Maquetación de una página - EjemploCo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6" y="1828298"/>
            <a:ext cx="9948042" cy="405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67912" y="1257199"/>
            <a:ext cx="94839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800" dirty="0"/>
              <a:t>HTML </a:t>
            </a:r>
            <a:r>
              <a:rPr lang="es-EC" sz="2800" dirty="0" smtClean="0"/>
              <a:t>(Hipertexto </a:t>
            </a:r>
            <a:r>
              <a:rPr lang="es-EC" sz="2800" dirty="0"/>
              <a:t>Markup </a:t>
            </a:r>
            <a:r>
              <a:rPr lang="es-EC" sz="2800" dirty="0" smtClean="0"/>
              <a:t>Lenguaje) </a:t>
            </a:r>
            <a:r>
              <a:rPr lang="es-EC" sz="2800" dirty="0"/>
              <a:t>es un lenguaje de etiquetas que permite construir los documentos webs (páginas web) de forma que los navegadores puedan entender el contenido y mostrárselo al usuario. En internet es el estándar en el que la inmensa mayoría de páginas están realizadas</a:t>
            </a:r>
            <a:r>
              <a:rPr lang="es-EC" sz="2800" dirty="0" smtClean="0"/>
              <a:t>.</a:t>
            </a:r>
          </a:p>
          <a:p>
            <a:pPr algn="just"/>
            <a:endParaRPr lang="es-EC" sz="2800" dirty="0"/>
          </a:p>
          <a:p>
            <a:pPr algn="just"/>
            <a:r>
              <a:rPr lang="es-EC" sz="2800" dirty="0"/>
              <a:t>HTML5 es la quinta revisión (mayor) de este </a:t>
            </a:r>
            <a:r>
              <a:rPr lang="es-EC" sz="2800" dirty="0" smtClean="0"/>
              <a:t>estándar. </a:t>
            </a:r>
            <a:r>
              <a:rPr lang="es-EC" sz="2800" dirty="0"/>
              <a:t>Las principales novedades que trae son nuevas etiquetas para conseguir la Web Semántica (que los elementos o etiquetas aporten significado y no solo contenido) y nuevas </a:t>
            </a:r>
            <a:r>
              <a:rPr lang="es-EC" sz="2800" dirty="0" err="1"/>
              <a:t>APIs</a:t>
            </a:r>
            <a:r>
              <a:rPr lang="es-EC" sz="2800" dirty="0"/>
              <a:t> para permitir funcionalidades avanzadas de </a:t>
            </a:r>
            <a:r>
              <a:rPr lang="es-EC" sz="2800" dirty="0" smtClean="0"/>
              <a:t>JavaScript.</a:t>
            </a:r>
            <a:endParaRPr lang="es-EC" sz="2800" dirty="0"/>
          </a:p>
          <a:p>
            <a:pPr algn="just"/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5211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119352"/>
            <a:ext cx="10515600" cy="571336"/>
          </a:xfrm>
        </p:spPr>
        <p:txBody>
          <a:bodyPr/>
          <a:lstStyle/>
          <a:p>
            <a:r>
              <a:rPr lang="es-EC" b="1" dirty="0" smtClean="0">
                <a:latin typeface="Arial" pitchFamily="34" charset="0"/>
                <a:cs typeface="Arial" pitchFamily="34" charset="0"/>
              </a:rPr>
              <a:t>Estructura de un Proyecto</a:t>
            </a:r>
            <a:endParaRPr lang="es-EC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4 Imagen"/>
          <p:cNvPicPr/>
          <p:nvPr/>
        </p:nvPicPr>
        <p:blipFill rotWithShape="1">
          <a:blip r:embed="rId2"/>
          <a:srcRect l="11811" t="17856" r="37796" b="51683"/>
          <a:stretch/>
        </p:blipFill>
        <p:spPr bwMode="auto">
          <a:xfrm>
            <a:off x="933439" y="1789056"/>
            <a:ext cx="9629458" cy="4517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55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7" t="21121" r="34690" b="27586"/>
          <a:stretch/>
        </p:blipFill>
        <p:spPr bwMode="auto">
          <a:xfrm>
            <a:off x="1024757" y="1150883"/>
            <a:ext cx="9049409" cy="469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/>
          <a:srcRect t="10503" r="20276" b="57910"/>
          <a:stretch/>
        </p:blipFill>
        <p:spPr bwMode="auto">
          <a:xfrm>
            <a:off x="909495" y="2845968"/>
            <a:ext cx="10373009" cy="23106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776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973776"/>
            <a:ext cx="10515600" cy="716911"/>
          </a:xfrm>
        </p:spPr>
        <p:txBody>
          <a:bodyPr/>
          <a:lstStyle/>
          <a:p>
            <a:r>
              <a:rPr lang="es-EC" b="1" u="sng" dirty="0" smtClean="0"/>
              <a:t>Encabezado</a:t>
            </a:r>
            <a:endParaRPr lang="es-EC" b="1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&lt;h1&gt;Texto muy grande&lt;/h1&gt;</a:t>
            </a:r>
            <a:br>
              <a:rPr lang="es-EC" dirty="0"/>
            </a:br>
            <a:endParaRPr lang="es-EC" dirty="0"/>
          </a:p>
          <a:p>
            <a:r>
              <a:rPr lang="es-EC" dirty="0"/>
              <a:t>&lt;h2&gt;Texto grande&lt;/h2&gt;</a:t>
            </a:r>
            <a:br>
              <a:rPr lang="es-EC" dirty="0"/>
            </a:br>
            <a:endParaRPr lang="es-EC" dirty="0"/>
          </a:p>
          <a:p>
            <a:r>
              <a:rPr lang="es-EC" dirty="0"/>
              <a:t>&lt;h3&gt;Texto algo más grande de lo normal&lt;/h3&gt;</a:t>
            </a:r>
            <a:br>
              <a:rPr lang="es-EC" dirty="0"/>
            </a:br>
            <a:endParaRPr lang="es-EC" dirty="0"/>
          </a:p>
          <a:p>
            <a:r>
              <a:rPr lang="es-EC" dirty="0"/>
              <a:t>&lt;h4&gt;Texto normal&lt;/h4</a:t>
            </a:r>
            <a:r>
              <a:rPr lang="es-EC" dirty="0" smtClean="0"/>
              <a:t>&gt;</a:t>
            </a:r>
          </a:p>
          <a:p>
            <a:r>
              <a:rPr lang="es-EC" dirty="0"/>
              <a:t>&lt;</a:t>
            </a:r>
            <a:r>
              <a:rPr lang="es-EC" dirty="0" smtClean="0"/>
              <a:t>h5&gt;Texto </a:t>
            </a:r>
            <a:r>
              <a:rPr lang="es-EC" dirty="0"/>
              <a:t>normal&lt;/</a:t>
            </a:r>
            <a:r>
              <a:rPr lang="es-EC" dirty="0" smtClean="0"/>
              <a:t>h5&gt;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1484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35724" y="1238944"/>
            <a:ext cx="660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 smtClean="0">
                <a:latin typeface="Arial" pitchFamily="34" charset="0"/>
                <a:cs typeface="Arial" pitchFamily="34" charset="0"/>
              </a:rPr>
              <a:t>HTML5 CON ESTILOS</a:t>
            </a:r>
            <a:endParaRPr lang="es-EC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40979" y="2134134"/>
            <a:ext cx="94908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&lt;</a:t>
            </a:r>
            <a:r>
              <a:rPr lang="es-EC" b="1" dirty="0" err="1"/>
              <a:t>html</a:t>
            </a:r>
            <a:r>
              <a:rPr lang="es-EC" b="1" dirty="0"/>
              <a:t>&gt;</a:t>
            </a:r>
          </a:p>
          <a:p>
            <a:r>
              <a:rPr lang="es-EC" b="1" dirty="0"/>
              <a:t>&lt;head&gt;</a:t>
            </a:r>
          </a:p>
          <a:p>
            <a:r>
              <a:rPr lang="es-EC" sz="2000" b="1" u="sng" dirty="0"/>
              <a:t>&lt;link </a:t>
            </a:r>
            <a:r>
              <a:rPr lang="es-EC" sz="2000" b="1" u="sng" dirty="0" err="1"/>
              <a:t>rel</a:t>
            </a:r>
            <a:r>
              <a:rPr lang="es-EC" sz="2000" b="1" u="sng" dirty="0"/>
              <a:t>="STYLESHEET" </a:t>
            </a:r>
            <a:r>
              <a:rPr lang="es-EC" sz="2000" b="1" u="sng" dirty="0" err="1"/>
              <a:t>type</a:t>
            </a:r>
            <a:r>
              <a:rPr lang="es-EC" sz="2000" b="1" u="sng" dirty="0"/>
              <a:t>="</a:t>
            </a:r>
            <a:r>
              <a:rPr lang="es-EC" sz="2000" b="1" u="sng" dirty="0" err="1"/>
              <a:t>text</a:t>
            </a:r>
            <a:r>
              <a:rPr lang="es-EC" sz="2000" b="1" u="sng" dirty="0"/>
              <a:t>/</a:t>
            </a:r>
            <a:r>
              <a:rPr lang="es-EC" sz="2000" b="1" u="sng" dirty="0" err="1"/>
              <a:t>css</a:t>
            </a:r>
            <a:r>
              <a:rPr lang="es-EC" sz="2000" b="1" u="sng" dirty="0"/>
              <a:t>" </a:t>
            </a:r>
            <a:r>
              <a:rPr lang="es-EC" sz="2000" b="1" u="sng" dirty="0" err="1"/>
              <a:t>href</a:t>
            </a:r>
            <a:r>
              <a:rPr lang="es-EC" sz="2000" b="1" u="sng" dirty="0"/>
              <a:t>="</a:t>
            </a:r>
            <a:r>
              <a:rPr lang="es-EC" sz="2000" b="1" u="sng" dirty="0" err="1" smtClean="0"/>
              <a:t>css</a:t>
            </a:r>
            <a:r>
              <a:rPr lang="es-EC" sz="2000" b="1" u="sng" dirty="0" smtClean="0"/>
              <a:t>/estilos.css"&gt;</a:t>
            </a:r>
          </a:p>
          <a:p>
            <a:endParaRPr lang="es-EC" sz="2000" b="1" u="sng" dirty="0"/>
          </a:p>
          <a:p>
            <a:r>
              <a:rPr lang="es-EC" b="1" dirty="0"/>
              <a:t>&lt;</a:t>
            </a:r>
            <a:r>
              <a:rPr lang="es-EC" b="1" dirty="0" err="1"/>
              <a:t>title</a:t>
            </a:r>
            <a:r>
              <a:rPr lang="es-EC" b="1" dirty="0"/>
              <a:t>&gt;Pagina que lee estilos&lt;/</a:t>
            </a:r>
            <a:r>
              <a:rPr lang="es-EC" b="1" dirty="0" err="1"/>
              <a:t>title</a:t>
            </a:r>
            <a:r>
              <a:rPr lang="es-EC" b="1" dirty="0"/>
              <a:t>&gt;</a:t>
            </a:r>
          </a:p>
          <a:p>
            <a:r>
              <a:rPr lang="es-EC" b="1" dirty="0"/>
              <a:t>&lt;/head&gt;</a:t>
            </a:r>
          </a:p>
          <a:p>
            <a:r>
              <a:rPr lang="es-EC" b="1" dirty="0"/>
              <a:t>&lt;</a:t>
            </a:r>
            <a:r>
              <a:rPr lang="es-EC" b="1" dirty="0" err="1"/>
              <a:t>body</a:t>
            </a:r>
            <a:r>
              <a:rPr lang="es-EC" b="1" dirty="0"/>
              <a:t>&gt;</a:t>
            </a:r>
          </a:p>
          <a:p>
            <a:r>
              <a:rPr lang="es-EC" b="1" dirty="0"/>
              <a:t>&lt;h1&gt;Página que lee estilos&lt;/h1&gt;</a:t>
            </a:r>
          </a:p>
          <a:p>
            <a:r>
              <a:rPr lang="es-EC" b="1" dirty="0"/>
              <a:t>&lt;p&gt;</a:t>
            </a:r>
          </a:p>
          <a:p>
            <a:r>
              <a:rPr lang="es-EC" b="1" dirty="0"/>
              <a:t>Esta página tiene en la cabecera la etiqueta necesaria para enlazar con la hoja de estilos.</a:t>
            </a:r>
          </a:p>
          <a:p>
            <a:r>
              <a:rPr lang="es-EC" b="1" dirty="0"/>
              <a:t>&lt;/p&gt;</a:t>
            </a:r>
          </a:p>
          <a:p>
            <a:r>
              <a:rPr lang="es-EC" b="1" dirty="0"/>
              <a:t>&lt;/</a:t>
            </a:r>
            <a:r>
              <a:rPr lang="es-EC" b="1" dirty="0" err="1"/>
              <a:t>body</a:t>
            </a:r>
            <a:r>
              <a:rPr lang="es-EC" b="1" dirty="0"/>
              <a:t>&gt;</a:t>
            </a:r>
          </a:p>
          <a:p>
            <a:r>
              <a:rPr lang="es-EC" b="1" dirty="0"/>
              <a:t>&lt;/</a:t>
            </a:r>
            <a:r>
              <a:rPr lang="es-EC" b="1" dirty="0" err="1"/>
              <a:t>html</a:t>
            </a:r>
            <a:r>
              <a:rPr lang="es-EC" b="1" dirty="0"/>
              <a:t>&gt;</a:t>
            </a:r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11811" t="17856" r="37796" b="51683"/>
          <a:stretch/>
        </p:blipFill>
        <p:spPr bwMode="auto">
          <a:xfrm>
            <a:off x="7564582" y="1583718"/>
            <a:ext cx="4215740" cy="4517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13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427</Words>
  <Application>Microsoft Office PowerPoint</Application>
  <PresentationFormat>Personalizado</PresentationFormat>
  <Paragraphs>68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Estructura de un Proyecto</vt:lpstr>
      <vt:lpstr>Presentación de PowerPoint</vt:lpstr>
      <vt:lpstr>Presentación de PowerPoint</vt:lpstr>
      <vt:lpstr>Encabezado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Llamar a los estilos</vt:lpstr>
      <vt:lpstr>Incluir Menú en mi HTML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Niko</dc:creator>
  <cp:lastModifiedBy>desarrollo</cp:lastModifiedBy>
  <cp:revision>210</cp:revision>
  <dcterms:created xsi:type="dcterms:W3CDTF">2019-11-07T02:12:10Z</dcterms:created>
  <dcterms:modified xsi:type="dcterms:W3CDTF">2021-01-07T01:37:23Z</dcterms:modified>
</cp:coreProperties>
</file>