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344" r:id="rId4"/>
    <p:sldId id="357" r:id="rId5"/>
    <p:sldId id="262" r:id="rId6"/>
    <p:sldId id="358" r:id="rId7"/>
    <p:sldId id="345" r:id="rId8"/>
    <p:sldId id="359" r:id="rId9"/>
    <p:sldId id="360" r:id="rId10"/>
    <p:sldId id="361" r:id="rId11"/>
    <p:sldId id="367" r:id="rId12"/>
    <p:sldId id="363" r:id="rId13"/>
    <p:sldId id="368" r:id="rId14"/>
    <p:sldId id="370" r:id="rId15"/>
    <p:sldId id="369" r:id="rId16"/>
    <p:sldId id="371" r:id="rId17"/>
    <p:sldId id="372" r:id="rId18"/>
    <p:sldId id="375" r:id="rId19"/>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autoAdjust="0"/>
  </p:normalViewPr>
  <p:slideViewPr>
    <p:cSldViewPr snapToGrid="0">
      <p:cViewPr varScale="1">
        <p:scale>
          <a:sx n="74" d="100"/>
          <a:sy n="74" d="100"/>
        </p:scale>
        <p:origin x="-582"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3349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25563"/>
          </a:xfrm>
          <a:prstGeom prst="rect">
            <a:avLst/>
          </a:prstGeom>
        </p:spPr>
        <p:txBody>
          <a:bodyPr/>
          <a:lstStyle/>
          <a:p>
            <a:r>
              <a:rPr lang="es-ES" smtClean="0"/>
              <a:t>Haga clic para modificar el estilo de título del patrón</a:t>
            </a:r>
            <a:endParaRPr lang="es-EC"/>
          </a:p>
        </p:txBody>
      </p:sp>
      <p:sp>
        <p:nvSpPr>
          <p:cNvPr id="3" name="Marcador de contenido 2"/>
          <p:cNvSpPr>
            <a:spLocks noGrp="1"/>
          </p:cNvSpPr>
          <p:nvPr>
            <p:ph idx="1"/>
          </p:nvPr>
        </p:nvSpPr>
        <p:spPr>
          <a:xfrm>
            <a:off x="838200" y="1825625"/>
            <a:ext cx="10515600" cy="4351338"/>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65841A0B-E016-46A2-BB39-67778882A7B2}" type="datetimeFigureOut">
              <a:rPr lang="es-EC" smtClean="0"/>
              <a:t>3/2/2021</a:t>
            </a:fld>
            <a:endParaRPr lang="es-EC"/>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s-EC"/>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DCA22256-730F-40F2-B288-D130C8FD28E2}" type="slidenum">
              <a:rPr lang="es-EC" smtClean="0"/>
              <a:t>‹Nº›</a:t>
            </a:fld>
            <a:endParaRPr lang="es-EC"/>
          </a:p>
        </p:txBody>
      </p:sp>
    </p:spTree>
    <p:extLst>
      <p:ext uri="{BB962C8B-B14F-4D97-AF65-F5344CB8AC3E}">
        <p14:creationId xmlns:p14="http://schemas.microsoft.com/office/powerpoint/2010/main" val="4273779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xmlns="" id="{9C4A2EA9-CF63-4BE9-9475-FCB4D694326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65343935"/>
      </p:ext>
    </p:extLst>
  </p:cSld>
  <p:clrMap bg1="lt1" tx1="dk1" bg2="lt2" tx2="dk2" accent1="accent1" accent2="accent2" accent3="accent3" accent4="accent4" accent5="accent5" accent6="accent6" hlink="hlink" folHlink="folHlink"/>
  <p:sldLayoutIdLst>
    <p:sldLayoutId id="2147483649" r:id="rId1"/>
    <p:sldLayoutId id="214748365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git-scm.com/" TargetMode="External"/><Relationship Id="rId1" Type="http://schemas.openxmlformats.org/officeDocument/2006/relationships/slideLayout" Target="../slideLayouts/slideLayout2.xml"/><Relationship Id="rId5" Type="http://schemas.openxmlformats.org/officeDocument/2006/relationships/image" Target="../media/image2.emf"/><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hyperlink" Target="http://gitscm.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nvSpPr>
        <p:spPr>
          <a:xfrm>
            <a:off x="1418362" y="955853"/>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C" b="1" dirty="0" smtClean="0">
                <a:solidFill>
                  <a:srgbClr val="FF0000"/>
                </a:solidFill>
              </a:rPr>
              <a:t>PROFESOR</a:t>
            </a:r>
            <a:endParaRPr lang="es-EC" b="1" dirty="0">
              <a:solidFill>
                <a:srgbClr val="FF0000"/>
              </a:solidFill>
            </a:endParaRPr>
          </a:p>
        </p:txBody>
      </p:sp>
      <p:sp>
        <p:nvSpPr>
          <p:cNvPr id="6" name="Rectángulo 5"/>
          <p:cNvSpPr/>
          <p:nvPr/>
        </p:nvSpPr>
        <p:spPr>
          <a:xfrm>
            <a:off x="784513" y="2362718"/>
            <a:ext cx="10124210" cy="1938992"/>
          </a:xfrm>
          <a:prstGeom prst="rect">
            <a:avLst/>
          </a:prstGeom>
        </p:spPr>
        <p:txBody>
          <a:bodyPr wrap="square">
            <a:spAutoFit/>
          </a:bodyPr>
          <a:ls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sz="4000" dirty="0"/>
              <a:t>CARLOS PAZMIÑO </a:t>
            </a:r>
            <a:endParaRPr lang="es-EC" sz="4000" dirty="0"/>
          </a:p>
          <a:p>
            <a:pPr algn="r"/>
            <a:r>
              <a:rPr lang="es-ES" sz="4000" dirty="0"/>
              <a:t> </a:t>
            </a:r>
            <a:endParaRPr lang="es-EC" sz="4000" dirty="0"/>
          </a:p>
          <a:p>
            <a:pPr algn="r"/>
            <a:r>
              <a:rPr lang="es-ES" sz="4000" dirty="0"/>
              <a:t>MSIG-ING.SISTEMAS COMPUTACIONALES</a:t>
            </a:r>
            <a:endParaRPr lang="es-EC" sz="4000" dirty="0"/>
          </a:p>
        </p:txBody>
      </p:sp>
      <p:sp>
        <p:nvSpPr>
          <p:cNvPr id="4" name="CuadroTexto 1"/>
          <p:cNvSpPr txBox="1"/>
          <p:nvPr/>
        </p:nvSpPr>
        <p:spPr>
          <a:xfrm>
            <a:off x="2932698" y="4695611"/>
            <a:ext cx="6572524" cy="923330"/>
          </a:xfrm>
          <a:prstGeom prst="rect">
            <a:avLst/>
          </a:prstGeom>
          <a:noFill/>
        </p:spPr>
        <p:txBody>
          <a:bodyPr wrap="square" rtlCol="0">
            <a:spAutoFit/>
          </a:bodyPr>
          <a:lstStyle/>
          <a:p>
            <a:pPr algn="ctr"/>
            <a:r>
              <a:rPr lang="en-US" sz="5400" b="1" dirty="0" smtClean="0">
                <a:solidFill>
                  <a:schemeClr val="accent1">
                    <a:lumMod val="75000"/>
                  </a:schemeClr>
                </a:solidFill>
              </a:rPr>
              <a:t>Programación Visual</a:t>
            </a:r>
          </a:p>
        </p:txBody>
      </p:sp>
      <p:pic>
        <p:nvPicPr>
          <p:cNvPr id="7" name="Imagen 6"/>
          <p:cNvPicPr>
            <a:picLocks noChangeAspect="1"/>
          </p:cNvPicPr>
          <p:nvPr/>
        </p:nvPicPr>
        <p:blipFill>
          <a:blip r:embed="rId2"/>
          <a:stretch>
            <a:fillRect/>
          </a:stretch>
        </p:blipFill>
        <p:spPr>
          <a:xfrm>
            <a:off x="382926" y="256321"/>
            <a:ext cx="1035436" cy="1004067"/>
          </a:xfrm>
          <a:prstGeom prst="rect">
            <a:avLst/>
          </a:prstGeom>
        </p:spPr>
      </p:pic>
    </p:spTree>
    <p:extLst>
      <p:ext uri="{BB962C8B-B14F-4D97-AF65-F5344CB8AC3E}">
        <p14:creationId xmlns:p14="http://schemas.microsoft.com/office/powerpoint/2010/main" val="16269898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Curso flask (Miniframework python para desarrollar páginas web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dirty="0"/>
          </a:p>
        </p:txBody>
      </p:sp>
      <p:sp>
        <p:nvSpPr>
          <p:cNvPr id="4" name="Rectángulo 3"/>
          <p:cNvSpPr/>
          <p:nvPr/>
        </p:nvSpPr>
        <p:spPr>
          <a:xfrm>
            <a:off x="1340538" y="1448485"/>
            <a:ext cx="2340384" cy="461665"/>
          </a:xfrm>
          <a:prstGeom prst="rect">
            <a:avLst/>
          </a:prstGeom>
        </p:spPr>
        <p:txBody>
          <a:bodyPr wrap="none">
            <a:spAutoFit/>
          </a:bodyPr>
          <a:lstStyle/>
          <a:p>
            <a:r>
              <a:rPr lang="es-ES" sz="2400" b="1" dirty="0" smtClean="0"/>
              <a:t>INSTALACIÓN Git</a:t>
            </a:r>
            <a:endParaRPr lang="es-ES" sz="2400" b="1" dirty="0"/>
          </a:p>
        </p:txBody>
      </p:sp>
      <p:sp>
        <p:nvSpPr>
          <p:cNvPr id="2" name="Rectángulo 1"/>
          <p:cNvSpPr/>
          <p:nvPr/>
        </p:nvSpPr>
        <p:spPr>
          <a:xfrm>
            <a:off x="4521220" y="1521454"/>
            <a:ext cx="2045688" cy="388696"/>
          </a:xfrm>
          <a:prstGeom prst="rect">
            <a:avLst/>
          </a:prstGeom>
        </p:spPr>
        <p:txBody>
          <a:bodyPr wrap="none">
            <a:spAutoFit/>
          </a:bodyPr>
          <a:lstStyle/>
          <a:p>
            <a:pPr>
              <a:lnSpc>
                <a:spcPct val="107000"/>
              </a:lnSpc>
              <a:spcAft>
                <a:spcPts val="800"/>
              </a:spcAft>
            </a:pPr>
            <a:r>
              <a:rPr lang="es-ES"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http://git-scm.com/</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p:cNvPicPr/>
          <p:nvPr/>
        </p:nvPicPr>
        <p:blipFill rotWithShape="1">
          <a:blip r:embed="rId3"/>
          <a:srcRect l="16891" t="9076" r="15789" b="8343"/>
          <a:stretch/>
        </p:blipFill>
        <p:spPr>
          <a:xfrm>
            <a:off x="1416909" y="2215979"/>
            <a:ext cx="6944497" cy="3418702"/>
          </a:xfrm>
          <a:prstGeom prst="rect">
            <a:avLst/>
          </a:prstGeom>
        </p:spPr>
      </p:pic>
      <p:pic>
        <p:nvPicPr>
          <p:cNvPr id="6" name="Imagen 5"/>
          <p:cNvPicPr>
            <a:picLocks noChangeAspect="1"/>
          </p:cNvPicPr>
          <p:nvPr/>
        </p:nvPicPr>
        <p:blipFill>
          <a:blip r:embed="rId4"/>
          <a:stretch>
            <a:fillRect/>
          </a:stretch>
        </p:blipFill>
        <p:spPr>
          <a:xfrm>
            <a:off x="8583826" y="3007969"/>
            <a:ext cx="2949147" cy="616680"/>
          </a:xfrm>
          <a:prstGeom prst="rect">
            <a:avLst/>
          </a:prstGeom>
        </p:spPr>
      </p:pic>
      <p:sp>
        <p:nvSpPr>
          <p:cNvPr id="7" name="Rectángulo 6"/>
          <p:cNvSpPr/>
          <p:nvPr/>
        </p:nvSpPr>
        <p:spPr>
          <a:xfrm>
            <a:off x="1416909" y="5851609"/>
            <a:ext cx="5615704" cy="461665"/>
          </a:xfrm>
          <a:prstGeom prst="rect">
            <a:avLst/>
          </a:prstGeom>
        </p:spPr>
        <p:txBody>
          <a:bodyPr wrap="none">
            <a:spAutoFit/>
          </a:bodyPr>
          <a:lstStyle/>
          <a:p>
            <a:r>
              <a:rPr lang="es-ES" sz="2400" b="1" dirty="0" smtClean="0"/>
              <a:t>Se Descarga git según el sistema Operativo</a:t>
            </a:r>
            <a:endParaRPr lang="es-ES" sz="2400" b="1" dirty="0"/>
          </a:p>
        </p:txBody>
      </p:sp>
      <p:cxnSp>
        <p:nvCxnSpPr>
          <p:cNvPr id="9" name="Conector recto de flecha 8"/>
          <p:cNvCxnSpPr/>
          <p:nvPr/>
        </p:nvCxnSpPr>
        <p:spPr>
          <a:xfrm flipV="1">
            <a:off x="7117492" y="3316309"/>
            <a:ext cx="1935892" cy="2845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Imagen 9"/>
          <p:cNvPicPr>
            <a:picLocks noChangeAspect="1"/>
          </p:cNvPicPr>
          <p:nvPr/>
        </p:nvPicPr>
        <p:blipFill>
          <a:blip r:embed="rId5"/>
          <a:stretch>
            <a:fillRect/>
          </a:stretch>
        </p:blipFill>
        <p:spPr>
          <a:xfrm>
            <a:off x="382926" y="256321"/>
            <a:ext cx="1035436" cy="1004067"/>
          </a:xfrm>
          <a:prstGeom prst="rect">
            <a:avLst/>
          </a:prstGeom>
        </p:spPr>
      </p:pic>
    </p:spTree>
    <p:extLst>
      <p:ext uri="{BB962C8B-B14F-4D97-AF65-F5344CB8AC3E}">
        <p14:creationId xmlns:p14="http://schemas.microsoft.com/office/powerpoint/2010/main" val="10139907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Curso flask (Miniframework python para desarrollar páginas web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dirty="0"/>
          </a:p>
        </p:txBody>
      </p:sp>
      <p:pic>
        <p:nvPicPr>
          <p:cNvPr id="4" name="Imagen 3"/>
          <p:cNvPicPr/>
          <p:nvPr/>
        </p:nvPicPr>
        <p:blipFill rotWithShape="1">
          <a:blip r:embed="rId2"/>
          <a:srcRect l="18070" t="9341" r="16885" b="16750"/>
          <a:stretch/>
        </p:blipFill>
        <p:spPr>
          <a:xfrm>
            <a:off x="1491049" y="1326293"/>
            <a:ext cx="5165124" cy="3641124"/>
          </a:xfrm>
          <a:prstGeom prst="rect">
            <a:avLst/>
          </a:prstGeom>
        </p:spPr>
      </p:pic>
      <p:pic>
        <p:nvPicPr>
          <p:cNvPr id="2" name="Imagen 1"/>
          <p:cNvPicPr>
            <a:picLocks noChangeAspect="1"/>
          </p:cNvPicPr>
          <p:nvPr/>
        </p:nvPicPr>
        <p:blipFill>
          <a:blip r:embed="rId3"/>
          <a:stretch>
            <a:fillRect/>
          </a:stretch>
        </p:blipFill>
        <p:spPr>
          <a:xfrm>
            <a:off x="7243118" y="2056242"/>
            <a:ext cx="4429897" cy="4226860"/>
          </a:xfrm>
          <a:prstGeom prst="rect">
            <a:avLst/>
          </a:prstGeom>
        </p:spPr>
      </p:pic>
      <p:sp>
        <p:nvSpPr>
          <p:cNvPr id="5" name="Rectángulo 4"/>
          <p:cNvSpPr/>
          <p:nvPr/>
        </p:nvSpPr>
        <p:spPr>
          <a:xfrm>
            <a:off x="1416909" y="5851609"/>
            <a:ext cx="5515612" cy="461665"/>
          </a:xfrm>
          <a:prstGeom prst="rect">
            <a:avLst/>
          </a:prstGeom>
        </p:spPr>
        <p:txBody>
          <a:bodyPr wrap="none">
            <a:spAutoFit/>
          </a:bodyPr>
          <a:lstStyle/>
          <a:p>
            <a:r>
              <a:rPr lang="es-ES" sz="2400" b="1" dirty="0" smtClean="0"/>
              <a:t>Se Procede a Instalar se da clic en git </a:t>
            </a:r>
            <a:r>
              <a:rPr lang="es-ES" sz="2400" b="1" dirty="0" err="1" smtClean="0"/>
              <a:t>bash</a:t>
            </a:r>
            <a:endParaRPr lang="es-ES" sz="2400" b="1" dirty="0"/>
          </a:p>
        </p:txBody>
      </p:sp>
      <p:pic>
        <p:nvPicPr>
          <p:cNvPr id="6" name="Imagen 5"/>
          <p:cNvPicPr>
            <a:picLocks noChangeAspect="1"/>
          </p:cNvPicPr>
          <p:nvPr/>
        </p:nvPicPr>
        <p:blipFill>
          <a:blip r:embed="rId4"/>
          <a:stretch>
            <a:fillRect/>
          </a:stretch>
        </p:blipFill>
        <p:spPr>
          <a:xfrm>
            <a:off x="382926" y="256321"/>
            <a:ext cx="1035436" cy="1004067"/>
          </a:xfrm>
          <a:prstGeom prst="rect">
            <a:avLst/>
          </a:prstGeom>
        </p:spPr>
      </p:pic>
    </p:spTree>
    <p:extLst>
      <p:ext uri="{BB962C8B-B14F-4D97-AF65-F5344CB8AC3E}">
        <p14:creationId xmlns:p14="http://schemas.microsoft.com/office/powerpoint/2010/main" val="3547519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Curso flask (Miniframework python para desarrollar páginas web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dirty="0"/>
          </a:p>
        </p:txBody>
      </p:sp>
      <p:pic>
        <p:nvPicPr>
          <p:cNvPr id="2" name="Imagen 1"/>
          <p:cNvPicPr>
            <a:picLocks noChangeAspect="1"/>
          </p:cNvPicPr>
          <p:nvPr/>
        </p:nvPicPr>
        <p:blipFill>
          <a:blip r:embed="rId2"/>
          <a:stretch>
            <a:fillRect/>
          </a:stretch>
        </p:blipFill>
        <p:spPr>
          <a:xfrm>
            <a:off x="1375795" y="1757237"/>
            <a:ext cx="9654670" cy="4579917"/>
          </a:xfrm>
          <a:prstGeom prst="rect">
            <a:avLst/>
          </a:prstGeom>
        </p:spPr>
      </p:pic>
      <p:sp>
        <p:nvSpPr>
          <p:cNvPr id="4" name="Rectángulo 3"/>
          <p:cNvSpPr/>
          <p:nvPr/>
        </p:nvSpPr>
        <p:spPr>
          <a:xfrm>
            <a:off x="1375795" y="1160340"/>
            <a:ext cx="7530716" cy="461665"/>
          </a:xfrm>
          <a:prstGeom prst="rect">
            <a:avLst/>
          </a:prstGeom>
        </p:spPr>
        <p:txBody>
          <a:bodyPr wrap="none">
            <a:spAutoFit/>
          </a:bodyPr>
          <a:lstStyle/>
          <a:p>
            <a:r>
              <a:rPr lang="es-ES" sz="2400" b="1" dirty="0" smtClean="0"/>
              <a:t>Se Procede a crear el repositorio desde </a:t>
            </a:r>
            <a:r>
              <a:rPr lang="es-ES" sz="2400" b="1" dirty="0"/>
              <a:t>la Página  </a:t>
            </a:r>
            <a:r>
              <a:rPr lang="es-ES" sz="2400" b="1" dirty="0" err="1" smtClean="0"/>
              <a:t>gihub</a:t>
            </a:r>
            <a:r>
              <a:rPr lang="es-ES" sz="2400" b="1" dirty="0" smtClean="0"/>
              <a:t> -&gt;</a:t>
            </a:r>
            <a:endParaRPr lang="es-ES" sz="2400" b="1" dirty="0"/>
          </a:p>
        </p:txBody>
      </p:sp>
      <p:sp>
        <p:nvSpPr>
          <p:cNvPr id="6" name="Rectángulo 5"/>
          <p:cNvSpPr/>
          <p:nvPr/>
        </p:nvSpPr>
        <p:spPr>
          <a:xfrm>
            <a:off x="8771996" y="1206506"/>
            <a:ext cx="2057358" cy="369332"/>
          </a:xfrm>
          <a:prstGeom prst="rect">
            <a:avLst/>
          </a:prstGeom>
        </p:spPr>
        <p:txBody>
          <a:bodyPr wrap="none">
            <a:spAutoFit/>
          </a:bodyPr>
          <a:lstStyle/>
          <a:p>
            <a:r>
              <a:rPr lang="es-ES" dirty="0"/>
              <a:t>https://github.com/</a:t>
            </a:r>
          </a:p>
        </p:txBody>
      </p:sp>
      <p:pic>
        <p:nvPicPr>
          <p:cNvPr id="7" name="Imagen 6"/>
          <p:cNvPicPr>
            <a:picLocks noChangeAspect="1"/>
          </p:cNvPicPr>
          <p:nvPr/>
        </p:nvPicPr>
        <p:blipFill>
          <a:blip r:embed="rId3"/>
          <a:stretch>
            <a:fillRect/>
          </a:stretch>
        </p:blipFill>
        <p:spPr>
          <a:xfrm>
            <a:off x="382926" y="256321"/>
            <a:ext cx="1035436" cy="1004067"/>
          </a:xfrm>
          <a:prstGeom prst="rect">
            <a:avLst/>
          </a:prstGeom>
        </p:spPr>
      </p:pic>
    </p:spTree>
    <p:extLst>
      <p:ext uri="{BB962C8B-B14F-4D97-AF65-F5344CB8AC3E}">
        <p14:creationId xmlns:p14="http://schemas.microsoft.com/office/powerpoint/2010/main" val="17117526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Curso flask (Miniframework python para desarrollar páginas web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dirty="0"/>
          </a:p>
        </p:txBody>
      </p:sp>
      <p:pic>
        <p:nvPicPr>
          <p:cNvPr id="5" name="Imagen 4"/>
          <p:cNvPicPr>
            <a:picLocks noChangeAspect="1"/>
          </p:cNvPicPr>
          <p:nvPr/>
        </p:nvPicPr>
        <p:blipFill rotWithShape="1">
          <a:blip r:embed="rId2"/>
          <a:srcRect l="8824"/>
          <a:stretch/>
        </p:blipFill>
        <p:spPr>
          <a:xfrm>
            <a:off x="1515762" y="1789224"/>
            <a:ext cx="7150445" cy="4372677"/>
          </a:xfrm>
          <a:prstGeom prst="rect">
            <a:avLst/>
          </a:prstGeom>
        </p:spPr>
      </p:pic>
      <p:sp>
        <p:nvSpPr>
          <p:cNvPr id="4" name="Rectángulo 3"/>
          <p:cNvSpPr/>
          <p:nvPr/>
        </p:nvSpPr>
        <p:spPr>
          <a:xfrm>
            <a:off x="1375795" y="1160340"/>
            <a:ext cx="7139519" cy="461665"/>
          </a:xfrm>
          <a:prstGeom prst="rect">
            <a:avLst/>
          </a:prstGeom>
        </p:spPr>
        <p:txBody>
          <a:bodyPr wrap="none">
            <a:spAutoFit/>
          </a:bodyPr>
          <a:lstStyle/>
          <a:p>
            <a:r>
              <a:rPr lang="es-ES" sz="2400" b="1" dirty="0" smtClean="0"/>
              <a:t>Se Procede a crear un usuario y clave se presiona crear</a:t>
            </a:r>
            <a:endParaRPr lang="es-ES" sz="2400" b="1" dirty="0"/>
          </a:p>
        </p:txBody>
      </p:sp>
      <p:pic>
        <p:nvPicPr>
          <p:cNvPr id="6" name="Imagen 5"/>
          <p:cNvPicPr>
            <a:picLocks noChangeAspect="1"/>
          </p:cNvPicPr>
          <p:nvPr/>
        </p:nvPicPr>
        <p:blipFill>
          <a:blip r:embed="rId3"/>
          <a:stretch>
            <a:fillRect/>
          </a:stretch>
        </p:blipFill>
        <p:spPr>
          <a:xfrm>
            <a:off x="382926" y="256321"/>
            <a:ext cx="1035436" cy="1004067"/>
          </a:xfrm>
          <a:prstGeom prst="rect">
            <a:avLst/>
          </a:prstGeom>
        </p:spPr>
      </p:pic>
    </p:spTree>
    <p:extLst>
      <p:ext uri="{BB962C8B-B14F-4D97-AF65-F5344CB8AC3E}">
        <p14:creationId xmlns:p14="http://schemas.microsoft.com/office/powerpoint/2010/main" val="26570047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Curso flask (Miniframework python para desarrollar páginas web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dirty="0"/>
          </a:p>
        </p:txBody>
      </p:sp>
      <p:pic>
        <p:nvPicPr>
          <p:cNvPr id="5" name="Imagen 4"/>
          <p:cNvPicPr>
            <a:picLocks noChangeAspect="1"/>
          </p:cNvPicPr>
          <p:nvPr/>
        </p:nvPicPr>
        <p:blipFill>
          <a:blip r:embed="rId2"/>
          <a:stretch>
            <a:fillRect/>
          </a:stretch>
        </p:blipFill>
        <p:spPr>
          <a:xfrm>
            <a:off x="3566983" y="1936535"/>
            <a:ext cx="4209535" cy="3137973"/>
          </a:xfrm>
          <a:prstGeom prst="rect">
            <a:avLst/>
          </a:prstGeom>
        </p:spPr>
      </p:pic>
      <p:sp>
        <p:nvSpPr>
          <p:cNvPr id="4" name="Rectángulo 3"/>
          <p:cNvSpPr/>
          <p:nvPr/>
        </p:nvSpPr>
        <p:spPr>
          <a:xfrm>
            <a:off x="1375795" y="1160340"/>
            <a:ext cx="8826647" cy="461665"/>
          </a:xfrm>
          <a:prstGeom prst="rect">
            <a:avLst/>
          </a:prstGeom>
        </p:spPr>
        <p:txBody>
          <a:bodyPr wrap="none">
            <a:spAutoFit/>
          </a:bodyPr>
          <a:lstStyle/>
          <a:p>
            <a:r>
              <a:rPr lang="es-ES" sz="2400" b="1" dirty="0" smtClean="0"/>
              <a:t>Se debe confirmar con el mensaje que te llega a tu corre electrónico.</a:t>
            </a:r>
            <a:endParaRPr lang="es-ES" sz="2400" b="1" dirty="0"/>
          </a:p>
        </p:txBody>
      </p:sp>
      <p:pic>
        <p:nvPicPr>
          <p:cNvPr id="6" name="Imagen 5"/>
          <p:cNvPicPr>
            <a:picLocks noChangeAspect="1"/>
          </p:cNvPicPr>
          <p:nvPr/>
        </p:nvPicPr>
        <p:blipFill>
          <a:blip r:embed="rId3"/>
          <a:stretch>
            <a:fillRect/>
          </a:stretch>
        </p:blipFill>
        <p:spPr>
          <a:xfrm>
            <a:off x="382926" y="256321"/>
            <a:ext cx="1035436" cy="1004067"/>
          </a:xfrm>
          <a:prstGeom prst="rect">
            <a:avLst/>
          </a:prstGeom>
        </p:spPr>
      </p:pic>
    </p:spTree>
    <p:extLst>
      <p:ext uri="{BB962C8B-B14F-4D97-AF65-F5344CB8AC3E}">
        <p14:creationId xmlns:p14="http://schemas.microsoft.com/office/powerpoint/2010/main" val="41773811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Curso flask (Miniframework python para desarrollar páginas web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dirty="0"/>
          </a:p>
        </p:txBody>
      </p:sp>
      <p:pic>
        <p:nvPicPr>
          <p:cNvPr id="4" name="Imagen 3"/>
          <p:cNvPicPr>
            <a:picLocks noChangeAspect="1"/>
          </p:cNvPicPr>
          <p:nvPr/>
        </p:nvPicPr>
        <p:blipFill>
          <a:blip r:embed="rId2"/>
          <a:stretch>
            <a:fillRect/>
          </a:stretch>
        </p:blipFill>
        <p:spPr>
          <a:xfrm>
            <a:off x="1326291" y="2205728"/>
            <a:ext cx="4909374" cy="2996090"/>
          </a:xfrm>
          <a:prstGeom prst="rect">
            <a:avLst/>
          </a:prstGeom>
        </p:spPr>
      </p:pic>
      <p:pic>
        <p:nvPicPr>
          <p:cNvPr id="5" name="Imagen 4"/>
          <p:cNvPicPr>
            <a:picLocks noChangeAspect="1"/>
          </p:cNvPicPr>
          <p:nvPr/>
        </p:nvPicPr>
        <p:blipFill rotWithShape="1">
          <a:blip r:embed="rId3"/>
          <a:srcRect t="6167" r="22496"/>
          <a:stretch/>
        </p:blipFill>
        <p:spPr>
          <a:xfrm>
            <a:off x="6432494" y="2205728"/>
            <a:ext cx="4358821" cy="3545917"/>
          </a:xfrm>
          <a:prstGeom prst="rect">
            <a:avLst/>
          </a:prstGeom>
        </p:spPr>
      </p:pic>
      <p:sp>
        <p:nvSpPr>
          <p:cNvPr id="6" name="Rectángulo 5"/>
          <p:cNvSpPr/>
          <p:nvPr/>
        </p:nvSpPr>
        <p:spPr>
          <a:xfrm>
            <a:off x="1326291" y="1275670"/>
            <a:ext cx="7572394" cy="461665"/>
          </a:xfrm>
          <a:prstGeom prst="rect">
            <a:avLst/>
          </a:prstGeom>
        </p:spPr>
        <p:txBody>
          <a:bodyPr wrap="none">
            <a:spAutoFit/>
          </a:bodyPr>
          <a:lstStyle/>
          <a:p>
            <a:r>
              <a:rPr lang="es-ES" sz="2400" b="1" dirty="0" smtClean="0"/>
              <a:t>Te da la Bienvenida, debes seleccionar que tipo de trabajo</a:t>
            </a:r>
            <a:endParaRPr lang="es-ES" sz="2400" b="1" dirty="0"/>
          </a:p>
        </p:txBody>
      </p:sp>
      <p:pic>
        <p:nvPicPr>
          <p:cNvPr id="7" name="Imagen 6"/>
          <p:cNvPicPr>
            <a:picLocks noChangeAspect="1"/>
          </p:cNvPicPr>
          <p:nvPr/>
        </p:nvPicPr>
        <p:blipFill>
          <a:blip r:embed="rId4"/>
          <a:stretch>
            <a:fillRect/>
          </a:stretch>
        </p:blipFill>
        <p:spPr>
          <a:xfrm>
            <a:off x="382926" y="256321"/>
            <a:ext cx="1035436" cy="1004067"/>
          </a:xfrm>
          <a:prstGeom prst="rect">
            <a:avLst/>
          </a:prstGeom>
        </p:spPr>
      </p:pic>
    </p:spTree>
    <p:extLst>
      <p:ext uri="{BB962C8B-B14F-4D97-AF65-F5344CB8AC3E}">
        <p14:creationId xmlns:p14="http://schemas.microsoft.com/office/powerpoint/2010/main" val="23619891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Curso flask (Miniframework python para desarrollar páginas web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dirty="0"/>
          </a:p>
        </p:txBody>
      </p:sp>
      <p:pic>
        <p:nvPicPr>
          <p:cNvPr id="5" name="Imagen 4"/>
          <p:cNvPicPr/>
          <p:nvPr/>
        </p:nvPicPr>
        <p:blipFill rotWithShape="1">
          <a:blip r:embed="rId2"/>
          <a:srcRect l="15343" t="10372" r="21278" b="9954"/>
          <a:stretch/>
        </p:blipFill>
        <p:spPr>
          <a:xfrm>
            <a:off x="2031224" y="1727823"/>
            <a:ext cx="6959213" cy="3898180"/>
          </a:xfrm>
          <a:prstGeom prst="rect">
            <a:avLst/>
          </a:prstGeom>
        </p:spPr>
      </p:pic>
      <p:sp>
        <p:nvSpPr>
          <p:cNvPr id="4" name="Rectángulo 3"/>
          <p:cNvSpPr/>
          <p:nvPr/>
        </p:nvSpPr>
        <p:spPr>
          <a:xfrm>
            <a:off x="1326291" y="1191523"/>
            <a:ext cx="5876545" cy="461665"/>
          </a:xfrm>
          <a:prstGeom prst="rect">
            <a:avLst/>
          </a:prstGeom>
        </p:spPr>
        <p:txBody>
          <a:bodyPr wrap="none">
            <a:spAutoFit/>
          </a:bodyPr>
          <a:lstStyle/>
          <a:p>
            <a:r>
              <a:rPr lang="es-ES" sz="2400" b="1" dirty="0" smtClean="0"/>
              <a:t>Debes seleccionar Iniciar un nuevo proyecto.</a:t>
            </a:r>
            <a:endParaRPr lang="es-ES" sz="2400" b="1" dirty="0"/>
          </a:p>
        </p:txBody>
      </p:sp>
      <p:pic>
        <p:nvPicPr>
          <p:cNvPr id="6" name="Imagen 5"/>
          <p:cNvPicPr>
            <a:picLocks noChangeAspect="1"/>
          </p:cNvPicPr>
          <p:nvPr/>
        </p:nvPicPr>
        <p:blipFill>
          <a:blip r:embed="rId3"/>
          <a:stretch>
            <a:fillRect/>
          </a:stretch>
        </p:blipFill>
        <p:spPr>
          <a:xfrm>
            <a:off x="382926" y="256321"/>
            <a:ext cx="1035436" cy="1004067"/>
          </a:xfrm>
          <a:prstGeom prst="rect">
            <a:avLst/>
          </a:prstGeom>
        </p:spPr>
      </p:pic>
    </p:spTree>
    <p:extLst>
      <p:ext uri="{BB962C8B-B14F-4D97-AF65-F5344CB8AC3E}">
        <p14:creationId xmlns:p14="http://schemas.microsoft.com/office/powerpoint/2010/main" val="7349107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Curso flask (Miniframework python para desarrollar páginas web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dirty="0"/>
          </a:p>
        </p:txBody>
      </p:sp>
      <p:pic>
        <p:nvPicPr>
          <p:cNvPr id="4" name="Imagen 3"/>
          <p:cNvPicPr/>
          <p:nvPr/>
        </p:nvPicPr>
        <p:blipFill rotWithShape="1">
          <a:blip r:embed="rId2"/>
          <a:srcRect l="30414" t="9894" r="29611" b="22217"/>
          <a:stretch/>
        </p:blipFill>
        <p:spPr>
          <a:xfrm>
            <a:off x="1638066" y="1985875"/>
            <a:ext cx="6975441" cy="3870472"/>
          </a:xfrm>
          <a:prstGeom prst="rect">
            <a:avLst/>
          </a:prstGeom>
        </p:spPr>
      </p:pic>
      <p:sp>
        <p:nvSpPr>
          <p:cNvPr id="5" name="Rectángulo 4"/>
          <p:cNvSpPr/>
          <p:nvPr/>
        </p:nvSpPr>
        <p:spPr>
          <a:xfrm>
            <a:off x="1595562" y="1376647"/>
            <a:ext cx="7986610" cy="461665"/>
          </a:xfrm>
          <a:prstGeom prst="rect">
            <a:avLst/>
          </a:prstGeom>
        </p:spPr>
        <p:txBody>
          <a:bodyPr wrap="none">
            <a:spAutoFit/>
          </a:bodyPr>
          <a:lstStyle/>
          <a:p>
            <a:r>
              <a:rPr lang="es-ES" sz="2400" b="1" dirty="0" smtClean="0"/>
              <a:t>Debes poner un nombre a tu repositorio, seleccionar Público.</a:t>
            </a:r>
            <a:endParaRPr lang="es-ES" sz="2400" b="1" dirty="0"/>
          </a:p>
        </p:txBody>
      </p:sp>
      <p:pic>
        <p:nvPicPr>
          <p:cNvPr id="6" name="Imagen 5"/>
          <p:cNvPicPr>
            <a:picLocks noChangeAspect="1"/>
          </p:cNvPicPr>
          <p:nvPr/>
        </p:nvPicPr>
        <p:blipFill>
          <a:blip r:embed="rId3"/>
          <a:stretch>
            <a:fillRect/>
          </a:stretch>
        </p:blipFill>
        <p:spPr>
          <a:xfrm>
            <a:off x="382926" y="256321"/>
            <a:ext cx="1035436" cy="1004067"/>
          </a:xfrm>
          <a:prstGeom prst="rect">
            <a:avLst/>
          </a:prstGeom>
        </p:spPr>
      </p:pic>
    </p:spTree>
    <p:extLst>
      <p:ext uri="{BB962C8B-B14F-4D97-AF65-F5344CB8AC3E}">
        <p14:creationId xmlns:p14="http://schemas.microsoft.com/office/powerpoint/2010/main" val="3920393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Curso flask (Miniframework python para desarrollar páginas web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dirty="0"/>
          </a:p>
        </p:txBody>
      </p:sp>
      <p:pic>
        <p:nvPicPr>
          <p:cNvPr id="4" name="Imagen 3"/>
          <p:cNvPicPr/>
          <p:nvPr/>
        </p:nvPicPr>
        <p:blipFill rotWithShape="1">
          <a:blip r:embed="rId2"/>
          <a:srcRect l="572" t="10773" r="12170" b="9741"/>
          <a:stretch/>
        </p:blipFill>
        <p:spPr bwMode="auto">
          <a:xfrm>
            <a:off x="1733433" y="2176609"/>
            <a:ext cx="7654872" cy="3253950"/>
          </a:xfrm>
          <a:prstGeom prst="rect">
            <a:avLst/>
          </a:prstGeom>
          <a:ln>
            <a:noFill/>
          </a:ln>
          <a:extLst>
            <a:ext uri="{53640926-AAD7-44D8-BBD7-CCE9431645EC}">
              <a14:shadowObscured xmlns:a14="http://schemas.microsoft.com/office/drawing/2010/main"/>
            </a:ext>
          </a:extLst>
        </p:spPr>
      </p:pic>
      <p:sp>
        <p:nvSpPr>
          <p:cNvPr id="5" name="Rectángulo 4"/>
          <p:cNvSpPr/>
          <p:nvPr/>
        </p:nvSpPr>
        <p:spPr>
          <a:xfrm>
            <a:off x="1595562" y="1376647"/>
            <a:ext cx="5388206" cy="461665"/>
          </a:xfrm>
          <a:prstGeom prst="rect">
            <a:avLst/>
          </a:prstGeom>
        </p:spPr>
        <p:txBody>
          <a:bodyPr wrap="none">
            <a:spAutoFit/>
          </a:bodyPr>
          <a:lstStyle/>
          <a:p>
            <a:r>
              <a:rPr lang="es-ES" sz="2400" b="1" dirty="0" smtClean="0"/>
              <a:t>Se creo el repositorio y Listo para utilizar</a:t>
            </a:r>
            <a:endParaRPr lang="es-ES" sz="2400" b="1" dirty="0"/>
          </a:p>
        </p:txBody>
      </p:sp>
      <p:pic>
        <p:nvPicPr>
          <p:cNvPr id="6" name="Imagen 5"/>
          <p:cNvPicPr>
            <a:picLocks noChangeAspect="1"/>
          </p:cNvPicPr>
          <p:nvPr/>
        </p:nvPicPr>
        <p:blipFill>
          <a:blip r:embed="rId3"/>
          <a:stretch>
            <a:fillRect/>
          </a:stretch>
        </p:blipFill>
        <p:spPr>
          <a:xfrm>
            <a:off x="382926" y="256321"/>
            <a:ext cx="1035436" cy="1004067"/>
          </a:xfrm>
          <a:prstGeom prst="rect">
            <a:avLst/>
          </a:prstGeom>
        </p:spPr>
      </p:pic>
    </p:spTree>
    <p:extLst>
      <p:ext uri="{BB962C8B-B14F-4D97-AF65-F5344CB8AC3E}">
        <p14:creationId xmlns:p14="http://schemas.microsoft.com/office/powerpoint/2010/main" val="8081973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180263" y="1504658"/>
            <a:ext cx="5482319" cy="923330"/>
          </a:xfrm>
          <a:prstGeom prst="rect">
            <a:avLst/>
          </a:prstGeom>
          <a:noFill/>
        </p:spPr>
        <p:txBody>
          <a:bodyPr wrap="square" rtlCol="0">
            <a:spAutoFit/>
          </a:bodyPr>
          <a:lstStyle/>
          <a:p>
            <a:pPr algn="ctr"/>
            <a:r>
              <a:rPr lang="en-US" sz="5400" b="1" u="sng" dirty="0" smtClean="0"/>
              <a:t>Tema</a:t>
            </a:r>
          </a:p>
        </p:txBody>
      </p:sp>
      <p:sp>
        <p:nvSpPr>
          <p:cNvPr id="3" name="Rectángulo 2"/>
          <p:cNvSpPr/>
          <p:nvPr/>
        </p:nvSpPr>
        <p:spPr>
          <a:xfrm>
            <a:off x="373977" y="6347753"/>
            <a:ext cx="2970237" cy="369332"/>
          </a:xfrm>
          <a:prstGeom prst="rect">
            <a:avLst/>
          </a:prstGeom>
        </p:spPr>
        <p:txBody>
          <a:bodyPr wrap="none">
            <a:spAutoFit/>
          </a:bodyPr>
          <a:lstStyle/>
          <a:p>
            <a:r>
              <a:rPr lang="en-US" b="1" dirty="0" smtClean="0">
                <a:solidFill>
                  <a:schemeClr val="accent1">
                    <a:lumMod val="75000"/>
                  </a:schemeClr>
                </a:solidFill>
              </a:rPr>
              <a:t>MSIG.ING. CARLOS PAZMIÑO</a:t>
            </a:r>
            <a:endParaRPr lang="es-EC" b="1" dirty="0">
              <a:solidFill>
                <a:schemeClr val="accent1">
                  <a:lumMod val="75000"/>
                </a:schemeClr>
              </a:solidFill>
            </a:endParaRPr>
          </a:p>
        </p:txBody>
      </p:sp>
      <p:sp>
        <p:nvSpPr>
          <p:cNvPr id="4" name="CuadroTexto 1"/>
          <p:cNvSpPr txBox="1"/>
          <p:nvPr/>
        </p:nvSpPr>
        <p:spPr>
          <a:xfrm>
            <a:off x="1737181" y="2743200"/>
            <a:ext cx="8831858" cy="1569660"/>
          </a:xfrm>
          <a:prstGeom prst="rect">
            <a:avLst/>
          </a:prstGeom>
          <a:noFill/>
        </p:spPr>
        <p:txBody>
          <a:bodyPr wrap="square" rtlCol="0">
            <a:spAutoFit/>
          </a:bodyPr>
          <a:lstStyle>
            <a:defPPr>
              <a:defRPr lang="es-EC"/>
            </a:defPPr>
            <a:lvl1pPr algn="ctr">
              <a:defRPr sz="4800" b="1">
                <a:solidFill>
                  <a:schemeClr val="accent1">
                    <a:lumMod val="75000"/>
                  </a:schemeClr>
                </a:solidFill>
              </a:defRPr>
            </a:lvl1pPr>
          </a:lstStyle>
          <a:p>
            <a:r>
              <a:rPr lang="es-EC" b="0" dirty="0" smtClean="0"/>
              <a:t>SISTEMAS DE CONTROL DE VERSIONES (Git  -  GitHub)</a:t>
            </a:r>
            <a:endParaRPr lang="es-EC" dirty="0">
              <a:latin typeface="Arial" pitchFamily="34" charset="0"/>
              <a:cs typeface="Arial" pitchFamily="34" charset="0"/>
            </a:endParaRPr>
          </a:p>
        </p:txBody>
      </p:sp>
      <p:pic>
        <p:nvPicPr>
          <p:cNvPr id="5" name="Imagen 4"/>
          <p:cNvPicPr>
            <a:picLocks noChangeAspect="1"/>
          </p:cNvPicPr>
          <p:nvPr/>
        </p:nvPicPr>
        <p:blipFill>
          <a:blip r:embed="rId2"/>
          <a:stretch>
            <a:fillRect/>
          </a:stretch>
        </p:blipFill>
        <p:spPr>
          <a:xfrm>
            <a:off x="382926" y="256321"/>
            <a:ext cx="1035436" cy="1004067"/>
          </a:xfrm>
          <a:prstGeom prst="rect">
            <a:avLst/>
          </a:prstGeom>
        </p:spPr>
      </p:pic>
    </p:spTree>
    <p:extLst>
      <p:ext uri="{BB962C8B-B14F-4D97-AF65-F5344CB8AC3E}">
        <p14:creationId xmlns:p14="http://schemas.microsoft.com/office/powerpoint/2010/main" val="34733378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180263" y="1504658"/>
            <a:ext cx="5482319" cy="923330"/>
          </a:xfrm>
          <a:prstGeom prst="rect">
            <a:avLst/>
          </a:prstGeom>
          <a:noFill/>
        </p:spPr>
        <p:txBody>
          <a:bodyPr wrap="square" rtlCol="0">
            <a:spAutoFit/>
          </a:bodyPr>
          <a:lstStyle/>
          <a:p>
            <a:pPr algn="ctr"/>
            <a:r>
              <a:rPr lang="en-US" sz="5400" b="1" u="sng" dirty="0" smtClean="0"/>
              <a:t>OBJETIVO</a:t>
            </a:r>
          </a:p>
        </p:txBody>
      </p:sp>
      <p:sp>
        <p:nvSpPr>
          <p:cNvPr id="3" name="Rectángulo 2"/>
          <p:cNvSpPr/>
          <p:nvPr/>
        </p:nvSpPr>
        <p:spPr>
          <a:xfrm>
            <a:off x="373977" y="6347753"/>
            <a:ext cx="2970237" cy="369332"/>
          </a:xfrm>
          <a:prstGeom prst="rect">
            <a:avLst/>
          </a:prstGeom>
        </p:spPr>
        <p:txBody>
          <a:bodyPr wrap="none">
            <a:spAutoFit/>
          </a:bodyPr>
          <a:lstStyle/>
          <a:p>
            <a:r>
              <a:rPr lang="en-US" b="1" dirty="0" smtClean="0">
                <a:solidFill>
                  <a:schemeClr val="accent1">
                    <a:lumMod val="75000"/>
                  </a:schemeClr>
                </a:solidFill>
              </a:rPr>
              <a:t>MSIG.ING. CARLOS PAZMIÑO</a:t>
            </a:r>
            <a:endParaRPr lang="es-EC" b="1" dirty="0">
              <a:solidFill>
                <a:schemeClr val="accent1">
                  <a:lumMod val="75000"/>
                </a:schemeClr>
              </a:solidFill>
            </a:endParaRPr>
          </a:p>
        </p:txBody>
      </p:sp>
      <p:sp>
        <p:nvSpPr>
          <p:cNvPr id="4" name="CuadroTexto 1"/>
          <p:cNvSpPr txBox="1"/>
          <p:nvPr/>
        </p:nvSpPr>
        <p:spPr>
          <a:xfrm>
            <a:off x="1737181" y="2743200"/>
            <a:ext cx="8831858" cy="1323439"/>
          </a:xfrm>
          <a:prstGeom prst="rect">
            <a:avLst/>
          </a:prstGeom>
          <a:noFill/>
        </p:spPr>
        <p:txBody>
          <a:bodyPr wrap="square" rtlCol="0">
            <a:spAutoFit/>
          </a:bodyPr>
          <a:lstStyle>
            <a:defPPr>
              <a:defRPr lang="es-EC"/>
            </a:defPPr>
            <a:lvl1pPr algn="ctr">
              <a:defRPr sz="4800" b="1">
                <a:solidFill>
                  <a:schemeClr val="accent1">
                    <a:lumMod val="75000"/>
                  </a:schemeClr>
                </a:solidFill>
              </a:defRPr>
            </a:lvl1pPr>
          </a:lstStyle>
          <a:p>
            <a:r>
              <a:rPr lang="es-EC" sz="4000" b="0" dirty="0" smtClean="0"/>
              <a:t>Instalar Git y Crear el Repositorio con </a:t>
            </a:r>
            <a:r>
              <a:rPr lang="es-EC" sz="4000" b="0" dirty="0" err="1" smtClean="0"/>
              <a:t>Github</a:t>
            </a:r>
            <a:endParaRPr lang="es-EC" sz="4000" dirty="0">
              <a:latin typeface="Arial" pitchFamily="34" charset="0"/>
              <a:cs typeface="Arial" pitchFamily="34" charset="0"/>
            </a:endParaRPr>
          </a:p>
        </p:txBody>
      </p:sp>
      <p:pic>
        <p:nvPicPr>
          <p:cNvPr id="5" name="Imagen 4"/>
          <p:cNvPicPr>
            <a:picLocks noChangeAspect="1"/>
          </p:cNvPicPr>
          <p:nvPr/>
        </p:nvPicPr>
        <p:blipFill>
          <a:blip r:embed="rId2"/>
          <a:stretch>
            <a:fillRect/>
          </a:stretch>
        </p:blipFill>
        <p:spPr>
          <a:xfrm>
            <a:off x="382926" y="256321"/>
            <a:ext cx="1035436" cy="1004067"/>
          </a:xfrm>
          <a:prstGeom prst="rect">
            <a:avLst/>
          </a:prstGeom>
        </p:spPr>
      </p:pic>
    </p:spTree>
    <p:extLst>
      <p:ext uri="{BB962C8B-B14F-4D97-AF65-F5344CB8AC3E}">
        <p14:creationId xmlns:p14="http://schemas.microsoft.com/office/powerpoint/2010/main" val="13003217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362511" y="1227999"/>
            <a:ext cx="6599884" cy="523220"/>
          </a:xfrm>
          <a:prstGeom prst="rect">
            <a:avLst/>
          </a:prstGeom>
        </p:spPr>
        <p:txBody>
          <a:bodyPr wrap="none">
            <a:spAutoFit/>
          </a:bodyPr>
          <a:lstStyle/>
          <a:p>
            <a:r>
              <a:rPr lang="es-ES" sz="2800" b="1" dirty="0">
                <a:solidFill>
                  <a:srgbClr val="000000"/>
                </a:solidFill>
                <a:latin typeface="Roboto"/>
              </a:rPr>
              <a:t>Los sistemas de control de versiones</a:t>
            </a:r>
            <a:endParaRPr lang="es-ES" sz="2800" b="1" dirty="0"/>
          </a:p>
        </p:txBody>
      </p:sp>
      <p:sp>
        <p:nvSpPr>
          <p:cNvPr id="4" name="Rectángulo 3"/>
          <p:cNvSpPr/>
          <p:nvPr/>
        </p:nvSpPr>
        <p:spPr>
          <a:xfrm>
            <a:off x="1362511" y="1870850"/>
            <a:ext cx="10046894" cy="1200329"/>
          </a:xfrm>
          <a:prstGeom prst="rect">
            <a:avLst/>
          </a:prstGeom>
        </p:spPr>
        <p:txBody>
          <a:bodyPr wrap="square">
            <a:spAutoFit/>
          </a:bodyPr>
          <a:lstStyle/>
          <a:p>
            <a:pPr algn="just"/>
            <a:r>
              <a:rPr lang="es-ES" dirty="0">
                <a:solidFill>
                  <a:srgbClr val="000000"/>
                </a:solidFill>
                <a:latin typeface="Roboto"/>
              </a:rPr>
              <a:t>Los sistemas de control de versiones son programas que tienen como objetivo controlar los cambios en el desarrollo de cualquier tipo de software, permitiendo conocer el estado actual de un proyecto, los cambios que se le han realizado a cualquiera de sus piezas, las personas que intervinieron en ellos, etc.</a:t>
            </a:r>
            <a:endParaRPr lang="es-ES" dirty="0"/>
          </a:p>
        </p:txBody>
      </p:sp>
      <p:sp>
        <p:nvSpPr>
          <p:cNvPr id="6" name="Rectángulo 5"/>
          <p:cNvSpPr/>
          <p:nvPr/>
        </p:nvSpPr>
        <p:spPr>
          <a:xfrm>
            <a:off x="1362511" y="3310441"/>
            <a:ext cx="8410251" cy="523220"/>
          </a:xfrm>
          <a:prstGeom prst="rect">
            <a:avLst/>
          </a:prstGeom>
        </p:spPr>
        <p:txBody>
          <a:bodyPr wrap="none">
            <a:spAutoFit/>
          </a:bodyPr>
          <a:lstStyle/>
          <a:p>
            <a:r>
              <a:rPr lang="es-ES" sz="2800" b="1" dirty="0">
                <a:solidFill>
                  <a:srgbClr val="000000"/>
                </a:solidFill>
                <a:latin typeface="Roboto"/>
              </a:rPr>
              <a:t>Tenemos principalmente dos tipos de variantes:</a:t>
            </a:r>
            <a:endParaRPr lang="es-ES" sz="2800" b="1" dirty="0"/>
          </a:p>
        </p:txBody>
      </p:sp>
      <p:sp>
        <p:nvSpPr>
          <p:cNvPr id="7" name="Rectángulo 6"/>
          <p:cNvSpPr/>
          <p:nvPr/>
        </p:nvSpPr>
        <p:spPr>
          <a:xfrm>
            <a:off x="1362511" y="4072924"/>
            <a:ext cx="9943233" cy="1754326"/>
          </a:xfrm>
          <a:prstGeom prst="rect">
            <a:avLst/>
          </a:prstGeom>
        </p:spPr>
        <p:txBody>
          <a:bodyPr wrap="square">
            <a:spAutoFit/>
          </a:bodyPr>
          <a:lstStyle/>
          <a:p>
            <a:pPr algn="just"/>
            <a:r>
              <a:rPr lang="es-ES" b="1" dirty="0">
                <a:solidFill>
                  <a:srgbClr val="000000"/>
                </a:solidFill>
                <a:latin typeface="Roboto"/>
              </a:rPr>
              <a:t>Sistemas centralizados:</a:t>
            </a:r>
            <a:r>
              <a:rPr lang="es-ES" dirty="0">
                <a:solidFill>
                  <a:srgbClr val="000000"/>
                </a:solidFill>
                <a:latin typeface="Roboto"/>
              </a:rPr>
              <a:t> En estos sistemas hay un servidor que mantiene el repositorio y en el que cada programador mantiene en local únicamente aquellos archivos con los que está trabajando en un momento dado. Yo necesito conectarme con el servidor donde está el código para poder trabajar y enviar cambios en el software que se está programando. Ese sistema centralizado es el único lugar donde está todo el código del proyecto de manera completa. </a:t>
            </a:r>
            <a:r>
              <a:rPr lang="es-ES" dirty="0" smtClean="0">
                <a:solidFill>
                  <a:srgbClr val="000000"/>
                </a:solidFill>
                <a:latin typeface="Roboto"/>
              </a:rPr>
              <a:t>Subversión </a:t>
            </a:r>
            <a:r>
              <a:rPr lang="es-ES" dirty="0">
                <a:solidFill>
                  <a:srgbClr val="000000"/>
                </a:solidFill>
                <a:latin typeface="Roboto"/>
              </a:rPr>
              <a:t>o CVS son sistemas de control de versiones centralizados.</a:t>
            </a:r>
            <a:endParaRPr lang="es-ES" dirty="0"/>
          </a:p>
        </p:txBody>
      </p:sp>
      <p:pic>
        <p:nvPicPr>
          <p:cNvPr id="8" name="Imagen 7"/>
          <p:cNvPicPr>
            <a:picLocks noChangeAspect="1"/>
          </p:cNvPicPr>
          <p:nvPr/>
        </p:nvPicPr>
        <p:blipFill>
          <a:blip r:embed="rId2"/>
          <a:stretch>
            <a:fillRect/>
          </a:stretch>
        </p:blipFill>
        <p:spPr>
          <a:xfrm>
            <a:off x="382926" y="256321"/>
            <a:ext cx="1035436" cy="1004067"/>
          </a:xfrm>
          <a:prstGeom prst="rect">
            <a:avLst/>
          </a:prstGeom>
        </p:spPr>
      </p:pic>
    </p:spTree>
    <p:extLst>
      <p:ext uri="{BB962C8B-B14F-4D97-AF65-F5344CB8AC3E}">
        <p14:creationId xmlns:p14="http://schemas.microsoft.com/office/powerpoint/2010/main" val="39695495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Curso flask (Miniframework python para desarrollar páginas web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dirty="0"/>
          </a:p>
        </p:txBody>
      </p:sp>
      <p:sp>
        <p:nvSpPr>
          <p:cNvPr id="5" name="Rectángulo 4"/>
          <p:cNvSpPr/>
          <p:nvPr/>
        </p:nvSpPr>
        <p:spPr>
          <a:xfrm>
            <a:off x="1079156" y="1523132"/>
            <a:ext cx="10206681" cy="3785652"/>
          </a:xfrm>
          <a:prstGeom prst="rect">
            <a:avLst/>
          </a:prstGeom>
        </p:spPr>
        <p:txBody>
          <a:bodyPr wrap="square">
            <a:spAutoFit/>
          </a:bodyPr>
          <a:lstStyle/>
          <a:p>
            <a:r>
              <a:rPr lang="es-ES" sz="2400" b="1" dirty="0">
                <a:solidFill>
                  <a:srgbClr val="000000"/>
                </a:solidFill>
                <a:latin typeface="Roboto"/>
              </a:rPr>
              <a:t>Sistemas distribuidos:</a:t>
            </a:r>
            <a:r>
              <a:rPr lang="es-ES" sz="2400" dirty="0">
                <a:solidFill>
                  <a:srgbClr val="000000"/>
                </a:solidFill>
                <a:latin typeface="Roboto"/>
              </a:rPr>
              <a:t> En este tipo de sistemas cada uno de los integrantes del equipo mantiene una copia local del repositorio completo. Al disponer de un repositorio local, puedo hacer </a:t>
            </a:r>
            <a:r>
              <a:rPr lang="es-ES" sz="2400" i="1" dirty="0" err="1">
                <a:solidFill>
                  <a:srgbClr val="000000"/>
                </a:solidFill>
                <a:latin typeface="Roboto"/>
              </a:rPr>
              <a:t>commit</a:t>
            </a:r>
            <a:r>
              <a:rPr lang="es-ES" sz="2400" dirty="0">
                <a:solidFill>
                  <a:srgbClr val="000000"/>
                </a:solidFill>
                <a:latin typeface="Roboto"/>
              </a:rPr>
              <a:t> (enviar cambios al sistema de control de versiones) en local, sin necesidad de estar conectado a Internet o cualquier otra red. En cualquier momento y en cualquier sitio donde esté puedo hacer un </a:t>
            </a:r>
            <a:r>
              <a:rPr lang="es-ES" sz="2400" dirty="0" err="1">
                <a:solidFill>
                  <a:srgbClr val="000000"/>
                </a:solidFill>
                <a:latin typeface="Roboto"/>
              </a:rPr>
              <a:t>commit</a:t>
            </a:r>
            <a:r>
              <a:rPr lang="es-ES" sz="2400" dirty="0">
                <a:solidFill>
                  <a:srgbClr val="000000"/>
                </a:solidFill>
                <a:latin typeface="Roboto"/>
              </a:rPr>
              <a:t>. Es cierto que es local de momento, luego podrás compartirlo con otras personas, pero el hecho de tener un repositorio completo me facilita ser autónomo y poder trabajar en cualquier situación. Git es un sistema de control de versiones distribuido.</a:t>
            </a:r>
            <a:endParaRPr lang="es-ES" sz="2400" dirty="0"/>
          </a:p>
        </p:txBody>
      </p:sp>
      <p:pic>
        <p:nvPicPr>
          <p:cNvPr id="4" name="Imagen 3"/>
          <p:cNvPicPr>
            <a:picLocks noChangeAspect="1"/>
          </p:cNvPicPr>
          <p:nvPr/>
        </p:nvPicPr>
        <p:blipFill>
          <a:blip r:embed="rId2"/>
          <a:stretch>
            <a:fillRect/>
          </a:stretch>
        </p:blipFill>
        <p:spPr>
          <a:xfrm>
            <a:off x="382926" y="256321"/>
            <a:ext cx="1035436" cy="1004067"/>
          </a:xfrm>
          <a:prstGeom prst="rect">
            <a:avLst/>
          </a:prstGeom>
        </p:spPr>
      </p:pic>
    </p:spTree>
    <p:extLst>
      <p:ext uri="{BB962C8B-B14F-4D97-AF65-F5344CB8AC3E}">
        <p14:creationId xmlns:p14="http://schemas.microsoft.com/office/powerpoint/2010/main" val="332259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Curso flask (Miniframework python para desarrollar páginas web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dirty="0"/>
          </a:p>
        </p:txBody>
      </p:sp>
      <p:sp>
        <p:nvSpPr>
          <p:cNvPr id="2" name="Rectángulo 1"/>
          <p:cNvSpPr/>
          <p:nvPr/>
        </p:nvSpPr>
        <p:spPr>
          <a:xfrm>
            <a:off x="1383045" y="1217826"/>
            <a:ext cx="774571" cy="646331"/>
          </a:xfrm>
          <a:prstGeom prst="rect">
            <a:avLst/>
          </a:prstGeom>
        </p:spPr>
        <p:txBody>
          <a:bodyPr wrap="none">
            <a:spAutoFit/>
          </a:bodyPr>
          <a:lstStyle/>
          <a:p>
            <a:r>
              <a:rPr lang="es-ES" sz="3600" dirty="0">
                <a:solidFill>
                  <a:srgbClr val="000000"/>
                </a:solidFill>
                <a:latin typeface="Roboto"/>
              </a:rPr>
              <a:t>Git</a:t>
            </a:r>
            <a:endParaRPr lang="es-ES" sz="3600" b="0" i="0" dirty="0">
              <a:solidFill>
                <a:srgbClr val="000000"/>
              </a:solidFill>
              <a:effectLst/>
              <a:latin typeface="Roboto"/>
            </a:endParaRPr>
          </a:p>
        </p:txBody>
      </p:sp>
      <p:sp>
        <p:nvSpPr>
          <p:cNvPr id="5" name="Rectángulo 4"/>
          <p:cNvSpPr/>
          <p:nvPr/>
        </p:nvSpPr>
        <p:spPr>
          <a:xfrm>
            <a:off x="1458096" y="1864157"/>
            <a:ext cx="9316995" cy="1200329"/>
          </a:xfrm>
          <a:prstGeom prst="rect">
            <a:avLst/>
          </a:prstGeom>
        </p:spPr>
        <p:txBody>
          <a:bodyPr wrap="square">
            <a:spAutoFit/>
          </a:bodyPr>
          <a:lstStyle/>
          <a:p>
            <a:pPr algn="just"/>
            <a:r>
              <a:rPr lang="es-ES" sz="2400" dirty="0">
                <a:solidFill>
                  <a:srgbClr val="000000"/>
                </a:solidFill>
                <a:latin typeface="Roboto"/>
              </a:rPr>
              <a:t>Git es un sistema de control de versiones distribuido. Git fue impulsado por </a:t>
            </a:r>
            <a:r>
              <a:rPr lang="es-ES" sz="2400" dirty="0" err="1">
                <a:solidFill>
                  <a:srgbClr val="000000"/>
                </a:solidFill>
                <a:latin typeface="Roboto"/>
              </a:rPr>
              <a:t>Linus</a:t>
            </a:r>
            <a:r>
              <a:rPr lang="es-ES" sz="2400" dirty="0">
                <a:solidFill>
                  <a:srgbClr val="000000"/>
                </a:solidFill>
                <a:latin typeface="Roboto"/>
              </a:rPr>
              <a:t> </a:t>
            </a:r>
            <a:r>
              <a:rPr lang="es-ES" sz="2400" dirty="0" err="1">
                <a:solidFill>
                  <a:srgbClr val="000000"/>
                </a:solidFill>
                <a:latin typeface="Roboto"/>
              </a:rPr>
              <a:t>Torvalds</a:t>
            </a:r>
            <a:r>
              <a:rPr lang="es-ES" sz="2400" dirty="0">
                <a:solidFill>
                  <a:srgbClr val="000000"/>
                </a:solidFill>
                <a:latin typeface="Roboto"/>
              </a:rPr>
              <a:t> y el equipo de desarrollo del </a:t>
            </a:r>
            <a:r>
              <a:rPr lang="es-ES" sz="2400" dirty="0" err="1">
                <a:solidFill>
                  <a:srgbClr val="000000"/>
                </a:solidFill>
                <a:latin typeface="Roboto"/>
              </a:rPr>
              <a:t>Kernel</a:t>
            </a:r>
            <a:r>
              <a:rPr lang="es-ES" sz="2400" dirty="0">
                <a:solidFill>
                  <a:srgbClr val="000000"/>
                </a:solidFill>
                <a:latin typeface="Roboto"/>
              </a:rPr>
              <a:t> de Linux. </a:t>
            </a:r>
            <a:endParaRPr lang="es-ES" sz="2400" dirty="0"/>
          </a:p>
        </p:txBody>
      </p:sp>
      <p:sp>
        <p:nvSpPr>
          <p:cNvPr id="6" name="Rectángulo 5"/>
          <p:cNvSpPr/>
          <p:nvPr/>
        </p:nvSpPr>
        <p:spPr>
          <a:xfrm>
            <a:off x="1458095" y="3110652"/>
            <a:ext cx="9316995" cy="1200329"/>
          </a:xfrm>
          <a:prstGeom prst="rect">
            <a:avLst/>
          </a:prstGeom>
        </p:spPr>
        <p:txBody>
          <a:bodyPr wrap="square">
            <a:spAutoFit/>
          </a:bodyPr>
          <a:lstStyle/>
          <a:p>
            <a:pPr algn="just"/>
            <a:r>
              <a:rPr lang="es-ES" sz="2400" dirty="0">
                <a:solidFill>
                  <a:srgbClr val="000000"/>
                </a:solidFill>
                <a:latin typeface="Roboto"/>
              </a:rPr>
              <a:t>Git es multiplataforma, por lo que puedes usarlo y crear repositorios locales en todos los sistemas operativos más comunes, Windows, Linux o Mac. </a:t>
            </a:r>
            <a:endParaRPr lang="es-ES" sz="2400" dirty="0"/>
          </a:p>
        </p:txBody>
      </p:sp>
      <p:sp>
        <p:nvSpPr>
          <p:cNvPr id="8" name="Rectángulo 7"/>
          <p:cNvSpPr/>
          <p:nvPr/>
        </p:nvSpPr>
        <p:spPr>
          <a:xfrm>
            <a:off x="1458095" y="4441215"/>
            <a:ext cx="9251095" cy="1569660"/>
          </a:xfrm>
          <a:prstGeom prst="rect">
            <a:avLst/>
          </a:prstGeom>
        </p:spPr>
        <p:txBody>
          <a:bodyPr wrap="square">
            <a:spAutoFit/>
          </a:bodyPr>
          <a:lstStyle/>
          <a:p>
            <a:pPr algn="just"/>
            <a:r>
              <a:rPr lang="es-ES" sz="2400" dirty="0">
                <a:solidFill>
                  <a:srgbClr val="000000"/>
                </a:solidFill>
                <a:latin typeface="Roboto"/>
              </a:rPr>
              <a:t>Para usar Git debes instalarlo en tu sistema. Hay unas instrucciones distintas dependiendo de tu sistema operativo, pero en realidad es muy sencillo. La página oficial de descargas está en </a:t>
            </a:r>
            <a:r>
              <a:rPr lang="es-ES" sz="2400" dirty="0">
                <a:solidFill>
                  <a:srgbClr val="3366EE"/>
                </a:solidFill>
                <a:latin typeface="Roboto"/>
                <a:hlinkClick r:id="rId2"/>
              </a:rPr>
              <a:t>gitscm.com</a:t>
            </a:r>
            <a:r>
              <a:rPr lang="es-ES" sz="2400" dirty="0">
                <a:solidFill>
                  <a:srgbClr val="000000"/>
                </a:solidFill>
                <a:latin typeface="Roboto"/>
              </a:rPr>
              <a:t>.</a:t>
            </a:r>
            <a:endParaRPr lang="es-ES" sz="2400" dirty="0"/>
          </a:p>
        </p:txBody>
      </p:sp>
      <p:pic>
        <p:nvPicPr>
          <p:cNvPr id="7" name="Imagen 6"/>
          <p:cNvPicPr>
            <a:picLocks noChangeAspect="1"/>
          </p:cNvPicPr>
          <p:nvPr/>
        </p:nvPicPr>
        <p:blipFill>
          <a:blip r:embed="rId3"/>
          <a:stretch>
            <a:fillRect/>
          </a:stretch>
        </p:blipFill>
        <p:spPr>
          <a:xfrm>
            <a:off x="382926" y="256321"/>
            <a:ext cx="1035436" cy="1004067"/>
          </a:xfrm>
          <a:prstGeom prst="rect">
            <a:avLst/>
          </a:prstGeom>
        </p:spPr>
      </p:pic>
    </p:spTree>
    <p:extLst>
      <p:ext uri="{BB962C8B-B14F-4D97-AF65-F5344CB8AC3E}">
        <p14:creationId xmlns:p14="http://schemas.microsoft.com/office/powerpoint/2010/main" val="428604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Curso flask (Miniframework python para desarrollar páginas web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dirty="0"/>
          </a:p>
        </p:txBody>
      </p:sp>
      <p:pic>
        <p:nvPicPr>
          <p:cNvPr id="5" name="Imagen 4"/>
          <p:cNvPicPr/>
          <p:nvPr/>
        </p:nvPicPr>
        <p:blipFill rotWithShape="1">
          <a:blip r:embed="rId2"/>
          <a:srcRect l="3080" t="5169" r="5198" b="28188"/>
          <a:stretch/>
        </p:blipFill>
        <p:spPr>
          <a:xfrm>
            <a:off x="1622854" y="1622853"/>
            <a:ext cx="8855676" cy="4118919"/>
          </a:xfrm>
          <a:prstGeom prst="rect">
            <a:avLst/>
          </a:prstGeom>
        </p:spPr>
      </p:pic>
      <p:pic>
        <p:nvPicPr>
          <p:cNvPr id="4" name="Imagen 3"/>
          <p:cNvPicPr>
            <a:picLocks noChangeAspect="1"/>
          </p:cNvPicPr>
          <p:nvPr/>
        </p:nvPicPr>
        <p:blipFill>
          <a:blip r:embed="rId3"/>
          <a:stretch>
            <a:fillRect/>
          </a:stretch>
        </p:blipFill>
        <p:spPr>
          <a:xfrm>
            <a:off x="382926" y="256321"/>
            <a:ext cx="1035436" cy="1004067"/>
          </a:xfrm>
          <a:prstGeom prst="rect">
            <a:avLst/>
          </a:prstGeom>
        </p:spPr>
      </p:pic>
    </p:spTree>
    <p:extLst>
      <p:ext uri="{BB962C8B-B14F-4D97-AF65-F5344CB8AC3E}">
        <p14:creationId xmlns:p14="http://schemas.microsoft.com/office/powerpoint/2010/main" val="2634929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Curso flask (Miniframework python para desarrollar páginas web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dirty="0"/>
          </a:p>
        </p:txBody>
      </p:sp>
      <p:sp>
        <p:nvSpPr>
          <p:cNvPr id="2" name="Rectángulo 1"/>
          <p:cNvSpPr/>
          <p:nvPr/>
        </p:nvSpPr>
        <p:spPr>
          <a:xfrm>
            <a:off x="1487245" y="2090469"/>
            <a:ext cx="10383479" cy="1200329"/>
          </a:xfrm>
          <a:prstGeom prst="rect">
            <a:avLst/>
          </a:prstGeom>
        </p:spPr>
        <p:txBody>
          <a:bodyPr wrap="square">
            <a:spAutoFit/>
          </a:bodyPr>
          <a:lstStyle/>
          <a:p>
            <a:r>
              <a:rPr lang="es-ES" sz="2400" dirty="0">
                <a:solidFill>
                  <a:srgbClr val="000000"/>
                </a:solidFill>
                <a:latin typeface="Roboto"/>
              </a:rPr>
              <a:t>Como se ha dicho, Github </a:t>
            </a:r>
            <a:r>
              <a:rPr lang="es-ES" sz="2400" dirty="0">
                <a:solidFill>
                  <a:srgbClr val="3366EE"/>
                </a:solidFill>
                <a:latin typeface="Roboto"/>
                <a:hlinkClick r:id="rId2"/>
              </a:rPr>
              <a:t>github.com</a:t>
            </a:r>
            <a:r>
              <a:rPr lang="es-ES" sz="2400" dirty="0">
                <a:solidFill>
                  <a:srgbClr val="000000"/>
                </a:solidFill>
                <a:latin typeface="Roboto"/>
              </a:rPr>
              <a:t> es un servicio para alojamiento de repositorios de software gestionados por el sistema de control de versiones </a:t>
            </a:r>
            <a:r>
              <a:rPr lang="es-ES" sz="2400" dirty="0" smtClean="0">
                <a:solidFill>
                  <a:srgbClr val="000000"/>
                </a:solidFill>
                <a:latin typeface="Roboto"/>
              </a:rPr>
              <a:t>Git.</a:t>
            </a:r>
            <a:endParaRPr lang="es-ES" sz="2400" dirty="0"/>
          </a:p>
        </p:txBody>
      </p:sp>
      <p:sp>
        <p:nvSpPr>
          <p:cNvPr id="5" name="Rectángulo 4"/>
          <p:cNvSpPr/>
          <p:nvPr/>
        </p:nvSpPr>
        <p:spPr>
          <a:xfrm>
            <a:off x="1413105" y="1283729"/>
            <a:ext cx="1696298" cy="707886"/>
          </a:xfrm>
          <a:prstGeom prst="rect">
            <a:avLst/>
          </a:prstGeom>
        </p:spPr>
        <p:txBody>
          <a:bodyPr wrap="none">
            <a:spAutoFit/>
          </a:bodyPr>
          <a:lstStyle/>
          <a:p>
            <a:r>
              <a:rPr lang="es-ES" sz="4000" dirty="0">
                <a:solidFill>
                  <a:srgbClr val="000000"/>
                </a:solidFill>
                <a:latin typeface="Roboto"/>
              </a:rPr>
              <a:t>Github</a:t>
            </a:r>
            <a:endParaRPr lang="es-ES" sz="4000" b="0" i="0" dirty="0">
              <a:solidFill>
                <a:srgbClr val="000000"/>
              </a:solidFill>
              <a:effectLst/>
              <a:latin typeface="Roboto"/>
            </a:endParaRPr>
          </a:p>
        </p:txBody>
      </p:sp>
      <p:sp>
        <p:nvSpPr>
          <p:cNvPr id="6" name="Rectángulo 5"/>
          <p:cNvSpPr/>
          <p:nvPr/>
        </p:nvSpPr>
        <p:spPr>
          <a:xfrm>
            <a:off x="1487245" y="3426504"/>
            <a:ext cx="10037490" cy="1200329"/>
          </a:xfrm>
          <a:prstGeom prst="rect">
            <a:avLst/>
          </a:prstGeom>
        </p:spPr>
        <p:txBody>
          <a:bodyPr wrap="square">
            <a:spAutoFit/>
          </a:bodyPr>
          <a:lstStyle/>
          <a:p>
            <a:pPr algn="just"/>
            <a:r>
              <a:rPr lang="es-ES" sz="2400" dirty="0">
                <a:solidFill>
                  <a:srgbClr val="000000"/>
                </a:solidFill>
                <a:latin typeface="Roboto"/>
              </a:rPr>
              <a:t>En definitiva, Github es un sitio web pensado para hacer posible el compartir el código de una manera más fácil y al mismo tiempo darle popularidad a la herramienta de control de versiones en sí, que es Git.</a:t>
            </a:r>
            <a:endParaRPr lang="es-ES" sz="2400" dirty="0"/>
          </a:p>
        </p:txBody>
      </p:sp>
      <p:pic>
        <p:nvPicPr>
          <p:cNvPr id="7" name="Imagen 6"/>
          <p:cNvPicPr>
            <a:picLocks noChangeAspect="1"/>
          </p:cNvPicPr>
          <p:nvPr/>
        </p:nvPicPr>
        <p:blipFill>
          <a:blip r:embed="rId3"/>
          <a:stretch>
            <a:fillRect/>
          </a:stretch>
        </p:blipFill>
        <p:spPr>
          <a:xfrm>
            <a:off x="382926" y="256321"/>
            <a:ext cx="1035436" cy="1004067"/>
          </a:xfrm>
          <a:prstGeom prst="rect">
            <a:avLst/>
          </a:prstGeom>
        </p:spPr>
      </p:pic>
    </p:spTree>
    <p:extLst>
      <p:ext uri="{BB962C8B-B14F-4D97-AF65-F5344CB8AC3E}">
        <p14:creationId xmlns:p14="http://schemas.microsoft.com/office/powerpoint/2010/main" val="42395801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Curso flask (Miniframework python para desarrollar páginas web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dirty="0"/>
          </a:p>
        </p:txBody>
      </p:sp>
      <p:sp>
        <p:nvSpPr>
          <p:cNvPr id="2" name="Rectángulo 1"/>
          <p:cNvSpPr/>
          <p:nvPr/>
        </p:nvSpPr>
        <p:spPr>
          <a:xfrm>
            <a:off x="1299349" y="1868615"/>
            <a:ext cx="2885726" cy="461665"/>
          </a:xfrm>
          <a:prstGeom prst="rect">
            <a:avLst/>
          </a:prstGeom>
        </p:spPr>
        <p:txBody>
          <a:bodyPr wrap="none">
            <a:spAutoFit/>
          </a:bodyPr>
          <a:lstStyle/>
          <a:p>
            <a:r>
              <a:rPr lang="es-ES" sz="2400" b="1" dirty="0"/>
              <a:t>GITLAB  Y BITBUCKET</a:t>
            </a:r>
          </a:p>
        </p:txBody>
      </p:sp>
      <p:sp>
        <p:nvSpPr>
          <p:cNvPr id="4" name="Rectángulo 3"/>
          <p:cNvSpPr/>
          <p:nvPr/>
        </p:nvSpPr>
        <p:spPr>
          <a:xfrm>
            <a:off x="1299349" y="2664078"/>
            <a:ext cx="9393366" cy="2062103"/>
          </a:xfrm>
          <a:prstGeom prst="rect">
            <a:avLst/>
          </a:prstGeom>
        </p:spPr>
        <p:txBody>
          <a:bodyPr wrap="square">
            <a:spAutoFit/>
          </a:bodyPr>
          <a:lstStyle/>
          <a:p>
            <a:pPr algn="just"/>
            <a:r>
              <a:rPr lang="es-ES" sz="3200" dirty="0"/>
              <a:t>No son tan famosos, pero nos permiten crear tanto repositorios públicos como privados de forma gratuita, y sus servicios de pago están más centrados en la gestión de usuarios, equipos y seguridad extra.</a:t>
            </a:r>
          </a:p>
        </p:txBody>
      </p:sp>
      <p:pic>
        <p:nvPicPr>
          <p:cNvPr id="5" name="Imagen 4"/>
          <p:cNvPicPr>
            <a:picLocks noChangeAspect="1"/>
          </p:cNvPicPr>
          <p:nvPr/>
        </p:nvPicPr>
        <p:blipFill>
          <a:blip r:embed="rId2"/>
          <a:stretch>
            <a:fillRect/>
          </a:stretch>
        </p:blipFill>
        <p:spPr>
          <a:xfrm>
            <a:off x="382926" y="256321"/>
            <a:ext cx="1035436" cy="1004067"/>
          </a:xfrm>
          <a:prstGeom prst="rect">
            <a:avLst/>
          </a:prstGeom>
        </p:spPr>
      </p:pic>
    </p:spTree>
    <p:extLst>
      <p:ext uri="{BB962C8B-B14F-4D97-AF65-F5344CB8AC3E}">
        <p14:creationId xmlns:p14="http://schemas.microsoft.com/office/powerpoint/2010/main" val="147399030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2036</TotalTime>
  <Words>382</Words>
  <Application>Microsoft Office PowerPoint</Application>
  <PresentationFormat>Personalizado</PresentationFormat>
  <Paragraphs>37</Paragraphs>
  <Slides>18</Slides>
  <Notes>0</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Niko</dc:creator>
  <cp:lastModifiedBy>desarrollo</cp:lastModifiedBy>
  <cp:revision>388</cp:revision>
  <dcterms:created xsi:type="dcterms:W3CDTF">2019-11-07T02:12:10Z</dcterms:created>
  <dcterms:modified xsi:type="dcterms:W3CDTF">2021-02-04T01:43:27Z</dcterms:modified>
</cp:coreProperties>
</file>