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8"/>
  </p:notesMasterIdLst>
  <p:sldIdLst>
    <p:sldId id="256" r:id="rId5"/>
    <p:sldId id="257" r:id="rId6"/>
    <p:sldId id="259" r:id="rId7"/>
    <p:sldId id="264" r:id="rId8"/>
    <p:sldId id="258" r:id="rId9"/>
    <p:sldId id="265" r:id="rId10"/>
    <p:sldId id="266" r:id="rId11"/>
    <p:sldId id="261" r:id="rId12"/>
    <p:sldId id="272" r:id="rId13"/>
    <p:sldId id="270" r:id="rId14"/>
    <p:sldId id="271" r:id="rId15"/>
    <p:sldId id="263" r:id="rId16"/>
    <p:sldId id="267"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FF0D97"/>
    <a:srgbClr val="0000CC"/>
    <a:srgbClr val="9EFF29"/>
    <a:srgbClr val="C80064"/>
    <a:srgbClr val="C33A1F"/>
    <a:srgbClr val="FF2549"/>
    <a:srgbClr val="007033"/>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262" autoAdjust="0"/>
  </p:normalViewPr>
  <p:slideViewPr>
    <p:cSldViewPr snapToGrid="0">
      <p:cViewPr varScale="1">
        <p:scale>
          <a:sx n="72" d="100"/>
          <a:sy n="72" d="100"/>
        </p:scale>
        <p:origin x="1326" y="54"/>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F9B5DA-4F60-404D-A530-93434508D40D}" type="doc">
      <dgm:prSet loTypeId="urn:microsoft.com/office/officeart/2005/8/layout/process1" loCatId="process" qsTypeId="urn:microsoft.com/office/officeart/2005/8/quickstyle/simple5" qsCatId="simple" csTypeId="urn:microsoft.com/office/officeart/2005/8/colors/accent1_2" csCatId="accent1" phldr="1"/>
      <dgm:spPr/>
    </dgm:pt>
    <dgm:pt modelId="{CB4CFEAE-3C0B-40A5-B1BA-D2FC03486CB1}">
      <dgm:prSet phldrT="[Text]" custT="1"/>
      <dgm:spPr/>
      <dgm:t>
        <a:bodyPr/>
        <a:lstStyle/>
        <a:p>
          <a:r>
            <a:rPr lang="en-US" sz="1050" dirty="0"/>
            <a:t>Outline Reasons</a:t>
          </a:r>
        </a:p>
      </dgm:t>
    </dgm:pt>
    <dgm:pt modelId="{31FCF411-C62C-4872-A6DA-62677EA5F7AA}" type="parTrans" cxnId="{C28AF900-50D1-469F-A509-C80B7BCD920D}">
      <dgm:prSet/>
      <dgm:spPr/>
      <dgm:t>
        <a:bodyPr/>
        <a:lstStyle/>
        <a:p>
          <a:endParaRPr lang="en-US"/>
        </a:p>
      </dgm:t>
    </dgm:pt>
    <dgm:pt modelId="{5B25D095-71F3-48F2-8134-D2D03DC869EF}" type="sibTrans" cxnId="{C28AF900-50D1-469F-A509-C80B7BCD920D}">
      <dgm:prSet/>
      <dgm:spPr/>
      <dgm:t>
        <a:bodyPr/>
        <a:lstStyle/>
        <a:p>
          <a:endParaRPr lang="en-US" dirty="0"/>
        </a:p>
      </dgm:t>
    </dgm:pt>
    <dgm:pt modelId="{8911BC0F-2420-4171-9348-CCFA12B9C180}">
      <dgm:prSet phldrT="[Text]" custT="1"/>
      <dgm:spPr/>
      <dgm:t>
        <a:bodyPr/>
        <a:lstStyle/>
        <a:p>
          <a:r>
            <a:rPr lang="en-US" sz="1000" dirty="0"/>
            <a:t>People Involved</a:t>
          </a:r>
        </a:p>
      </dgm:t>
    </dgm:pt>
    <dgm:pt modelId="{6E3C6795-5193-4492-83BA-1EE0D804834F}" type="parTrans" cxnId="{5D2F5BB2-1241-4219-BD1D-1E7DDFF15014}">
      <dgm:prSet/>
      <dgm:spPr/>
      <dgm:t>
        <a:bodyPr/>
        <a:lstStyle/>
        <a:p>
          <a:endParaRPr lang="en-US"/>
        </a:p>
      </dgm:t>
    </dgm:pt>
    <dgm:pt modelId="{B0EB62F5-6CF0-4DE6-97D8-830E0256C5B5}" type="sibTrans" cxnId="{5D2F5BB2-1241-4219-BD1D-1E7DDFF15014}">
      <dgm:prSet/>
      <dgm:spPr/>
      <dgm:t>
        <a:bodyPr/>
        <a:lstStyle/>
        <a:p>
          <a:endParaRPr lang="en-US" dirty="0"/>
        </a:p>
      </dgm:t>
    </dgm:pt>
    <dgm:pt modelId="{D44B1C1A-072D-489E-91D6-A71E213B35B5}">
      <dgm:prSet phldrT="[Text]" custT="1"/>
      <dgm:spPr/>
      <dgm:t>
        <a:bodyPr/>
        <a:lstStyle/>
        <a:p>
          <a:r>
            <a:rPr lang="en-US" sz="1000" dirty="0"/>
            <a:t>Organize</a:t>
          </a:r>
          <a:r>
            <a:rPr lang="en-US" sz="600" dirty="0"/>
            <a:t> </a:t>
          </a:r>
          <a:r>
            <a:rPr lang="en-US" sz="1000" dirty="0"/>
            <a:t>Cloud-Readiness</a:t>
          </a:r>
        </a:p>
      </dgm:t>
    </dgm:pt>
    <dgm:pt modelId="{48B4B013-2614-4F1F-8518-71F5AE266700}" type="parTrans" cxnId="{52BE2D2C-E042-4A38-80ED-EEF387CA0FB6}">
      <dgm:prSet/>
      <dgm:spPr/>
      <dgm:t>
        <a:bodyPr/>
        <a:lstStyle/>
        <a:p>
          <a:endParaRPr lang="en-US"/>
        </a:p>
      </dgm:t>
    </dgm:pt>
    <dgm:pt modelId="{6041040C-4CB2-4348-ADC6-7A28D1DC82BE}" type="sibTrans" cxnId="{52BE2D2C-E042-4A38-80ED-EEF387CA0FB6}">
      <dgm:prSet/>
      <dgm:spPr/>
      <dgm:t>
        <a:bodyPr/>
        <a:lstStyle/>
        <a:p>
          <a:endParaRPr lang="en-US" dirty="0"/>
        </a:p>
      </dgm:t>
    </dgm:pt>
    <dgm:pt modelId="{EACDC37E-6409-4AD9-96A7-B278A566BDAF}">
      <dgm:prSet phldrT="[Text]" custT="1"/>
      <dgm:spPr/>
      <dgm:t>
        <a:bodyPr/>
        <a:lstStyle/>
        <a:p>
          <a:r>
            <a:rPr lang="en-US" sz="1000" dirty="0"/>
            <a:t>Choose Cloud Vender</a:t>
          </a:r>
        </a:p>
      </dgm:t>
    </dgm:pt>
    <dgm:pt modelId="{A520C4FA-9C81-480C-8E32-147B42707125}" type="parTrans" cxnId="{86CDE202-BC02-4251-9C4A-EF731189260B}">
      <dgm:prSet/>
      <dgm:spPr/>
      <dgm:t>
        <a:bodyPr/>
        <a:lstStyle/>
        <a:p>
          <a:endParaRPr lang="en-US"/>
        </a:p>
      </dgm:t>
    </dgm:pt>
    <dgm:pt modelId="{4BFFD196-244D-4702-8855-830932286CBD}" type="sibTrans" cxnId="{86CDE202-BC02-4251-9C4A-EF731189260B}">
      <dgm:prSet/>
      <dgm:spPr/>
      <dgm:t>
        <a:bodyPr/>
        <a:lstStyle/>
        <a:p>
          <a:endParaRPr lang="en-US" dirty="0"/>
        </a:p>
      </dgm:t>
    </dgm:pt>
    <dgm:pt modelId="{859C6124-1DA5-43F6-A4CA-299195DE339B}">
      <dgm:prSet phldrT="[Text]" custT="1"/>
      <dgm:spPr/>
      <dgm:t>
        <a:bodyPr/>
        <a:lstStyle/>
        <a:p>
          <a:r>
            <a:rPr lang="en-US" sz="1000" dirty="0"/>
            <a:t>Design Environ</a:t>
          </a:r>
        </a:p>
        <a:p>
          <a:r>
            <a:rPr lang="en-US" sz="1000" dirty="0"/>
            <a:t>ment</a:t>
          </a:r>
        </a:p>
      </dgm:t>
    </dgm:pt>
    <dgm:pt modelId="{823BEAF4-6D1D-44E9-9669-DF0B9192FACE}" type="parTrans" cxnId="{491ED41B-FC8C-40A0-96BA-575245CB11AC}">
      <dgm:prSet/>
      <dgm:spPr/>
      <dgm:t>
        <a:bodyPr/>
        <a:lstStyle/>
        <a:p>
          <a:endParaRPr lang="en-US"/>
        </a:p>
      </dgm:t>
    </dgm:pt>
    <dgm:pt modelId="{8C77E59F-D699-44D9-BE31-E0F0EEC76013}" type="sibTrans" cxnId="{491ED41B-FC8C-40A0-96BA-575245CB11AC}">
      <dgm:prSet/>
      <dgm:spPr/>
      <dgm:t>
        <a:bodyPr/>
        <a:lstStyle/>
        <a:p>
          <a:endParaRPr lang="en-US" dirty="0"/>
        </a:p>
      </dgm:t>
    </dgm:pt>
    <dgm:pt modelId="{EA33EF86-C178-4F5C-A138-FFAE70E49017}">
      <dgm:prSet phldrT="[Text]" custT="1"/>
      <dgm:spPr/>
      <dgm:t>
        <a:bodyPr/>
        <a:lstStyle/>
        <a:p>
          <a:r>
            <a:rPr lang="en-US" sz="1000" dirty="0"/>
            <a:t>Create Roadmap</a:t>
          </a:r>
        </a:p>
      </dgm:t>
    </dgm:pt>
    <dgm:pt modelId="{1E1C600D-BAA4-48A8-98B2-E76668C4AAA5}" type="parTrans" cxnId="{25E5D88D-3D3D-4606-8F43-BD42BD4EC8D8}">
      <dgm:prSet/>
      <dgm:spPr/>
      <dgm:t>
        <a:bodyPr/>
        <a:lstStyle/>
        <a:p>
          <a:endParaRPr lang="en-US"/>
        </a:p>
      </dgm:t>
    </dgm:pt>
    <dgm:pt modelId="{BEF8AFE6-8A07-45DD-B067-E392F7D69038}" type="sibTrans" cxnId="{25E5D88D-3D3D-4606-8F43-BD42BD4EC8D8}">
      <dgm:prSet/>
      <dgm:spPr/>
      <dgm:t>
        <a:bodyPr/>
        <a:lstStyle/>
        <a:p>
          <a:endParaRPr lang="en-US" dirty="0"/>
        </a:p>
      </dgm:t>
    </dgm:pt>
    <dgm:pt modelId="{89964491-AF40-4424-9747-9935D03379CA}">
      <dgm:prSet phldrT="[Text]" custT="1"/>
      <dgm:spPr/>
      <dgm:t>
        <a:bodyPr/>
        <a:lstStyle/>
        <a:p>
          <a:r>
            <a:rPr lang="en-US" sz="1000" dirty="0"/>
            <a:t>Get Application Ready</a:t>
          </a:r>
        </a:p>
      </dgm:t>
    </dgm:pt>
    <dgm:pt modelId="{F84AC3FB-BC14-4FA5-B137-4A985BB4F6B1}" type="parTrans" cxnId="{0BEDF9A3-C15A-4A7C-B0EB-D4EE149D133A}">
      <dgm:prSet/>
      <dgm:spPr/>
      <dgm:t>
        <a:bodyPr/>
        <a:lstStyle/>
        <a:p>
          <a:endParaRPr lang="en-US"/>
        </a:p>
      </dgm:t>
    </dgm:pt>
    <dgm:pt modelId="{9FC7D561-8B6C-4468-B74B-37CA96BC02C3}" type="sibTrans" cxnId="{0BEDF9A3-C15A-4A7C-B0EB-D4EE149D133A}">
      <dgm:prSet/>
      <dgm:spPr/>
      <dgm:t>
        <a:bodyPr/>
        <a:lstStyle/>
        <a:p>
          <a:endParaRPr lang="en-US" dirty="0"/>
        </a:p>
      </dgm:t>
    </dgm:pt>
    <dgm:pt modelId="{4495ED16-00FB-4625-BC9D-1343AE28BE8A}">
      <dgm:prSet phldrT="[Text]" custT="1"/>
      <dgm:spPr/>
      <dgm:t>
        <a:bodyPr/>
        <a:lstStyle/>
        <a:p>
          <a:r>
            <a:rPr lang="en-US" sz="1000" dirty="0"/>
            <a:t>Migrate Data</a:t>
          </a:r>
        </a:p>
      </dgm:t>
    </dgm:pt>
    <dgm:pt modelId="{3C36C2D9-2C98-4F7D-9101-52C893528CF6}" type="parTrans" cxnId="{8E44184E-F854-47E4-A7D9-58D7F47F2142}">
      <dgm:prSet/>
      <dgm:spPr/>
      <dgm:t>
        <a:bodyPr/>
        <a:lstStyle/>
        <a:p>
          <a:endParaRPr lang="en-US"/>
        </a:p>
      </dgm:t>
    </dgm:pt>
    <dgm:pt modelId="{9EC8805E-5624-4580-B5EE-CBE6C28F748E}" type="sibTrans" cxnId="{8E44184E-F854-47E4-A7D9-58D7F47F2142}">
      <dgm:prSet/>
      <dgm:spPr/>
      <dgm:t>
        <a:bodyPr/>
        <a:lstStyle/>
        <a:p>
          <a:endParaRPr lang="en-US" dirty="0"/>
        </a:p>
      </dgm:t>
    </dgm:pt>
    <dgm:pt modelId="{A733DE17-B5DD-4D71-AE42-983AAC7CE992}">
      <dgm:prSet phldrT="[Text]" custT="1"/>
      <dgm:spPr/>
      <dgm:t>
        <a:bodyPr/>
        <a:lstStyle/>
        <a:p>
          <a:r>
            <a:rPr lang="en-US" sz="1000" dirty="0"/>
            <a:t>Testing</a:t>
          </a:r>
          <a:r>
            <a:rPr lang="en-US" sz="600" dirty="0"/>
            <a:t>/ </a:t>
          </a:r>
          <a:r>
            <a:rPr lang="en-US" sz="1000" dirty="0"/>
            <a:t>Switch</a:t>
          </a:r>
        </a:p>
      </dgm:t>
    </dgm:pt>
    <dgm:pt modelId="{E81407FD-5DBD-437A-9691-63B229EA3CDB}" type="parTrans" cxnId="{E1564518-5D48-4724-B6EC-10CCAE143AE3}">
      <dgm:prSet/>
      <dgm:spPr/>
      <dgm:t>
        <a:bodyPr/>
        <a:lstStyle/>
        <a:p>
          <a:endParaRPr lang="en-US"/>
        </a:p>
      </dgm:t>
    </dgm:pt>
    <dgm:pt modelId="{C8F3417D-E878-4774-9D4F-636E39CA4AAA}" type="sibTrans" cxnId="{E1564518-5D48-4724-B6EC-10CCAE143AE3}">
      <dgm:prSet/>
      <dgm:spPr/>
      <dgm:t>
        <a:bodyPr/>
        <a:lstStyle/>
        <a:p>
          <a:endParaRPr lang="en-US"/>
        </a:p>
      </dgm:t>
    </dgm:pt>
    <dgm:pt modelId="{6244F539-F05A-4589-A609-3B3850280890}" type="pres">
      <dgm:prSet presAssocID="{FFF9B5DA-4F60-404D-A530-93434508D40D}" presName="Name0" presStyleCnt="0">
        <dgm:presLayoutVars>
          <dgm:dir/>
          <dgm:resizeHandles val="exact"/>
        </dgm:presLayoutVars>
      </dgm:prSet>
      <dgm:spPr/>
    </dgm:pt>
    <dgm:pt modelId="{2BCBD88D-2250-4012-A7F3-2B4AA4F93683}" type="pres">
      <dgm:prSet presAssocID="{CB4CFEAE-3C0B-40A5-B1BA-D2FC03486CB1}" presName="node" presStyleLbl="node1" presStyleIdx="0" presStyleCnt="9" custScaleX="152762" custLinFactY="-100000" custLinFactNeighborX="52933" custLinFactNeighborY="-101644">
        <dgm:presLayoutVars>
          <dgm:bulletEnabled val="1"/>
        </dgm:presLayoutVars>
      </dgm:prSet>
      <dgm:spPr/>
    </dgm:pt>
    <dgm:pt modelId="{67FEAF32-078C-47F2-959D-1095F15AD73C}" type="pres">
      <dgm:prSet presAssocID="{5B25D095-71F3-48F2-8134-D2D03DC869EF}" presName="sibTrans" presStyleLbl="sibTrans2D1" presStyleIdx="0" presStyleCnt="8"/>
      <dgm:spPr/>
    </dgm:pt>
    <dgm:pt modelId="{C05A5AE8-E435-4124-A86C-3DDDEB7ABE1D}" type="pres">
      <dgm:prSet presAssocID="{5B25D095-71F3-48F2-8134-D2D03DC869EF}" presName="connectorText" presStyleLbl="sibTrans2D1" presStyleIdx="0" presStyleCnt="8"/>
      <dgm:spPr/>
    </dgm:pt>
    <dgm:pt modelId="{18300A48-FF6B-478C-BF67-3FDB8DDB4577}" type="pres">
      <dgm:prSet presAssocID="{8911BC0F-2420-4171-9348-CCFA12B9C180}" presName="node" presStyleLbl="node1" presStyleIdx="1" presStyleCnt="9" custScaleX="164442" custLinFactY="-100000" custLinFactNeighborX="47729" custLinFactNeighborY="-104400">
        <dgm:presLayoutVars>
          <dgm:bulletEnabled val="1"/>
        </dgm:presLayoutVars>
      </dgm:prSet>
      <dgm:spPr/>
    </dgm:pt>
    <dgm:pt modelId="{3CBD8D5E-39A9-428C-8285-39BD7078E6B7}" type="pres">
      <dgm:prSet presAssocID="{B0EB62F5-6CF0-4DE6-97D8-830E0256C5B5}" presName="sibTrans" presStyleLbl="sibTrans2D1" presStyleIdx="1" presStyleCnt="8"/>
      <dgm:spPr/>
    </dgm:pt>
    <dgm:pt modelId="{F58D6FF9-7FA1-4971-B7C6-6DBD8859184F}" type="pres">
      <dgm:prSet presAssocID="{B0EB62F5-6CF0-4DE6-97D8-830E0256C5B5}" presName="connectorText" presStyleLbl="sibTrans2D1" presStyleIdx="1" presStyleCnt="8"/>
      <dgm:spPr/>
    </dgm:pt>
    <dgm:pt modelId="{402B33F5-A375-4206-9FE4-2205624DB942}" type="pres">
      <dgm:prSet presAssocID="{D44B1C1A-072D-489E-91D6-A71E213B35B5}" presName="node" presStyleLbl="node1" presStyleIdx="2" presStyleCnt="9" custScaleX="163074" custScaleY="92258" custLinFactY="-100000" custLinFactNeighborX="34606" custLinFactNeighborY="-108271">
        <dgm:presLayoutVars>
          <dgm:bulletEnabled val="1"/>
        </dgm:presLayoutVars>
      </dgm:prSet>
      <dgm:spPr/>
    </dgm:pt>
    <dgm:pt modelId="{0931705F-102C-4444-B4AB-C5AAC7CDC2A7}" type="pres">
      <dgm:prSet presAssocID="{6041040C-4CB2-4348-ADC6-7A28D1DC82BE}" presName="sibTrans" presStyleLbl="sibTrans2D1" presStyleIdx="2" presStyleCnt="8"/>
      <dgm:spPr/>
    </dgm:pt>
    <dgm:pt modelId="{172D6646-873E-4CC8-9F50-6FDC86216514}" type="pres">
      <dgm:prSet presAssocID="{6041040C-4CB2-4348-ADC6-7A28D1DC82BE}" presName="connectorText" presStyleLbl="sibTrans2D1" presStyleIdx="2" presStyleCnt="8"/>
      <dgm:spPr/>
    </dgm:pt>
    <dgm:pt modelId="{0AD52869-D10C-495F-B01E-A7EB8C2431B9}" type="pres">
      <dgm:prSet presAssocID="{EACDC37E-6409-4AD9-96A7-B278A566BDAF}" presName="node" presStyleLbl="node1" presStyleIdx="3" presStyleCnt="9" custScaleX="154874" custLinFactY="-100000" custLinFactNeighborX="50370" custLinFactNeighborY="-104400">
        <dgm:presLayoutVars>
          <dgm:bulletEnabled val="1"/>
        </dgm:presLayoutVars>
      </dgm:prSet>
      <dgm:spPr/>
    </dgm:pt>
    <dgm:pt modelId="{F44C0334-E25A-4DC9-ACC5-738D64505EEC}" type="pres">
      <dgm:prSet presAssocID="{4BFFD196-244D-4702-8855-830932286CBD}" presName="sibTrans" presStyleLbl="sibTrans2D1" presStyleIdx="3" presStyleCnt="8"/>
      <dgm:spPr/>
    </dgm:pt>
    <dgm:pt modelId="{634D2B95-4C8C-4EBC-9CFD-D7985B850438}" type="pres">
      <dgm:prSet presAssocID="{4BFFD196-244D-4702-8855-830932286CBD}" presName="connectorText" presStyleLbl="sibTrans2D1" presStyleIdx="3" presStyleCnt="8"/>
      <dgm:spPr/>
    </dgm:pt>
    <dgm:pt modelId="{638906FD-FDB1-415F-97DD-C490EB55EF46}" type="pres">
      <dgm:prSet presAssocID="{859C6124-1DA5-43F6-A4CA-299195DE339B}" presName="node" presStyleLbl="node1" presStyleIdx="4" presStyleCnt="9" custScaleX="143913" custLinFactY="-100000" custLinFactNeighborX="44211" custLinFactNeighborY="-104400">
        <dgm:presLayoutVars>
          <dgm:bulletEnabled val="1"/>
        </dgm:presLayoutVars>
      </dgm:prSet>
      <dgm:spPr/>
    </dgm:pt>
    <dgm:pt modelId="{E10ACF78-6CB6-4949-BC6F-C1BC4BE27A2E}" type="pres">
      <dgm:prSet presAssocID="{8C77E59F-D699-44D9-BE31-E0F0EEC76013}" presName="sibTrans" presStyleLbl="sibTrans2D1" presStyleIdx="4" presStyleCnt="8"/>
      <dgm:spPr/>
    </dgm:pt>
    <dgm:pt modelId="{C9761E4C-2FA3-40EE-9575-C18F233CADD3}" type="pres">
      <dgm:prSet presAssocID="{8C77E59F-D699-44D9-BE31-E0F0EEC76013}" presName="connectorText" presStyleLbl="sibTrans2D1" presStyleIdx="4" presStyleCnt="8"/>
      <dgm:spPr/>
    </dgm:pt>
    <dgm:pt modelId="{85DDEEE8-5F48-4BA0-B394-36AEFDC5B900}" type="pres">
      <dgm:prSet presAssocID="{EA33EF86-C178-4F5C-A138-FFAE70E49017}" presName="node" presStyleLbl="node1" presStyleIdx="5" presStyleCnt="9" custScaleX="153321" custLinFactY="-100000" custLinFactNeighborX="49366" custLinFactNeighborY="-109036">
        <dgm:presLayoutVars>
          <dgm:bulletEnabled val="1"/>
        </dgm:presLayoutVars>
      </dgm:prSet>
      <dgm:spPr/>
    </dgm:pt>
    <dgm:pt modelId="{0AF1DA33-43C6-4617-ADC6-5E3794F2FA59}" type="pres">
      <dgm:prSet presAssocID="{BEF8AFE6-8A07-45DD-B067-E392F7D69038}" presName="sibTrans" presStyleLbl="sibTrans2D1" presStyleIdx="5" presStyleCnt="8"/>
      <dgm:spPr/>
    </dgm:pt>
    <dgm:pt modelId="{B84A8966-0C98-42BE-BC48-E51B010159D5}" type="pres">
      <dgm:prSet presAssocID="{BEF8AFE6-8A07-45DD-B067-E392F7D69038}" presName="connectorText" presStyleLbl="sibTrans2D1" presStyleIdx="5" presStyleCnt="8"/>
      <dgm:spPr/>
    </dgm:pt>
    <dgm:pt modelId="{2EA210CD-FF18-4FEB-9C51-9792EC064CFB}" type="pres">
      <dgm:prSet presAssocID="{89964491-AF40-4424-9747-9935D03379CA}" presName="node" presStyleLbl="node1" presStyleIdx="6" presStyleCnt="9" custScaleX="171678" custLinFactY="-100000" custLinFactNeighborX="36823" custLinFactNeighborY="-110686">
        <dgm:presLayoutVars>
          <dgm:bulletEnabled val="1"/>
        </dgm:presLayoutVars>
      </dgm:prSet>
      <dgm:spPr/>
    </dgm:pt>
    <dgm:pt modelId="{F7D30BF2-A5DD-46ED-8CB1-5EAEBE9F6CB2}" type="pres">
      <dgm:prSet presAssocID="{9FC7D561-8B6C-4468-B74B-37CA96BC02C3}" presName="sibTrans" presStyleLbl="sibTrans2D1" presStyleIdx="6" presStyleCnt="8"/>
      <dgm:spPr/>
    </dgm:pt>
    <dgm:pt modelId="{8DE0D28F-180E-4CE8-8EAE-07F27DBF0996}" type="pres">
      <dgm:prSet presAssocID="{9FC7D561-8B6C-4468-B74B-37CA96BC02C3}" presName="connectorText" presStyleLbl="sibTrans2D1" presStyleIdx="6" presStyleCnt="8"/>
      <dgm:spPr/>
    </dgm:pt>
    <dgm:pt modelId="{8434985A-A4D0-4C60-B2B7-7E306BB550EC}" type="pres">
      <dgm:prSet presAssocID="{4495ED16-00FB-4625-BC9D-1343AE28BE8A}" presName="node" presStyleLbl="node1" presStyleIdx="7" presStyleCnt="9" custScaleX="145394" custLinFactY="-100000" custLinFactNeighborX="10095" custLinFactNeighborY="-103134">
        <dgm:presLayoutVars>
          <dgm:bulletEnabled val="1"/>
        </dgm:presLayoutVars>
      </dgm:prSet>
      <dgm:spPr/>
    </dgm:pt>
    <dgm:pt modelId="{492358B9-51E9-4B0A-AD5E-05E40030A612}" type="pres">
      <dgm:prSet presAssocID="{9EC8805E-5624-4580-B5EE-CBE6C28F748E}" presName="sibTrans" presStyleLbl="sibTrans2D1" presStyleIdx="7" presStyleCnt="8"/>
      <dgm:spPr/>
    </dgm:pt>
    <dgm:pt modelId="{CA22CFC5-0138-44D1-9AF7-9D3526EA4372}" type="pres">
      <dgm:prSet presAssocID="{9EC8805E-5624-4580-B5EE-CBE6C28F748E}" presName="connectorText" presStyleLbl="sibTrans2D1" presStyleIdx="7" presStyleCnt="8"/>
      <dgm:spPr/>
    </dgm:pt>
    <dgm:pt modelId="{68CB5528-5107-4D04-A4E3-1678739B79DB}" type="pres">
      <dgm:prSet presAssocID="{A733DE17-B5DD-4D71-AE42-983AAC7CE992}" presName="node" presStyleLbl="node1" presStyleIdx="8" presStyleCnt="9" custScaleX="143554" custLinFactY="-100000" custLinFactNeighborX="-11762" custLinFactNeighborY="-106754">
        <dgm:presLayoutVars>
          <dgm:bulletEnabled val="1"/>
        </dgm:presLayoutVars>
      </dgm:prSet>
      <dgm:spPr/>
    </dgm:pt>
  </dgm:ptLst>
  <dgm:cxnLst>
    <dgm:cxn modelId="{939C8300-FD19-4743-BD28-0DC5159CBA95}" type="presOf" srcId="{9EC8805E-5624-4580-B5EE-CBE6C28F748E}" destId="{CA22CFC5-0138-44D1-9AF7-9D3526EA4372}" srcOrd="1" destOrd="0" presId="urn:microsoft.com/office/officeart/2005/8/layout/process1"/>
    <dgm:cxn modelId="{C28AF900-50D1-469F-A509-C80B7BCD920D}" srcId="{FFF9B5DA-4F60-404D-A530-93434508D40D}" destId="{CB4CFEAE-3C0B-40A5-B1BA-D2FC03486CB1}" srcOrd="0" destOrd="0" parTransId="{31FCF411-C62C-4872-A6DA-62677EA5F7AA}" sibTransId="{5B25D095-71F3-48F2-8134-D2D03DC869EF}"/>
    <dgm:cxn modelId="{86CDE202-BC02-4251-9C4A-EF731189260B}" srcId="{FFF9B5DA-4F60-404D-A530-93434508D40D}" destId="{EACDC37E-6409-4AD9-96A7-B278A566BDAF}" srcOrd="3" destOrd="0" parTransId="{A520C4FA-9C81-480C-8E32-147B42707125}" sibTransId="{4BFFD196-244D-4702-8855-830932286CBD}"/>
    <dgm:cxn modelId="{427F7E0E-EEE5-4805-8DEB-F7360A80FD1B}" type="presOf" srcId="{4495ED16-00FB-4625-BC9D-1343AE28BE8A}" destId="{8434985A-A4D0-4C60-B2B7-7E306BB550EC}" srcOrd="0" destOrd="0" presId="urn:microsoft.com/office/officeart/2005/8/layout/process1"/>
    <dgm:cxn modelId="{99EFC416-9B37-4836-8D31-FDC029293BEE}" type="presOf" srcId="{CB4CFEAE-3C0B-40A5-B1BA-D2FC03486CB1}" destId="{2BCBD88D-2250-4012-A7F3-2B4AA4F93683}" srcOrd="0" destOrd="0" presId="urn:microsoft.com/office/officeart/2005/8/layout/process1"/>
    <dgm:cxn modelId="{E1564518-5D48-4724-B6EC-10CCAE143AE3}" srcId="{FFF9B5DA-4F60-404D-A530-93434508D40D}" destId="{A733DE17-B5DD-4D71-AE42-983AAC7CE992}" srcOrd="8" destOrd="0" parTransId="{E81407FD-5DBD-437A-9691-63B229EA3CDB}" sibTransId="{C8F3417D-E878-4774-9D4F-636E39CA4AAA}"/>
    <dgm:cxn modelId="{491ED41B-FC8C-40A0-96BA-575245CB11AC}" srcId="{FFF9B5DA-4F60-404D-A530-93434508D40D}" destId="{859C6124-1DA5-43F6-A4CA-299195DE339B}" srcOrd="4" destOrd="0" parTransId="{823BEAF4-6D1D-44E9-9669-DF0B9192FACE}" sibTransId="{8C77E59F-D699-44D9-BE31-E0F0EEC76013}"/>
    <dgm:cxn modelId="{3169EA1D-1F73-4221-9824-5253B9BF027A}" type="presOf" srcId="{9EC8805E-5624-4580-B5EE-CBE6C28F748E}" destId="{492358B9-51E9-4B0A-AD5E-05E40030A612}" srcOrd="0" destOrd="0" presId="urn:microsoft.com/office/officeart/2005/8/layout/process1"/>
    <dgm:cxn modelId="{B987DD24-6B2C-4876-944F-3F003FE8612F}" type="presOf" srcId="{9FC7D561-8B6C-4468-B74B-37CA96BC02C3}" destId="{F7D30BF2-A5DD-46ED-8CB1-5EAEBE9F6CB2}" srcOrd="0" destOrd="0" presId="urn:microsoft.com/office/officeart/2005/8/layout/process1"/>
    <dgm:cxn modelId="{B8CE8F26-32A2-4D17-B08A-41860CBD2A32}" type="presOf" srcId="{6041040C-4CB2-4348-ADC6-7A28D1DC82BE}" destId="{172D6646-873E-4CC8-9F50-6FDC86216514}" srcOrd="1" destOrd="0" presId="urn:microsoft.com/office/officeart/2005/8/layout/process1"/>
    <dgm:cxn modelId="{52BE2D2C-E042-4A38-80ED-EEF387CA0FB6}" srcId="{FFF9B5DA-4F60-404D-A530-93434508D40D}" destId="{D44B1C1A-072D-489E-91D6-A71E213B35B5}" srcOrd="2" destOrd="0" parTransId="{48B4B013-2614-4F1F-8518-71F5AE266700}" sibTransId="{6041040C-4CB2-4348-ADC6-7A28D1DC82BE}"/>
    <dgm:cxn modelId="{64893F30-5B7A-40A9-A7D1-AA2B4216A57F}" type="presOf" srcId="{5B25D095-71F3-48F2-8134-D2D03DC869EF}" destId="{67FEAF32-078C-47F2-959D-1095F15AD73C}" srcOrd="0" destOrd="0" presId="urn:microsoft.com/office/officeart/2005/8/layout/process1"/>
    <dgm:cxn modelId="{CD3ADC35-BC5C-4E70-9A66-69A85FB14AD4}" type="presOf" srcId="{D44B1C1A-072D-489E-91D6-A71E213B35B5}" destId="{402B33F5-A375-4206-9FE4-2205624DB942}" srcOrd="0" destOrd="0" presId="urn:microsoft.com/office/officeart/2005/8/layout/process1"/>
    <dgm:cxn modelId="{553D473A-00DC-4BF4-9E13-27109D13A0D4}" type="presOf" srcId="{EA33EF86-C178-4F5C-A138-FFAE70E49017}" destId="{85DDEEE8-5F48-4BA0-B394-36AEFDC5B900}" srcOrd="0" destOrd="0" presId="urn:microsoft.com/office/officeart/2005/8/layout/process1"/>
    <dgm:cxn modelId="{ABEBCF3C-A216-4EA2-ADC0-B2B370430FFC}" type="presOf" srcId="{EACDC37E-6409-4AD9-96A7-B278A566BDAF}" destId="{0AD52869-D10C-495F-B01E-A7EB8C2431B9}" srcOrd="0" destOrd="0" presId="urn:microsoft.com/office/officeart/2005/8/layout/process1"/>
    <dgm:cxn modelId="{A42F2740-3B57-4FA9-8A44-B2043661325A}" type="presOf" srcId="{859C6124-1DA5-43F6-A4CA-299195DE339B}" destId="{638906FD-FDB1-415F-97DD-C490EB55EF46}" srcOrd="0" destOrd="0" presId="urn:microsoft.com/office/officeart/2005/8/layout/process1"/>
    <dgm:cxn modelId="{1C74DF5E-47B4-4F7C-A491-941DEE9E3570}" type="presOf" srcId="{BEF8AFE6-8A07-45DD-B067-E392F7D69038}" destId="{B84A8966-0C98-42BE-BC48-E51B010159D5}" srcOrd="1" destOrd="0" presId="urn:microsoft.com/office/officeart/2005/8/layout/process1"/>
    <dgm:cxn modelId="{D4EF2A62-57AC-4ABA-B0A2-01DA514E8349}" type="presOf" srcId="{FFF9B5DA-4F60-404D-A530-93434508D40D}" destId="{6244F539-F05A-4589-A609-3B3850280890}" srcOrd="0" destOrd="0" presId="urn:microsoft.com/office/officeart/2005/8/layout/process1"/>
    <dgm:cxn modelId="{ED164F43-750A-4DE6-AF11-E5B0039D6ABB}" type="presOf" srcId="{4BFFD196-244D-4702-8855-830932286CBD}" destId="{F44C0334-E25A-4DC9-ACC5-738D64505EEC}" srcOrd="0" destOrd="0" presId="urn:microsoft.com/office/officeart/2005/8/layout/process1"/>
    <dgm:cxn modelId="{2D2AA86C-0807-498E-B921-439301DA7587}" type="presOf" srcId="{8C77E59F-D699-44D9-BE31-E0F0EEC76013}" destId="{C9761E4C-2FA3-40EE-9575-C18F233CADD3}" srcOrd="1" destOrd="0" presId="urn:microsoft.com/office/officeart/2005/8/layout/process1"/>
    <dgm:cxn modelId="{8E44184E-F854-47E4-A7D9-58D7F47F2142}" srcId="{FFF9B5DA-4F60-404D-A530-93434508D40D}" destId="{4495ED16-00FB-4625-BC9D-1343AE28BE8A}" srcOrd="7" destOrd="0" parTransId="{3C36C2D9-2C98-4F7D-9101-52C893528CF6}" sibTransId="{9EC8805E-5624-4580-B5EE-CBE6C28F748E}"/>
    <dgm:cxn modelId="{ED656372-94C2-4C2F-BE34-15BBE33CA018}" type="presOf" srcId="{BEF8AFE6-8A07-45DD-B067-E392F7D69038}" destId="{0AF1DA33-43C6-4617-ADC6-5E3794F2FA59}" srcOrd="0" destOrd="0" presId="urn:microsoft.com/office/officeart/2005/8/layout/process1"/>
    <dgm:cxn modelId="{82551985-27B9-44F4-82BA-893CAAAF4757}" type="presOf" srcId="{89964491-AF40-4424-9747-9935D03379CA}" destId="{2EA210CD-FF18-4FEB-9C51-9792EC064CFB}" srcOrd="0" destOrd="0" presId="urn:microsoft.com/office/officeart/2005/8/layout/process1"/>
    <dgm:cxn modelId="{E85BC786-3735-4E77-9E83-6561862856A6}" type="presOf" srcId="{6041040C-4CB2-4348-ADC6-7A28D1DC82BE}" destId="{0931705F-102C-4444-B4AB-C5AAC7CDC2A7}" srcOrd="0" destOrd="0" presId="urn:microsoft.com/office/officeart/2005/8/layout/process1"/>
    <dgm:cxn modelId="{25E5D88D-3D3D-4606-8F43-BD42BD4EC8D8}" srcId="{FFF9B5DA-4F60-404D-A530-93434508D40D}" destId="{EA33EF86-C178-4F5C-A138-FFAE70E49017}" srcOrd="5" destOrd="0" parTransId="{1E1C600D-BAA4-48A8-98B2-E76668C4AAA5}" sibTransId="{BEF8AFE6-8A07-45DD-B067-E392F7D69038}"/>
    <dgm:cxn modelId="{8A756290-A355-472B-A41B-BCDC67535922}" type="presOf" srcId="{8911BC0F-2420-4171-9348-CCFA12B9C180}" destId="{18300A48-FF6B-478C-BF67-3FDB8DDB4577}" srcOrd="0" destOrd="0" presId="urn:microsoft.com/office/officeart/2005/8/layout/process1"/>
    <dgm:cxn modelId="{0BEDF9A3-C15A-4A7C-B0EB-D4EE149D133A}" srcId="{FFF9B5DA-4F60-404D-A530-93434508D40D}" destId="{89964491-AF40-4424-9747-9935D03379CA}" srcOrd="6" destOrd="0" parTransId="{F84AC3FB-BC14-4FA5-B137-4A985BB4F6B1}" sibTransId="{9FC7D561-8B6C-4468-B74B-37CA96BC02C3}"/>
    <dgm:cxn modelId="{5D2F5BB2-1241-4219-BD1D-1E7DDFF15014}" srcId="{FFF9B5DA-4F60-404D-A530-93434508D40D}" destId="{8911BC0F-2420-4171-9348-CCFA12B9C180}" srcOrd="1" destOrd="0" parTransId="{6E3C6795-5193-4492-83BA-1EE0D804834F}" sibTransId="{B0EB62F5-6CF0-4DE6-97D8-830E0256C5B5}"/>
    <dgm:cxn modelId="{E2948FC1-0D37-40A3-B43D-C3A824A5D72D}" type="presOf" srcId="{B0EB62F5-6CF0-4DE6-97D8-830E0256C5B5}" destId="{3CBD8D5E-39A9-428C-8285-39BD7078E6B7}" srcOrd="0" destOrd="0" presId="urn:microsoft.com/office/officeart/2005/8/layout/process1"/>
    <dgm:cxn modelId="{523244C6-E6BF-4FAD-A53F-E8D4E38E6DA3}" type="presOf" srcId="{5B25D095-71F3-48F2-8134-D2D03DC869EF}" destId="{C05A5AE8-E435-4124-A86C-3DDDEB7ABE1D}" srcOrd="1" destOrd="0" presId="urn:microsoft.com/office/officeart/2005/8/layout/process1"/>
    <dgm:cxn modelId="{C06D0ED3-B91D-4D01-B226-5983E488436C}" type="presOf" srcId="{4BFFD196-244D-4702-8855-830932286CBD}" destId="{634D2B95-4C8C-4EBC-9CFD-D7985B850438}" srcOrd="1" destOrd="0" presId="urn:microsoft.com/office/officeart/2005/8/layout/process1"/>
    <dgm:cxn modelId="{11225DD4-B043-438E-9EAA-5C57A1FEDA08}" type="presOf" srcId="{8C77E59F-D699-44D9-BE31-E0F0EEC76013}" destId="{E10ACF78-6CB6-4949-BC6F-C1BC4BE27A2E}" srcOrd="0" destOrd="0" presId="urn:microsoft.com/office/officeart/2005/8/layout/process1"/>
    <dgm:cxn modelId="{6A41FFDC-6408-46D6-927C-C7FFD7563BAE}" type="presOf" srcId="{A733DE17-B5DD-4D71-AE42-983AAC7CE992}" destId="{68CB5528-5107-4D04-A4E3-1678739B79DB}" srcOrd="0" destOrd="0" presId="urn:microsoft.com/office/officeart/2005/8/layout/process1"/>
    <dgm:cxn modelId="{575685ED-A9AE-4CC7-9180-054D5090DA36}" type="presOf" srcId="{9FC7D561-8B6C-4468-B74B-37CA96BC02C3}" destId="{8DE0D28F-180E-4CE8-8EAE-07F27DBF0996}" srcOrd="1" destOrd="0" presId="urn:microsoft.com/office/officeart/2005/8/layout/process1"/>
    <dgm:cxn modelId="{0AC354F6-4DE0-4734-8E80-BED427503586}" type="presOf" srcId="{B0EB62F5-6CF0-4DE6-97D8-830E0256C5B5}" destId="{F58D6FF9-7FA1-4971-B7C6-6DBD8859184F}" srcOrd="1" destOrd="0" presId="urn:microsoft.com/office/officeart/2005/8/layout/process1"/>
    <dgm:cxn modelId="{C9A46F51-D02C-485C-93F4-83FC908405D5}" type="presParOf" srcId="{6244F539-F05A-4589-A609-3B3850280890}" destId="{2BCBD88D-2250-4012-A7F3-2B4AA4F93683}" srcOrd="0" destOrd="0" presId="urn:microsoft.com/office/officeart/2005/8/layout/process1"/>
    <dgm:cxn modelId="{6EDE837D-0366-47BD-9454-F8B1A70F96CA}" type="presParOf" srcId="{6244F539-F05A-4589-A609-3B3850280890}" destId="{67FEAF32-078C-47F2-959D-1095F15AD73C}" srcOrd="1" destOrd="0" presId="urn:microsoft.com/office/officeart/2005/8/layout/process1"/>
    <dgm:cxn modelId="{9E0AA590-D2A0-47A8-A494-D268D533DBF1}" type="presParOf" srcId="{67FEAF32-078C-47F2-959D-1095F15AD73C}" destId="{C05A5AE8-E435-4124-A86C-3DDDEB7ABE1D}" srcOrd="0" destOrd="0" presId="urn:microsoft.com/office/officeart/2005/8/layout/process1"/>
    <dgm:cxn modelId="{3C151009-2897-4F99-AEFC-1CCE8AC4C729}" type="presParOf" srcId="{6244F539-F05A-4589-A609-3B3850280890}" destId="{18300A48-FF6B-478C-BF67-3FDB8DDB4577}" srcOrd="2" destOrd="0" presId="urn:microsoft.com/office/officeart/2005/8/layout/process1"/>
    <dgm:cxn modelId="{A76E915D-9591-4D68-B80C-3B0857A5D0D8}" type="presParOf" srcId="{6244F539-F05A-4589-A609-3B3850280890}" destId="{3CBD8D5E-39A9-428C-8285-39BD7078E6B7}" srcOrd="3" destOrd="0" presId="urn:microsoft.com/office/officeart/2005/8/layout/process1"/>
    <dgm:cxn modelId="{9877D767-39E9-4FE5-9F9E-3EB9871B9151}" type="presParOf" srcId="{3CBD8D5E-39A9-428C-8285-39BD7078E6B7}" destId="{F58D6FF9-7FA1-4971-B7C6-6DBD8859184F}" srcOrd="0" destOrd="0" presId="urn:microsoft.com/office/officeart/2005/8/layout/process1"/>
    <dgm:cxn modelId="{5B8E9FDD-7C4A-49B9-926D-F10DF6AF2FCE}" type="presParOf" srcId="{6244F539-F05A-4589-A609-3B3850280890}" destId="{402B33F5-A375-4206-9FE4-2205624DB942}" srcOrd="4" destOrd="0" presId="urn:microsoft.com/office/officeart/2005/8/layout/process1"/>
    <dgm:cxn modelId="{3346F04B-7DE6-4AC8-B275-372AB3F72777}" type="presParOf" srcId="{6244F539-F05A-4589-A609-3B3850280890}" destId="{0931705F-102C-4444-B4AB-C5AAC7CDC2A7}" srcOrd="5" destOrd="0" presId="urn:microsoft.com/office/officeart/2005/8/layout/process1"/>
    <dgm:cxn modelId="{26F5A841-1BD9-45B1-968A-F7D911855296}" type="presParOf" srcId="{0931705F-102C-4444-B4AB-C5AAC7CDC2A7}" destId="{172D6646-873E-4CC8-9F50-6FDC86216514}" srcOrd="0" destOrd="0" presId="urn:microsoft.com/office/officeart/2005/8/layout/process1"/>
    <dgm:cxn modelId="{B92E4251-B9EF-47F2-8A7D-1445BD9A56D5}" type="presParOf" srcId="{6244F539-F05A-4589-A609-3B3850280890}" destId="{0AD52869-D10C-495F-B01E-A7EB8C2431B9}" srcOrd="6" destOrd="0" presId="urn:microsoft.com/office/officeart/2005/8/layout/process1"/>
    <dgm:cxn modelId="{E0365F20-84D2-4942-9437-F0000EAB1842}" type="presParOf" srcId="{6244F539-F05A-4589-A609-3B3850280890}" destId="{F44C0334-E25A-4DC9-ACC5-738D64505EEC}" srcOrd="7" destOrd="0" presId="urn:microsoft.com/office/officeart/2005/8/layout/process1"/>
    <dgm:cxn modelId="{2C871A2B-AD14-4EA7-809A-256C909EE3BA}" type="presParOf" srcId="{F44C0334-E25A-4DC9-ACC5-738D64505EEC}" destId="{634D2B95-4C8C-4EBC-9CFD-D7985B850438}" srcOrd="0" destOrd="0" presId="urn:microsoft.com/office/officeart/2005/8/layout/process1"/>
    <dgm:cxn modelId="{CC1B86EF-A761-4184-B425-53870E7598D3}" type="presParOf" srcId="{6244F539-F05A-4589-A609-3B3850280890}" destId="{638906FD-FDB1-415F-97DD-C490EB55EF46}" srcOrd="8" destOrd="0" presId="urn:microsoft.com/office/officeart/2005/8/layout/process1"/>
    <dgm:cxn modelId="{AA917E9F-696D-4AB1-A5F2-4F0E569F5768}" type="presParOf" srcId="{6244F539-F05A-4589-A609-3B3850280890}" destId="{E10ACF78-6CB6-4949-BC6F-C1BC4BE27A2E}" srcOrd="9" destOrd="0" presId="urn:microsoft.com/office/officeart/2005/8/layout/process1"/>
    <dgm:cxn modelId="{752F942A-C4CB-492A-8C78-D0DE7895F803}" type="presParOf" srcId="{E10ACF78-6CB6-4949-BC6F-C1BC4BE27A2E}" destId="{C9761E4C-2FA3-40EE-9575-C18F233CADD3}" srcOrd="0" destOrd="0" presId="urn:microsoft.com/office/officeart/2005/8/layout/process1"/>
    <dgm:cxn modelId="{B53F87A8-E0E5-48F8-8609-CEE343BE41C8}" type="presParOf" srcId="{6244F539-F05A-4589-A609-3B3850280890}" destId="{85DDEEE8-5F48-4BA0-B394-36AEFDC5B900}" srcOrd="10" destOrd="0" presId="urn:microsoft.com/office/officeart/2005/8/layout/process1"/>
    <dgm:cxn modelId="{D772E41C-B48E-4F0B-A301-5DADA7F29C33}" type="presParOf" srcId="{6244F539-F05A-4589-A609-3B3850280890}" destId="{0AF1DA33-43C6-4617-ADC6-5E3794F2FA59}" srcOrd="11" destOrd="0" presId="urn:microsoft.com/office/officeart/2005/8/layout/process1"/>
    <dgm:cxn modelId="{1871E89D-33EB-45E9-86FF-08AFA81E1519}" type="presParOf" srcId="{0AF1DA33-43C6-4617-ADC6-5E3794F2FA59}" destId="{B84A8966-0C98-42BE-BC48-E51B010159D5}" srcOrd="0" destOrd="0" presId="urn:microsoft.com/office/officeart/2005/8/layout/process1"/>
    <dgm:cxn modelId="{526D87F8-DDBE-409B-8752-771DD24291E8}" type="presParOf" srcId="{6244F539-F05A-4589-A609-3B3850280890}" destId="{2EA210CD-FF18-4FEB-9C51-9792EC064CFB}" srcOrd="12" destOrd="0" presId="urn:microsoft.com/office/officeart/2005/8/layout/process1"/>
    <dgm:cxn modelId="{FA1FEF35-58FC-4B9B-9419-50C3D4DA2A3A}" type="presParOf" srcId="{6244F539-F05A-4589-A609-3B3850280890}" destId="{F7D30BF2-A5DD-46ED-8CB1-5EAEBE9F6CB2}" srcOrd="13" destOrd="0" presId="urn:microsoft.com/office/officeart/2005/8/layout/process1"/>
    <dgm:cxn modelId="{93B1CBF6-26A7-4644-93CE-6ED41950565E}" type="presParOf" srcId="{F7D30BF2-A5DD-46ED-8CB1-5EAEBE9F6CB2}" destId="{8DE0D28F-180E-4CE8-8EAE-07F27DBF0996}" srcOrd="0" destOrd="0" presId="urn:microsoft.com/office/officeart/2005/8/layout/process1"/>
    <dgm:cxn modelId="{7B355D51-D1E9-4B5E-A29E-B8302C42DCB3}" type="presParOf" srcId="{6244F539-F05A-4589-A609-3B3850280890}" destId="{8434985A-A4D0-4C60-B2B7-7E306BB550EC}" srcOrd="14" destOrd="0" presId="urn:microsoft.com/office/officeart/2005/8/layout/process1"/>
    <dgm:cxn modelId="{9210D267-B0EB-4C3F-B971-328387D711BB}" type="presParOf" srcId="{6244F539-F05A-4589-A609-3B3850280890}" destId="{492358B9-51E9-4B0A-AD5E-05E40030A612}" srcOrd="15" destOrd="0" presId="urn:microsoft.com/office/officeart/2005/8/layout/process1"/>
    <dgm:cxn modelId="{25885583-6EAE-4046-80C1-4BAD30DA87EF}" type="presParOf" srcId="{492358B9-51E9-4B0A-AD5E-05E40030A612}" destId="{CA22CFC5-0138-44D1-9AF7-9D3526EA4372}" srcOrd="0" destOrd="0" presId="urn:microsoft.com/office/officeart/2005/8/layout/process1"/>
    <dgm:cxn modelId="{F64BF5CE-E8C7-41DE-A2C1-C2CA9C7D627B}" type="presParOf" srcId="{6244F539-F05A-4589-A609-3B3850280890}" destId="{68CB5528-5107-4D04-A4E3-1678739B79DB}" srcOrd="16"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0723D0-72F8-4A59-861A-FAA2DAB39654}" type="doc">
      <dgm:prSet loTypeId="urn:microsoft.com/office/officeart/2005/8/layout/hList1" loCatId="list" qsTypeId="urn:microsoft.com/office/officeart/2005/8/quickstyle/simple1" qsCatId="simple" csTypeId="urn:microsoft.com/office/officeart/2005/8/colors/accent1_2" csCatId="accent1" phldr="0"/>
      <dgm:spPr/>
      <dgm:t>
        <a:bodyPr/>
        <a:lstStyle/>
        <a:p>
          <a:endParaRPr lang="en-US"/>
        </a:p>
      </dgm:t>
    </dgm:pt>
    <dgm:pt modelId="{22115CF3-421D-437C-90A5-4C8D8CFEBAC5}" type="pres">
      <dgm:prSet presAssocID="{C90723D0-72F8-4A59-861A-FAA2DAB39654}" presName="Name0" presStyleCnt="0">
        <dgm:presLayoutVars>
          <dgm:dir/>
          <dgm:animLvl val="lvl"/>
          <dgm:resizeHandles val="exact"/>
        </dgm:presLayoutVars>
      </dgm:prSet>
      <dgm:spPr/>
    </dgm:pt>
  </dgm:ptLst>
  <dgm:cxnLst>
    <dgm:cxn modelId="{0C9B0838-7EED-4682-961B-57313D9ADC05}" type="presOf" srcId="{C90723D0-72F8-4A59-861A-FAA2DAB39654}" destId="{22115CF3-421D-437C-90A5-4C8D8CFEBAC5}" srcOrd="0" destOrd="0" presId="urn:microsoft.com/office/officeart/2005/8/layout/hLis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CBD88D-2250-4012-A7F3-2B4AA4F93683}">
      <dsp:nvSpPr>
        <dsp:cNvPr id="0" name=""/>
        <dsp:cNvSpPr/>
      </dsp:nvSpPr>
      <dsp:spPr>
        <a:xfrm>
          <a:off x="95882" y="126345"/>
          <a:ext cx="653643" cy="65413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sz="1050" kern="1200" dirty="0"/>
            <a:t>Outline Reasons</a:t>
          </a:r>
        </a:p>
      </dsp:txBody>
      <dsp:txXfrm>
        <a:off x="115027" y="145490"/>
        <a:ext cx="615353" cy="615847"/>
      </dsp:txXfrm>
    </dsp:sp>
    <dsp:sp modelId="{67FEAF32-078C-47F2-959D-1095F15AD73C}">
      <dsp:nvSpPr>
        <dsp:cNvPr id="0" name=""/>
        <dsp:cNvSpPr/>
      </dsp:nvSpPr>
      <dsp:spPr>
        <a:xfrm rot="21526308">
          <a:off x="790077" y="391558"/>
          <a:ext cx="86010" cy="106115"/>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790080" y="413058"/>
        <a:ext cx="60207" cy="63669"/>
      </dsp:txXfrm>
    </dsp:sp>
    <dsp:sp modelId="{18300A48-FF6B-478C-BF67-3FDB8DDB4577}">
      <dsp:nvSpPr>
        <dsp:cNvPr id="0" name=""/>
        <dsp:cNvSpPr/>
      </dsp:nvSpPr>
      <dsp:spPr>
        <a:xfrm>
          <a:off x="911772" y="108317"/>
          <a:ext cx="703619" cy="65413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People Involved</a:t>
          </a:r>
        </a:p>
      </dsp:txBody>
      <dsp:txXfrm>
        <a:off x="930931" y="127476"/>
        <a:ext cx="665301" cy="615819"/>
      </dsp:txXfrm>
    </dsp:sp>
    <dsp:sp modelId="{3CBD8D5E-39A9-428C-8285-39BD7078E6B7}">
      <dsp:nvSpPr>
        <dsp:cNvPr id="0" name=""/>
        <dsp:cNvSpPr/>
      </dsp:nvSpPr>
      <dsp:spPr>
        <a:xfrm rot="21497545">
          <a:off x="1652547" y="369558"/>
          <a:ext cx="78842" cy="106115"/>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652552" y="391133"/>
        <a:ext cx="55189" cy="63669"/>
      </dsp:txXfrm>
    </dsp:sp>
    <dsp:sp modelId="{402B33F5-A375-4206-9FE4-2205624DB942}">
      <dsp:nvSpPr>
        <dsp:cNvPr id="0" name=""/>
        <dsp:cNvSpPr/>
      </dsp:nvSpPr>
      <dsp:spPr>
        <a:xfrm>
          <a:off x="1764085" y="108317"/>
          <a:ext cx="697766" cy="60349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Organize</a:t>
          </a:r>
          <a:r>
            <a:rPr lang="en-US" sz="600" kern="1200" dirty="0"/>
            <a:t> </a:t>
          </a:r>
          <a:r>
            <a:rPr lang="en-US" sz="1000" kern="1200" dirty="0"/>
            <a:t>Cloud-Readiness</a:t>
          </a:r>
        </a:p>
      </dsp:txBody>
      <dsp:txXfrm>
        <a:off x="1781761" y="125993"/>
        <a:ext cx="662414" cy="568142"/>
      </dsp:txXfrm>
    </dsp:sp>
    <dsp:sp modelId="{0931705F-102C-4444-B4AB-C5AAC7CDC2A7}">
      <dsp:nvSpPr>
        <dsp:cNvPr id="0" name=""/>
        <dsp:cNvSpPr/>
      </dsp:nvSpPr>
      <dsp:spPr>
        <a:xfrm rot="99077">
          <a:off x="2511363" y="370006"/>
          <a:ext cx="105054" cy="106115"/>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2511370" y="390775"/>
        <a:ext cx="73538" cy="63669"/>
      </dsp:txXfrm>
    </dsp:sp>
    <dsp:sp modelId="{0AD52869-D10C-495F-B01E-A7EB8C2431B9}">
      <dsp:nvSpPr>
        <dsp:cNvPr id="0" name=""/>
        <dsp:cNvSpPr/>
      </dsp:nvSpPr>
      <dsp:spPr>
        <a:xfrm>
          <a:off x="2659985" y="108317"/>
          <a:ext cx="662680" cy="65413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Choose Cloud Vender</a:t>
          </a:r>
        </a:p>
      </dsp:txBody>
      <dsp:txXfrm>
        <a:off x="2679144" y="127476"/>
        <a:ext cx="624362" cy="615819"/>
      </dsp:txXfrm>
    </dsp:sp>
    <dsp:sp modelId="{F44C0334-E25A-4DC9-ACC5-738D64505EEC}">
      <dsp:nvSpPr>
        <dsp:cNvPr id="0" name=""/>
        <dsp:cNvSpPr/>
      </dsp:nvSpPr>
      <dsp:spPr>
        <a:xfrm>
          <a:off x="3362818" y="382329"/>
          <a:ext cx="85124" cy="106115"/>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362818" y="403552"/>
        <a:ext cx="59587" cy="63669"/>
      </dsp:txXfrm>
    </dsp:sp>
    <dsp:sp modelId="{638906FD-FDB1-415F-97DD-C490EB55EF46}">
      <dsp:nvSpPr>
        <dsp:cNvPr id="0" name=""/>
        <dsp:cNvSpPr/>
      </dsp:nvSpPr>
      <dsp:spPr>
        <a:xfrm>
          <a:off x="3483277" y="108317"/>
          <a:ext cx="615779" cy="65413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Design Environ</a:t>
          </a:r>
        </a:p>
        <a:p>
          <a:pPr marL="0" lvl="0" indent="0" algn="ctr" defTabSz="444500">
            <a:lnSpc>
              <a:spcPct val="90000"/>
            </a:lnSpc>
            <a:spcBef>
              <a:spcPct val="0"/>
            </a:spcBef>
            <a:spcAft>
              <a:spcPct val="35000"/>
            </a:spcAft>
            <a:buNone/>
          </a:pPr>
          <a:r>
            <a:rPr lang="en-US" sz="1000" kern="1200" dirty="0"/>
            <a:t>ment</a:t>
          </a:r>
        </a:p>
      </dsp:txBody>
      <dsp:txXfrm>
        <a:off x="3501313" y="126353"/>
        <a:ext cx="579707" cy="618065"/>
      </dsp:txXfrm>
    </dsp:sp>
    <dsp:sp modelId="{E10ACF78-6CB6-4949-BC6F-C1BC4BE27A2E}">
      <dsp:nvSpPr>
        <dsp:cNvPr id="0" name=""/>
        <dsp:cNvSpPr/>
      </dsp:nvSpPr>
      <dsp:spPr>
        <a:xfrm rot="21472280">
          <a:off x="4144018" y="367439"/>
          <a:ext cx="95453" cy="106115"/>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4144028" y="389194"/>
        <a:ext cx="66817" cy="63669"/>
      </dsp:txXfrm>
    </dsp:sp>
    <dsp:sp modelId="{85DDEEE8-5F48-4BA0-B394-36AEFDC5B900}">
      <dsp:nvSpPr>
        <dsp:cNvPr id="0" name=""/>
        <dsp:cNvSpPr/>
      </dsp:nvSpPr>
      <dsp:spPr>
        <a:xfrm>
          <a:off x="4279033" y="77991"/>
          <a:ext cx="656035" cy="65413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Create Roadmap</a:t>
          </a:r>
        </a:p>
      </dsp:txBody>
      <dsp:txXfrm>
        <a:off x="4298192" y="97150"/>
        <a:ext cx="617717" cy="615819"/>
      </dsp:txXfrm>
    </dsp:sp>
    <dsp:sp modelId="{0AF1DA33-43C6-4617-ADC6-5E3794F2FA59}">
      <dsp:nvSpPr>
        <dsp:cNvPr id="0" name=""/>
        <dsp:cNvSpPr/>
      </dsp:nvSpPr>
      <dsp:spPr>
        <a:xfrm rot="21556091">
          <a:off x="4972486" y="346828"/>
          <a:ext cx="79339" cy="106115"/>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4972487" y="368203"/>
        <a:ext cx="55537" cy="63669"/>
      </dsp:txXfrm>
    </dsp:sp>
    <dsp:sp modelId="{2EA210CD-FF18-4FEB-9C51-9792EC064CFB}">
      <dsp:nvSpPr>
        <dsp:cNvPr id="0" name=""/>
        <dsp:cNvSpPr/>
      </dsp:nvSpPr>
      <dsp:spPr>
        <a:xfrm>
          <a:off x="5084754" y="67198"/>
          <a:ext cx="734581" cy="65413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Get Application Ready</a:t>
          </a:r>
        </a:p>
      </dsp:txBody>
      <dsp:txXfrm>
        <a:off x="5103913" y="86357"/>
        <a:ext cx="696263" cy="615819"/>
      </dsp:txXfrm>
    </dsp:sp>
    <dsp:sp modelId="{F7D30BF2-A5DD-46ED-8CB1-5EAEBE9F6CB2}">
      <dsp:nvSpPr>
        <dsp:cNvPr id="0" name=""/>
        <dsp:cNvSpPr/>
      </dsp:nvSpPr>
      <dsp:spPr>
        <a:xfrm rot="211025">
          <a:off x="5850624" y="367753"/>
          <a:ext cx="66591" cy="106115"/>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850643" y="388363"/>
        <a:ext cx="46614" cy="63669"/>
      </dsp:txXfrm>
    </dsp:sp>
    <dsp:sp modelId="{8434985A-A4D0-4C60-B2B7-7E306BB550EC}">
      <dsp:nvSpPr>
        <dsp:cNvPr id="0" name=""/>
        <dsp:cNvSpPr/>
      </dsp:nvSpPr>
      <dsp:spPr>
        <a:xfrm>
          <a:off x="5944743" y="116599"/>
          <a:ext cx="622116" cy="65413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Migrate Data</a:t>
          </a:r>
        </a:p>
      </dsp:txBody>
      <dsp:txXfrm>
        <a:off x="5962964" y="134820"/>
        <a:ext cx="585674" cy="617695"/>
      </dsp:txXfrm>
    </dsp:sp>
    <dsp:sp modelId="{492358B9-51E9-4B0A-AD5E-05E40030A612}">
      <dsp:nvSpPr>
        <dsp:cNvPr id="0" name=""/>
        <dsp:cNvSpPr/>
      </dsp:nvSpPr>
      <dsp:spPr>
        <a:xfrm rot="21491773">
          <a:off x="6600278" y="378645"/>
          <a:ext cx="70919" cy="106115"/>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6600283" y="400203"/>
        <a:ext cx="49643" cy="63669"/>
      </dsp:txXfrm>
    </dsp:sp>
    <dsp:sp modelId="{68CB5528-5107-4D04-A4E3-1678739B79DB}">
      <dsp:nvSpPr>
        <dsp:cNvPr id="0" name=""/>
        <dsp:cNvSpPr/>
      </dsp:nvSpPr>
      <dsp:spPr>
        <a:xfrm>
          <a:off x="6700604" y="92919"/>
          <a:ext cx="614243" cy="65413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Testing</a:t>
          </a:r>
          <a:r>
            <a:rPr lang="en-US" sz="600" kern="1200" dirty="0"/>
            <a:t>/ </a:t>
          </a:r>
          <a:r>
            <a:rPr lang="en-US" sz="1000" kern="1200" dirty="0"/>
            <a:t>Switch</a:t>
          </a:r>
        </a:p>
      </dsp:txBody>
      <dsp:txXfrm>
        <a:off x="6718595" y="110910"/>
        <a:ext cx="578261" cy="6181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6/17/2023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dirty="0"/>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and I am here to talk about Cloud Development.</a:t>
            </a:r>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dirty="0"/>
          </a:p>
        </p:txBody>
      </p:sp>
    </p:spTree>
    <p:extLst>
      <p:ext uri="{BB962C8B-B14F-4D97-AF65-F5344CB8AC3E}">
        <p14:creationId xmlns:p14="http://schemas.microsoft.com/office/powerpoint/2010/main" val="14949708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different policies and roles to securing the cloud application. A few of these are (use table). Identity and access management (IAM) is a security and business discipline that includes multiple technologies and business processes to help the right people or machines to access the right assets at the right time for the right reasons, while keeping unauthorized access and fraud at bay. New permissions like with new hires or with people who moved up in the company.</a:t>
            </a:r>
          </a:p>
        </p:txBody>
      </p:sp>
      <p:sp>
        <p:nvSpPr>
          <p:cNvPr id="4" name="Slide Number Placeholder 3"/>
          <p:cNvSpPr>
            <a:spLocks noGrp="1"/>
          </p:cNvSpPr>
          <p:nvPr>
            <p:ph type="sldNum" sz="quarter" idx="5"/>
          </p:nvPr>
        </p:nvSpPr>
        <p:spPr/>
        <p:txBody>
          <a:bodyPr/>
          <a:lstStyle/>
          <a:p>
            <a:fld id="{AF533E96-F078-4B3D-A8F4-F1AF21EBC357}" type="slidenum">
              <a:rPr lang="en-US" smtClean="0"/>
              <a:t>10</a:t>
            </a:fld>
            <a:endParaRPr lang="en-US" dirty="0"/>
          </a:p>
        </p:txBody>
      </p:sp>
    </p:spTree>
    <p:extLst>
      <p:ext uri="{BB962C8B-B14F-4D97-AF65-F5344CB8AC3E}">
        <p14:creationId xmlns:p14="http://schemas.microsoft.com/office/powerpoint/2010/main" val="4100165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Still another way of securing the cloud application would be making sure of the API security. Application programming interface (API) is away for one piece of software to interact with another piece of software. API security is the process of protecting APIs from attacks. This is the core component of web application security. How is works is described in the diagram to the right (use diagram).</a:t>
            </a:r>
          </a:p>
        </p:txBody>
      </p:sp>
      <p:sp>
        <p:nvSpPr>
          <p:cNvPr id="4" name="Slide Number Placeholder 3"/>
          <p:cNvSpPr>
            <a:spLocks noGrp="1"/>
          </p:cNvSpPr>
          <p:nvPr>
            <p:ph type="sldNum" sz="quarter" idx="5"/>
          </p:nvPr>
        </p:nvSpPr>
        <p:spPr/>
        <p:txBody>
          <a:bodyPr/>
          <a:lstStyle/>
          <a:p>
            <a:fld id="{AF533E96-F078-4B3D-A8F4-F1AF21EBC357}" type="slidenum">
              <a:rPr lang="en-US" smtClean="0"/>
              <a:t>11</a:t>
            </a:fld>
            <a:endParaRPr lang="en-US" dirty="0"/>
          </a:p>
        </p:txBody>
      </p:sp>
    </p:spTree>
    <p:extLst>
      <p:ext uri="{BB962C8B-B14F-4D97-AF65-F5344CB8AC3E}">
        <p14:creationId xmlns:p14="http://schemas.microsoft.com/office/powerpoint/2010/main" val="760387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your time. With the knowledge I have given you like (read above) I hope this helps in getting you to understand a serverless/cloud application. The last slide is just the references that I used. Have a good day!</a:t>
            </a:r>
          </a:p>
        </p:txBody>
      </p:sp>
      <p:sp>
        <p:nvSpPr>
          <p:cNvPr id="4" name="Slide Number Placeholder 3"/>
          <p:cNvSpPr>
            <a:spLocks noGrp="1"/>
          </p:cNvSpPr>
          <p:nvPr>
            <p:ph type="sldNum" sz="quarter" idx="5"/>
          </p:nvPr>
        </p:nvSpPr>
        <p:spPr/>
        <p:txBody>
          <a:bodyPr/>
          <a:lstStyle/>
          <a:p>
            <a:fld id="{AF533E96-F078-4B3D-A8F4-F1AF21EBC357}" type="slidenum">
              <a:rPr lang="en-US" smtClean="0"/>
              <a:t>12</a:t>
            </a:fld>
            <a:endParaRPr lang="en-US" dirty="0"/>
          </a:p>
        </p:txBody>
      </p:sp>
    </p:spTree>
    <p:extLst>
      <p:ext uri="{BB962C8B-B14F-4D97-AF65-F5344CB8AC3E}">
        <p14:creationId xmlns:p14="http://schemas.microsoft.com/office/powerpoint/2010/main" val="40444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Candace Ralston-student at SNHU. This is about the serverless cloud, containerization and orchestration. This explains how the serverless cloud works. As well as how containers work and orchestration.</a:t>
            </a:r>
          </a:p>
        </p:txBody>
      </p:sp>
      <p:sp>
        <p:nvSpPr>
          <p:cNvPr id="4" name="Slide Number Placeholder 3"/>
          <p:cNvSpPr>
            <a:spLocks noGrp="1"/>
          </p:cNvSpPr>
          <p:nvPr>
            <p:ph type="sldNum" sz="quarter" idx="5"/>
          </p:nvPr>
        </p:nvSpPr>
        <p:spPr/>
        <p:txBody>
          <a:bodyPr/>
          <a:lstStyle/>
          <a:p>
            <a:fld id="{AF533E96-F078-4B3D-A8F4-F1AF21EBC357}" type="slidenum">
              <a:rPr lang="en-US" smtClean="0"/>
              <a:t>2</a:t>
            </a:fld>
            <a:endParaRPr lang="en-US" dirty="0"/>
          </a:p>
        </p:txBody>
      </p:sp>
    </p:spTree>
    <p:extLst>
      <p:ext uri="{BB962C8B-B14F-4D97-AF65-F5344CB8AC3E}">
        <p14:creationId xmlns:p14="http://schemas.microsoft.com/office/powerpoint/2010/main" val="1899805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Containerization is the packaging of software code with just the operating system libraries and dependencies required to run the code to create a single lightweight container that runs consistently on any infrastructure. They basically allow developers to create and deploy applications faster and more securely. (Use the tables)</a:t>
            </a:r>
          </a:p>
        </p:txBody>
      </p:sp>
      <p:sp>
        <p:nvSpPr>
          <p:cNvPr id="4" name="Slide Number Placeholder 3"/>
          <p:cNvSpPr>
            <a:spLocks noGrp="1"/>
          </p:cNvSpPr>
          <p:nvPr>
            <p:ph type="sldNum" sz="quarter" idx="5"/>
          </p:nvPr>
        </p:nvSpPr>
        <p:spPr/>
        <p:txBody>
          <a:bodyPr/>
          <a:lstStyle/>
          <a:p>
            <a:fld id="{AF533E96-F078-4B3D-A8F4-F1AF21EBC357}" type="slidenum">
              <a:rPr lang="en-US" smtClean="0"/>
              <a:t>3</a:t>
            </a:fld>
            <a:endParaRPr lang="en-US" dirty="0"/>
          </a:p>
        </p:txBody>
      </p:sp>
    </p:spTree>
    <p:extLst>
      <p:ext uri="{BB962C8B-B14F-4D97-AF65-F5344CB8AC3E}">
        <p14:creationId xmlns:p14="http://schemas.microsoft.com/office/powerpoint/2010/main" val="3536791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the orchestration is the automated configuration, management, and coordination of computer systems, applications, and services. It helps IT to more easily manage complex tasks and workflows. To the right is a screenshot of an orchestration.</a:t>
            </a:r>
          </a:p>
        </p:txBody>
      </p:sp>
      <p:sp>
        <p:nvSpPr>
          <p:cNvPr id="4" name="Slide Number Placeholder 3"/>
          <p:cNvSpPr>
            <a:spLocks noGrp="1"/>
          </p:cNvSpPr>
          <p:nvPr>
            <p:ph type="sldNum" sz="quarter" idx="5"/>
          </p:nvPr>
        </p:nvSpPr>
        <p:spPr/>
        <p:txBody>
          <a:bodyPr/>
          <a:lstStyle/>
          <a:p>
            <a:fld id="{AF533E96-F078-4B3D-A8F4-F1AF21EBC357}" type="slidenum">
              <a:rPr lang="en-US" smtClean="0"/>
              <a:t>4</a:t>
            </a:fld>
            <a:endParaRPr lang="en-US" dirty="0"/>
          </a:p>
        </p:txBody>
      </p:sp>
    </p:spTree>
    <p:extLst>
      <p:ext uri="{BB962C8B-B14F-4D97-AF65-F5344CB8AC3E}">
        <p14:creationId xmlns:p14="http://schemas.microsoft.com/office/powerpoint/2010/main" val="4087507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pros and cons to the serverless cloud (use table). Scalable is the property of a system to handle a growing amount of work. Long-running processes are computer database transactions that avoid locks on non-local resources. That however outweighs the comparison between the AWS S3 storage and the local storage (use table).</a:t>
            </a:r>
          </a:p>
        </p:txBody>
      </p:sp>
      <p:sp>
        <p:nvSpPr>
          <p:cNvPr id="4" name="Slide Number Placeholder 3"/>
          <p:cNvSpPr>
            <a:spLocks noGrp="1"/>
          </p:cNvSpPr>
          <p:nvPr>
            <p:ph type="sldNum" sz="quarter" idx="5"/>
          </p:nvPr>
        </p:nvSpPr>
        <p:spPr/>
        <p:txBody>
          <a:bodyPr/>
          <a:lstStyle/>
          <a:p>
            <a:fld id="{AF533E96-F078-4B3D-A8F4-F1AF21EBC357}" type="slidenum">
              <a:rPr lang="en-US" smtClean="0"/>
              <a:t>5</a:t>
            </a:fld>
            <a:endParaRPr lang="en-US" dirty="0"/>
          </a:p>
        </p:txBody>
      </p:sp>
    </p:spTree>
    <p:extLst>
      <p:ext uri="{BB962C8B-B14F-4D97-AF65-F5344CB8AC3E}">
        <p14:creationId xmlns:p14="http://schemas.microsoft.com/office/powerpoint/2010/main" val="1506350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compute services that AWS uses is Lambda. This is a serverless, event-driven compute service that lets you run code for virtually any type of application or backend service without using servers. Use the diagram.</a:t>
            </a:r>
          </a:p>
        </p:txBody>
      </p:sp>
      <p:sp>
        <p:nvSpPr>
          <p:cNvPr id="4" name="Slide Number Placeholder 3"/>
          <p:cNvSpPr>
            <a:spLocks noGrp="1"/>
          </p:cNvSpPr>
          <p:nvPr>
            <p:ph type="sldNum" sz="quarter" idx="5"/>
          </p:nvPr>
        </p:nvSpPr>
        <p:spPr/>
        <p:txBody>
          <a:bodyPr/>
          <a:lstStyle/>
          <a:p>
            <a:fld id="{AF533E96-F078-4B3D-A8F4-F1AF21EBC357}" type="slidenum">
              <a:rPr lang="en-US" smtClean="0"/>
              <a:t>6</a:t>
            </a:fld>
            <a:endParaRPr lang="en-US" dirty="0"/>
          </a:p>
        </p:txBody>
      </p:sp>
    </p:spTree>
    <p:extLst>
      <p:ext uri="{BB962C8B-B14F-4D97-AF65-F5344CB8AC3E}">
        <p14:creationId xmlns:p14="http://schemas.microsoft.com/office/powerpoint/2010/main" val="2006026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NoSQL databases that are source-available cross-platform document oriented database programing. NoSQL databases provides a mechanism for storage and retrieval of data that is modeled in means other than the tabular relations used in relational databases. These are MongoDB which uses JSON-like documents with optional schemas (the structure of a database that describes in a formal language supported typically by a relational database management system). The other one is DynamoDB which is also an NOSQL database that offered by Amazon as a part of the AWS services portfolio. Like everything else like this there is a good and a bad side to using these (use table). For the main database we used the queries (use table) and Lambda script which is a event-driven serverless part of AWS. </a:t>
            </a:r>
          </a:p>
        </p:txBody>
      </p:sp>
      <p:sp>
        <p:nvSpPr>
          <p:cNvPr id="4" name="Slide Number Placeholder 3"/>
          <p:cNvSpPr>
            <a:spLocks noGrp="1"/>
          </p:cNvSpPr>
          <p:nvPr>
            <p:ph type="sldNum" sz="quarter" idx="5"/>
          </p:nvPr>
        </p:nvSpPr>
        <p:spPr/>
        <p:txBody>
          <a:bodyPr/>
          <a:lstStyle/>
          <a:p>
            <a:fld id="{AF533E96-F078-4B3D-A8F4-F1AF21EBC357}" type="slidenum">
              <a:rPr lang="en-US" smtClean="0"/>
              <a:t>7</a:t>
            </a:fld>
            <a:endParaRPr lang="en-US" dirty="0"/>
          </a:p>
        </p:txBody>
      </p:sp>
    </p:spTree>
    <p:extLst>
      <p:ext uri="{BB962C8B-B14F-4D97-AF65-F5344CB8AC3E}">
        <p14:creationId xmlns:p14="http://schemas.microsoft.com/office/powerpoint/2010/main" val="328482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next one is for the cloud-based development principles. These are elasticity and pay-for-use model (on the right). These are (use above). The table is the capacity vs. usage table (use table). Since it is a pay-for-use model the company here actually paid less then they thought.</a:t>
            </a:r>
          </a:p>
        </p:txBody>
      </p:sp>
      <p:sp>
        <p:nvSpPr>
          <p:cNvPr id="4" name="Slide Number Placeholder 3"/>
          <p:cNvSpPr>
            <a:spLocks noGrp="1"/>
          </p:cNvSpPr>
          <p:nvPr>
            <p:ph type="sldNum" sz="quarter" idx="5"/>
          </p:nvPr>
        </p:nvSpPr>
        <p:spPr/>
        <p:txBody>
          <a:bodyPr/>
          <a:lstStyle/>
          <a:p>
            <a:fld id="{AF533E96-F078-4B3D-A8F4-F1AF21EBC357}" type="slidenum">
              <a:rPr lang="en-US" smtClean="0"/>
              <a:t>8</a:t>
            </a:fld>
            <a:endParaRPr lang="en-US" dirty="0"/>
          </a:p>
        </p:txBody>
      </p:sp>
    </p:spTree>
    <p:extLst>
      <p:ext uri="{BB962C8B-B14F-4D97-AF65-F5344CB8AC3E}">
        <p14:creationId xmlns:p14="http://schemas.microsoft.com/office/powerpoint/2010/main" val="169172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start to securing your cloud application. There are many ways to access the cloud application while making sure that only the right users access it. One of these is the multi-factor authentication, which requires two or more proofs of identity to grant you access to your accounts or applications. Another one is the strong passwords, which gives you a key or password that only you know and can use. Still another one would be physical security practices, which are security measures that are designed to deny unauthorized access to facilities, equipment, resources, and people. These can be locks on doors, walls, and cameras. Another one is monitoring user activity, which is the monitoring and tracking of end user behavior on devices, networks, and other company-owned IT resources. There are items that they can put on computers and devices that can help monitor and stop user activity. The last but not lest one is endpoint security, which is an approach to the protection of computer networks that are remotely bridged to client devices. Such as laptops, tablets, and phones.</a:t>
            </a:r>
          </a:p>
        </p:txBody>
      </p:sp>
      <p:sp>
        <p:nvSpPr>
          <p:cNvPr id="4" name="Slide Number Placeholder 3"/>
          <p:cNvSpPr>
            <a:spLocks noGrp="1"/>
          </p:cNvSpPr>
          <p:nvPr>
            <p:ph type="sldNum" sz="quarter" idx="5"/>
          </p:nvPr>
        </p:nvSpPr>
        <p:spPr/>
        <p:txBody>
          <a:bodyPr/>
          <a:lstStyle/>
          <a:p>
            <a:fld id="{AF533E96-F078-4B3D-A8F4-F1AF21EBC357}" type="slidenum">
              <a:rPr lang="en-US" smtClean="0"/>
              <a:t>9</a:t>
            </a:fld>
            <a:endParaRPr lang="en-US" dirty="0"/>
          </a:p>
        </p:txBody>
      </p:sp>
    </p:spTree>
    <p:extLst>
      <p:ext uri="{BB962C8B-B14F-4D97-AF65-F5344CB8AC3E}">
        <p14:creationId xmlns:p14="http://schemas.microsoft.com/office/powerpoint/2010/main" val="4801117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3175" y="1120876"/>
            <a:ext cx="8008376" cy="1710814"/>
          </a:xfrm>
          <a:noFill/>
          <a:effectLst>
            <a:outerShdw blurRad="50800" dist="38100" dir="2700000" algn="tl" rotWithShape="0">
              <a:prstClr val="black">
                <a:alpha val="40000"/>
              </a:prstClr>
            </a:outerShdw>
          </a:effectLst>
        </p:spPr>
        <p:txBody>
          <a:bodyPr>
            <a:normAutofit/>
          </a:bodyPr>
          <a:lstStyle>
            <a:lvl1pPr algn="r">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78426" y="3709218"/>
            <a:ext cx="80010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6/17/2023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9824" y="224337"/>
            <a:ext cx="8259098" cy="763526"/>
          </a:xfrm>
        </p:spPr>
        <p:txBody>
          <a:bodyPr>
            <a:normAutofit/>
          </a:bodyPr>
          <a:lstStyle>
            <a:lvl1pPr algn="r">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415845"/>
            <a:ext cx="8246070" cy="3362630"/>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16872" y="406537"/>
            <a:ext cx="6937885" cy="725349"/>
          </a:xfrm>
        </p:spPr>
        <p:txBody>
          <a:bodyPr>
            <a:normAutofit/>
          </a:bodyPr>
          <a:lstStyle>
            <a:lvl1pPr algn="l">
              <a:defRPr sz="360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718186" y="1143000"/>
            <a:ext cx="6961240" cy="3545497"/>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6/17/2023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212651"/>
            <a:ext cx="8093365" cy="763525"/>
          </a:xfrm>
        </p:spPr>
        <p:txBody>
          <a:bodyPr>
            <a:normAutofit/>
          </a:bodyPr>
          <a:lstStyle>
            <a:lvl1pPr algn="r">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530153"/>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002550"/>
            <a:ext cx="4040188"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530153"/>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002550"/>
            <a:ext cx="4041775"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6/17/2023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6/17/2023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6/17/2023</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dirty="0"/>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9.xml"/><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0.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hyperlink" Target="https://www.guru99.com/aws-lambda-function.html" TargetMode="External"/><Relationship Id="rId3" Type="http://schemas.openxmlformats.org/officeDocument/2006/relationships/hyperlink" Target="https://www.resolutets.com/cloud-migration-steps/#:~:text=There%20are%20two%20typical%20migration%20models%3A%20Lift%20and,application%20architecture%20to%20take%20advantage%20of%20cloud%20capabilities." TargetMode="External"/><Relationship Id="rId7" Type="http://schemas.openxmlformats.org/officeDocument/2006/relationships/hyperlink" Target="https://gomindsight.com/insights/blog/cloud-storage-vs-local-storage-whats-right-for-you/" TargetMode="External"/><Relationship Id="rId2" Type="http://schemas.openxmlformats.org/officeDocument/2006/relationships/hyperlink" Target="https://thecustomizewindows.com/2019/05/devops-and-containerization-tools/" TargetMode="External"/><Relationship Id="rId1" Type="http://schemas.openxmlformats.org/officeDocument/2006/relationships/slideLayout" Target="../slideLayouts/slideLayout2.xml"/><Relationship Id="rId6" Type="http://schemas.openxmlformats.org/officeDocument/2006/relationships/hyperlink" Target="https://www.jscape.com/blog/amazon-s3-vs-local-storage-where-should-you-store-files-uploaded-to-your-file-transfer-server" TargetMode="External"/><Relationship Id="rId11" Type="http://schemas.openxmlformats.org/officeDocument/2006/relationships/hyperlink" Target="https://www.strongdm.com/blog/aws-iam-roles-vs-policies" TargetMode="External"/><Relationship Id="rId5" Type="http://schemas.openxmlformats.org/officeDocument/2006/relationships/hyperlink" Target="https://www.cloudflare.com/learning/serverless/why-use-serverless/" TargetMode="External"/><Relationship Id="rId10" Type="http://schemas.openxmlformats.org/officeDocument/2006/relationships/hyperlink" Target="https://www.cynet.com/network-attacks/unauthorized-access-5-best-practices-to-avoid-the-next-data-breach/" TargetMode="External"/><Relationship Id="rId4" Type="http://schemas.openxmlformats.org/officeDocument/2006/relationships/hyperlink" Target="https://docs.docker.com/get-started/08_using_compose/" TargetMode="External"/><Relationship Id="rId9" Type="http://schemas.openxmlformats.org/officeDocument/2006/relationships/hyperlink" Target="https://www.mongodb.com/compare/mongodb-dynamodb"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notesSlide" Target="../notesSlides/notesSlide3.xml"/><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slideLayout" Target="../slideLayouts/slideLayout3.xml"/><Relationship Id="rId1" Type="http://schemas.openxmlformats.org/officeDocument/2006/relationships/tags" Target="../tags/tag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 Id="rId1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5.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8.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5127" y="324020"/>
            <a:ext cx="8067368" cy="1755053"/>
          </a:xfrm>
          <a:solidFill>
            <a:schemeClr val="accent1">
              <a:alpha val="40000"/>
            </a:schemeClr>
          </a:solidFill>
        </p:spPr>
        <p:txBody>
          <a:bodyPr>
            <a:normAutofit/>
          </a:bodyPr>
          <a:lstStyle/>
          <a:p>
            <a:r>
              <a:rPr lang="en-US" dirty="0"/>
              <a:t> CS 470 Project Two</a:t>
            </a:r>
            <a:br>
              <a:rPr lang="en-US" dirty="0"/>
            </a:br>
            <a:r>
              <a:rPr lang="en-US" dirty="0"/>
              <a:t>Conference Presentation:</a:t>
            </a:r>
            <a:br>
              <a:rPr lang="en-US" dirty="0"/>
            </a:br>
            <a:r>
              <a:rPr lang="en-US" dirty="0"/>
              <a:t>Cloud Development</a:t>
            </a:r>
          </a:p>
        </p:txBody>
      </p:sp>
      <p:sp>
        <p:nvSpPr>
          <p:cNvPr id="3" name="Subtitle 2"/>
          <p:cNvSpPr>
            <a:spLocks noGrp="1"/>
          </p:cNvSpPr>
          <p:nvPr>
            <p:ph type="subTitle" idx="1"/>
          </p:nvPr>
        </p:nvSpPr>
        <p:spPr>
          <a:xfrm>
            <a:off x="516194" y="3447321"/>
            <a:ext cx="8096864" cy="730043"/>
          </a:xfrm>
        </p:spPr>
        <p:txBody>
          <a:bodyPr/>
          <a:lstStyle/>
          <a:p>
            <a:r>
              <a:rPr lang="en-US" dirty="0"/>
              <a:t>Candace Ralston </a:t>
            </a:r>
          </a:p>
        </p:txBody>
      </p:sp>
      <p:sp>
        <p:nvSpPr>
          <p:cNvPr id="4" name="Subtitle 2">
            <a:extLst>
              <a:ext uri="{FF2B5EF4-FFF2-40B4-BE49-F238E27FC236}">
                <a16:creationId xmlns:a16="http://schemas.microsoft.com/office/drawing/2014/main" id="{D90D4CAB-B834-F74A-8181-DAC33FAEF649}"/>
              </a:ext>
            </a:extLst>
          </p:cNvPr>
          <p:cNvSpPr txBox="1">
            <a:spLocks/>
          </p:cNvSpPr>
          <p:nvPr/>
        </p:nvSpPr>
        <p:spPr>
          <a:xfrm>
            <a:off x="516193" y="3956035"/>
            <a:ext cx="8096864" cy="730043"/>
          </a:xfrm>
          <a:prstGeom prst="rect">
            <a:avLst/>
          </a:prstGeom>
        </p:spPr>
        <p:txBody>
          <a:bodyPr vert="horz" lIns="91440" tIns="45720" rIns="91440" bIns="45720" rtlCol="0">
            <a:normAutofit/>
          </a:bodyPr>
          <a:lstStyle>
            <a:lvl1pPr marL="0" indent="0" algn="r" defTabSz="914400" rtl="0" eaLnBrk="1" latinLnBrk="0" hangingPunct="1">
              <a:spcBef>
                <a:spcPct val="20000"/>
              </a:spcBef>
              <a:buFont typeface="Arial" pitchFamily="34" charset="0"/>
              <a:buNone/>
              <a:defRPr sz="2800" b="0" i="0" kern="1200">
                <a:solidFill>
                  <a:schemeClr val="bg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06/23</a:t>
            </a:r>
          </a:p>
        </p:txBody>
      </p:sp>
    </p:spTree>
    <p:extLst>
      <p:ext uri="{BB962C8B-B14F-4D97-AF65-F5344CB8AC3E}">
        <p14:creationId xmlns:p14="http://schemas.microsoft.com/office/powerpoint/2010/main" val="363920370"/>
      </p:ext>
    </p:extLst>
  </p:cSld>
  <p:clrMapOvr>
    <a:masterClrMapping/>
  </p:clrMapOvr>
  <mc:AlternateContent xmlns:mc="http://schemas.openxmlformats.org/markup-compatibility/2006">
    <mc:Choice xmlns:p14="http://schemas.microsoft.com/office/powerpoint/2010/main" Requires="p14">
      <p:transition spd="med" p14:dur="700" advTm="9103">
        <p:fade/>
      </p:transition>
    </mc:Choice>
    <mc:Fallback>
      <p:transition spd="med" advTm="9103">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31708-918D-9E2D-CE40-BF939123CEBD}"/>
              </a:ext>
            </a:extLst>
          </p:cNvPr>
          <p:cNvSpPr>
            <a:spLocks noGrp="1"/>
          </p:cNvSpPr>
          <p:nvPr>
            <p:ph type="title"/>
          </p:nvPr>
        </p:nvSpPr>
        <p:spPr/>
        <p:txBody>
          <a:bodyPr/>
          <a:lstStyle/>
          <a:p>
            <a:pPr algn="r"/>
            <a:r>
              <a:rPr lang="en-US" dirty="0"/>
              <a:t>Securing Your Cloud App</a:t>
            </a:r>
          </a:p>
        </p:txBody>
      </p:sp>
      <p:graphicFrame>
        <p:nvGraphicFramePr>
          <p:cNvPr id="5" name="Table 5">
            <a:extLst>
              <a:ext uri="{FF2B5EF4-FFF2-40B4-BE49-F238E27FC236}">
                <a16:creationId xmlns:a16="http://schemas.microsoft.com/office/drawing/2014/main" id="{DC893BB4-FCF2-215E-A945-5215E52B2C43}"/>
              </a:ext>
            </a:extLst>
          </p:cNvPr>
          <p:cNvGraphicFramePr>
            <a:graphicFrameLocks noGrp="1"/>
          </p:cNvGraphicFramePr>
          <p:nvPr>
            <p:ph sz="half" idx="1"/>
            <p:extLst>
              <p:ext uri="{D42A27DB-BD31-4B8C-83A1-F6EECF244321}">
                <p14:modId xmlns:p14="http://schemas.microsoft.com/office/powerpoint/2010/main" val="2803784432"/>
              </p:ext>
            </p:extLst>
          </p:nvPr>
        </p:nvGraphicFramePr>
        <p:xfrm>
          <a:off x="457200" y="1200150"/>
          <a:ext cx="4038600" cy="3637280"/>
        </p:xfrm>
        <a:graphic>
          <a:graphicData uri="http://schemas.openxmlformats.org/drawingml/2006/table">
            <a:tbl>
              <a:tblPr firstRow="1" bandRow="1">
                <a:tableStyleId>{5C22544A-7EE6-4342-B048-85BDC9FD1C3A}</a:tableStyleId>
              </a:tblPr>
              <a:tblGrid>
                <a:gridCol w="2019300">
                  <a:extLst>
                    <a:ext uri="{9D8B030D-6E8A-4147-A177-3AD203B41FA5}">
                      <a16:colId xmlns:a16="http://schemas.microsoft.com/office/drawing/2014/main" val="474725971"/>
                    </a:ext>
                  </a:extLst>
                </a:gridCol>
                <a:gridCol w="2019300">
                  <a:extLst>
                    <a:ext uri="{9D8B030D-6E8A-4147-A177-3AD203B41FA5}">
                      <a16:colId xmlns:a16="http://schemas.microsoft.com/office/drawing/2014/main" val="107504995"/>
                    </a:ext>
                  </a:extLst>
                </a:gridCol>
              </a:tblGrid>
              <a:tr h="370840">
                <a:tc>
                  <a:txBody>
                    <a:bodyPr/>
                    <a:lstStyle/>
                    <a:p>
                      <a:pPr algn="ctr"/>
                      <a:r>
                        <a:rPr lang="en-US" dirty="0"/>
                        <a:t>Policy</a:t>
                      </a:r>
                    </a:p>
                  </a:txBody>
                  <a:tcPr/>
                </a:tc>
                <a:tc>
                  <a:txBody>
                    <a:bodyPr/>
                    <a:lstStyle/>
                    <a:p>
                      <a:pPr algn="ctr"/>
                      <a:r>
                        <a:rPr lang="en-US" dirty="0"/>
                        <a:t>Role</a:t>
                      </a:r>
                    </a:p>
                  </a:txBody>
                  <a:tcPr/>
                </a:tc>
                <a:extLst>
                  <a:ext uri="{0D108BD9-81ED-4DB2-BD59-A6C34878D82A}">
                    <a16:rowId xmlns:a16="http://schemas.microsoft.com/office/drawing/2014/main" val="1860276366"/>
                  </a:ext>
                </a:extLst>
              </a:tr>
              <a:tr h="370840">
                <a:tc>
                  <a:txBody>
                    <a:bodyPr/>
                    <a:lstStyle/>
                    <a:p>
                      <a:r>
                        <a:rPr lang="en-US" sz="1600" dirty="0"/>
                        <a:t>Users have access to technology resources</a:t>
                      </a:r>
                    </a:p>
                  </a:txBody>
                  <a:tcPr/>
                </a:tc>
                <a:tc>
                  <a:txBody>
                    <a:bodyPr/>
                    <a:lstStyle/>
                    <a:p>
                      <a:r>
                        <a:rPr lang="en-US" sz="1600" dirty="0"/>
                        <a:t>Users are authenticated</a:t>
                      </a:r>
                    </a:p>
                  </a:txBody>
                  <a:tcPr/>
                </a:tc>
                <a:extLst>
                  <a:ext uri="{0D108BD9-81ED-4DB2-BD59-A6C34878D82A}">
                    <a16:rowId xmlns:a16="http://schemas.microsoft.com/office/drawing/2014/main" val="4281935483"/>
                  </a:ext>
                </a:extLst>
              </a:tr>
              <a:tr h="370840">
                <a:tc>
                  <a:txBody>
                    <a:bodyPr/>
                    <a:lstStyle/>
                    <a:p>
                      <a:r>
                        <a:rPr lang="en-US" sz="1600" dirty="0"/>
                        <a:t>Permissions of identity</a:t>
                      </a:r>
                    </a:p>
                  </a:txBody>
                  <a:tcPr/>
                </a:tc>
                <a:tc>
                  <a:txBody>
                    <a:bodyPr/>
                    <a:lstStyle/>
                    <a:p>
                      <a:r>
                        <a:rPr lang="en-US" sz="1600" dirty="0"/>
                        <a:t>Users are authorized</a:t>
                      </a:r>
                    </a:p>
                  </a:txBody>
                  <a:tcPr/>
                </a:tc>
                <a:extLst>
                  <a:ext uri="{0D108BD9-81ED-4DB2-BD59-A6C34878D82A}">
                    <a16:rowId xmlns:a16="http://schemas.microsoft.com/office/drawing/2014/main" val="3989263269"/>
                  </a:ext>
                </a:extLst>
              </a:tr>
              <a:tr h="370840">
                <a:tc>
                  <a:txBody>
                    <a:bodyPr/>
                    <a:lstStyle/>
                    <a:p>
                      <a:r>
                        <a:rPr lang="en-US" sz="1600" dirty="0"/>
                        <a:t>IAM regulates access to AWS</a:t>
                      </a:r>
                    </a:p>
                  </a:txBody>
                  <a:tcPr/>
                </a:tc>
                <a:tc>
                  <a:txBody>
                    <a:bodyPr/>
                    <a:lstStyle/>
                    <a:p>
                      <a:r>
                        <a:rPr lang="en-US" sz="1600" dirty="0"/>
                        <a:t>Give necessary permissions</a:t>
                      </a:r>
                    </a:p>
                  </a:txBody>
                  <a:tcPr/>
                </a:tc>
                <a:extLst>
                  <a:ext uri="{0D108BD9-81ED-4DB2-BD59-A6C34878D82A}">
                    <a16:rowId xmlns:a16="http://schemas.microsoft.com/office/drawing/2014/main" val="2681346974"/>
                  </a:ext>
                </a:extLst>
              </a:tr>
              <a:tr h="370840">
                <a:tc>
                  <a:txBody>
                    <a:bodyPr/>
                    <a:lstStyle/>
                    <a:p>
                      <a:r>
                        <a:rPr lang="en-US" sz="1600" dirty="0"/>
                        <a:t>Allow or deny user to a resource</a:t>
                      </a:r>
                    </a:p>
                  </a:txBody>
                  <a:tcPr/>
                </a:tc>
                <a:tc>
                  <a:txBody>
                    <a:bodyPr/>
                    <a:lstStyle/>
                    <a:p>
                      <a:r>
                        <a:rPr lang="en-US" sz="1600" dirty="0"/>
                        <a:t>Give as many as needed</a:t>
                      </a:r>
                    </a:p>
                  </a:txBody>
                  <a:tcPr/>
                </a:tc>
                <a:extLst>
                  <a:ext uri="{0D108BD9-81ED-4DB2-BD59-A6C34878D82A}">
                    <a16:rowId xmlns:a16="http://schemas.microsoft.com/office/drawing/2014/main" val="2009426021"/>
                  </a:ext>
                </a:extLst>
              </a:tr>
              <a:tr h="370840">
                <a:tc>
                  <a:txBody>
                    <a:bodyPr/>
                    <a:lstStyle/>
                    <a:p>
                      <a:r>
                        <a:rPr lang="en-US" sz="1600" dirty="0"/>
                        <a:t>Identity-based</a:t>
                      </a:r>
                    </a:p>
                  </a:txBody>
                  <a:tcPr/>
                </a:tc>
                <a:tc>
                  <a:txBody>
                    <a:bodyPr/>
                    <a:lstStyle/>
                    <a:p>
                      <a:r>
                        <a:rPr lang="en-US" sz="1600" dirty="0"/>
                        <a:t>Good as making new permissions</a:t>
                      </a:r>
                    </a:p>
                  </a:txBody>
                  <a:tcPr/>
                </a:tc>
                <a:extLst>
                  <a:ext uri="{0D108BD9-81ED-4DB2-BD59-A6C34878D82A}">
                    <a16:rowId xmlns:a16="http://schemas.microsoft.com/office/drawing/2014/main" val="626224441"/>
                  </a:ext>
                </a:extLst>
              </a:tr>
              <a:tr h="370840">
                <a:tc>
                  <a:txBody>
                    <a:bodyPr/>
                    <a:lstStyle/>
                    <a:p>
                      <a:r>
                        <a:rPr lang="en-US" sz="1600" dirty="0"/>
                        <a:t>Resource-based</a:t>
                      </a:r>
                    </a:p>
                  </a:txBody>
                  <a:tcPr/>
                </a:tc>
                <a:tc>
                  <a:txBody>
                    <a:bodyPr/>
                    <a:lstStyle/>
                    <a:p>
                      <a:r>
                        <a:rPr lang="en-US" sz="1600" dirty="0"/>
                        <a:t>Applied to policies</a:t>
                      </a:r>
                    </a:p>
                  </a:txBody>
                  <a:tcPr/>
                </a:tc>
                <a:extLst>
                  <a:ext uri="{0D108BD9-81ED-4DB2-BD59-A6C34878D82A}">
                    <a16:rowId xmlns:a16="http://schemas.microsoft.com/office/drawing/2014/main" val="2047974046"/>
                  </a:ext>
                </a:extLst>
              </a:tr>
            </a:tbl>
          </a:graphicData>
        </a:graphic>
      </p:graphicFrame>
      <p:pic>
        <p:nvPicPr>
          <p:cNvPr id="7" name="Content Placeholder 6">
            <a:extLst>
              <a:ext uri="{FF2B5EF4-FFF2-40B4-BE49-F238E27FC236}">
                <a16:creationId xmlns:a16="http://schemas.microsoft.com/office/drawing/2014/main" id="{9F56DCC2-1B6E-2152-900E-CEF1B5BFAC0D}"/>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4648200" y="1773952"/>
            <a:ext cx="4038600" cy="2246471"/>
          </a:xfrm>
        </p:spPr>
      </p:pic>
    </p:spTree>
    <p:custDataLst>
      <p:tags r:id="rId1"/>
    </p:custDataLst>
    <p:extLst>
      <p:ext uri="{BB962C8B-B14F-4D97-AF65-F5344CB8AC3E}">
        <p14:creationId xmlns:p14="http://schemas.microsoft.com/office/powerpoint/2010/main" val="115878390"/>
      </p:ext>
    </p:extLst>
  </p:cSld>
  <p:clrMapOvr>
    <a:masterClrMapping/>
  </p:clrMapOvr>
  <mc:AlternateContent xmlns:mc="http://schemas.openxmlformats.org/markup-compatibility/2006">
    <mc:Choice xmlns:p14="http://schemas.microsoft.com/office/powerpoint/2010/main" Requires="p14">
      <p:transition spd="med" p14:dur="700" advTm="87510">
        <p:fade/>
      </p:transition>
    </mc:Choice>
    <mc:Fallback>
      <p:transition spd="med" advTm="8751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6433D-F77D-35B3-BDEB-1AA33519C79F}"/>
              </a:ext>
            </a:extLst>
          </p:cNvPr>
          <p:cNvSpPr>
            <a:spLocks noGrp="1"/>
          </p:cNvSpPr>
          <p:nvPr>
            <p:ph type="title"/>
          </p:nvPr>
        </p:nvSpPr>
        <p:spPr/>
        <p:txBody>
          <a:bodyPr/>
          <a:lstStyle/>
          <a:p>
            <a:pPr algn="r"/>
            <a:r>
              <a:rPr lang="en-US" dirty="0"/>
              <a:t>Securing Your Cloud App</a:t>
            </a:r>
          </a:p>
        </p:txBody>
      </p:sp>
      <p:sp>
        <p:nvSpPr>
          <p:cNvPr id="3" name="Content Placeholder 2">
            <a:extLst>
              <a:ext uri="{FF2B5EF4-FFF2-40B4-BE49-F238E27FC236}">
                <a16:creationId xmlns:a16="http://schemas.microsoft.com/office/drawing/2014/main" id="{B50F63C0-9FDA-DEED-A144-D25270570096}"/>
              </a:ext>
            </a:extLst>
          </p:cNvPr>
          <p:cNvSpPr>
            <a:spLocks noGrp="1"/>
          </p:cNvSpPr>
          <p:nvPr>
            <p:ph sz="half" idx="1"/>
          </p:nvPr>
        </p:nvSpPr>
        <p:spPr/>
        <p:txBody>
          <a:bodyPr>
            <a:normAutofit lnSpcReduction="10000"/>
          </a:bodyPr>
          <a:lstStyle/>
          <a:p>
            <a:pPr marL="0" indent="0" algn="ctr">
              <a:buNone/>
            </a:pPr>
            <a:r>
              <a:rPr lang="en-US" dirty="0"/>
              <a:t>API Security</a:t>
            </a:r>
          </a:p>
          <a:p>
            <a:r>
              <a:rPr lang="en-US" dirty="0"/>
              <a:t>Roles Based Access Control (RBAC)</a:t>
            </a:r>
          </a:p>
          <a:p>
            <a:r>
              <a:rPr lang="en-US" dirty="0"/>
              <a:t>AWS identity and IAM </a:t>
            </a:r>
          </a:p>
          <a:p>
            <a:pPr marL="0" indent="0">
              <a:buNone/>
            </a:pPr>
            <a:r>
              <a:rPr lang="en-US" dirty="0"/>
              <a:t>    a version of RBAC</a:t>
            </a:r>
          </a:p>
          <a:p>
            <a:r>
              <a:rPr lang="en-US" dirty="0"/>
              <a:t>Can create additional IAMs role</a:t>
            </a:r>
          </a:p>
        </p:txBody>
      </p:sp>
      <p:pic>
        <p:nvPicPr>
          <p:cNvPr id="5" name="Content Placeholder 4">
            <a:extLst>
              <a:ext uri="{FF2B5EF4-FFF2-40B4-BE49-F238E27FC236}">
                <a16:creationId xmlns:a16="http://schemas.microsoft.com/office/drawing/2014/main" id="{4CE26237-27FA-B6BF-C42F-C56946C55E7A}"/>
              </a:ext>
            </a:extLst>
          </p:cNvPr>
          <p:cNvPicPr>
            <a:picLocks noGrp="1" noChangeAspect="1"/>
          </p:cNvPicPr>
          <p:nvPr>
            <p:ph sz="half" idx="2"/>
          </p:nvPr>
        </p:nvPicPr>
        <p:blipFill>
          <a:blip r:embed="rId4"/>
          <a:stretch>
            <a:fillRect/>
          </a:stretch>
        </p:blipFill>
        <p:spPr>
          <a:xfrm>
            <a:off x="4127158" y="1355464"/>
            <a:ext cx="4855478" cy="3092968"/>
          </a:xfrm>
          <a:prstGeom prst="rect">
            <a:avLst/>
          </a:prstGeom>
        </p:spPr>
      </p:pic>
    </p:spTree>
    <p:custDataLst>
      <p:tags r:id="rId1"/>
    </p:custDataLst>
    <p:extLst>
      <p:ext uri="{BB962C8B-B14F-4D97-AF65-F5344CB8AC3E}">
        <p14:creationId xmlns:p14="http://schemas.microsoft.com/office/powerpoint/2010/main" val="273614943"/>
      </p:ext>
    </p:extLst>
  </p:cSld>
  <p:clrMapOvr>
    <a:masterClrMapping/>
  </p:clrMapOvr>
  <mc:AlternateContent xmlns:mc="http://schemas.openxmlformats.org/markup-compatibility/2006">
    <mc:Choice xmlns:p14="http://schemas.microsoft.com/office/powerpoint/2010/main" Requires="p14">
      <p:transition spd="med" p14:dur="700" advTm="81701">
        <p:fade/>
      </p:transition>
    </mc:Choice>
    <mc:Fallback>
      <p:transition spd="med" advTm="8170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2E0C3-B7BB-8D4C-AF0F-9CC7682D8A51}"/>
              </a:ext>
            </a:extLst>
          </p:cNvPr>
          <p:cNvSpPr>
            <a:spLocks noGrp="1"/>
          </p:cNvSpPr>
          <p:nvPr>
            <p:ph type="title"/>
          </p:nvPr>
        </p:nvSpPr>
        <p:spPr>
          <a:xfrm>
            <a:off x="1234377" y="86488"/>
            <a:ext cx="7772400" cy="1021556"/>
          </a:xfrm>
        </p:spPr>
        <p:txBody>
          <a:bodyPr>
            <a:normAutofit/>
          </a:bodyPr>
          <a:lstStyle/>
          <a:p>
            <a:pPr algn="r"/>
            <a:r>
              <a:rPr lang="en-US" sz="3200" dirty="0">
                <a:effectLst>
                  <a:outerShdw blurRad="50800" dist="38100" dir="2700000" algn="tl" rotWithShape="0">
                    <a:prstClr val="black">
                      <a:alpha val="40000"/>
                    </a:prstClr>
                  </a:outerShdw>
                </a:effectLst>
              </a:rPr>
              <a:t>Conclusion</a:t>
            </a:r>
          </a:p>
        </p:txBody>
      </p:sp>
      <p:sp>
        <p:nvSpPr>
          <p:cNvPr id="3" name="Text Placeholder 2">
            <a:extLst>
              <a:ext uri="{FF2B5EF4-FFF2-40B4-BE49-F238E27FC236}">
                <a16:creationId xmlns:a16="http://schemas.microsoft.com/office/drawing/2014/main" id="{7C4EABF8-3AD7-2741-95B7-967F9D77161C}"/>
              </a:ext>
            </a:extLst>
          </p:cNvPr>
          <p:cNvSpPr>
            <a:spLocks noGrp="1"/>
          </p:cNvSpPr>
          <p:nvPr>
            <p:ph type="body" idx="1"/>
          </p:nvPr>
        </p:nvSpPr>
        <p:spPr>
          <a:xfrm>
            <a:off x="265113" y="3842580"/>
            <a:ext cx="7772400" cy="1125140"/>
          </a:xfrm>
        </p:spPr>
        <p:txBody>
          <a:bodyPr/>
          <a:lstStyle/>
          <a:p>
            <a:r>
              <a:rPr lang="en-US" dirty="0"/>
              <a:t> </a:t>
            </a:r>
          </a:p>
        </p:txBody>
      </p:sp>
      <p:sp>
        <p:nvSpPr>
          <p:cNvPr id="4" name="Content Placeholder 2">
            <a:extLst>
              <a:ext uri="{FF2B5EF4-FFF2-40B4-BE49-F238E27FC236}">
                <a16:creationId xmlns:a16="http://schemas.microsoft.com/office/drawing/2014/main" id="{BC84F4AD-0F18-4FAD-A3BB-59FA5D7E81A6}"/>
              </a:ext>
            </a:extLst>
          </p:cNvPr>
          <p:cNvSpPr txBox="1">
            <a:spLocks/>
          </p:cNvSpPr>
          <p:nvPr/>
        </p:nvSpPr>
        <p:spPr>
          <a:xfrm>
            <a:off x="609474" y="1300920"/>
            <a:ext cx="8246070" cy="3362630"/>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endParaRPr lang="en-US" dirty="0"/>
          </a:p>
        </p:txBody>
      </p:sp>
      <p:sp>
        <p:nvSpPr>
          <p:cNvPr id="5" name="Rectangle 4">
            <a:extLst>
              <a:ext uri="{FF2B5EF4-FFF2-40B4-BE49-F238E27FC236}">
                <a16:creationId xmlns:a16="http://schemas.microsoft.com/office/drawing/2014/main" id="{8A135D3D-FA03-4786-B974-2F39D5B2AA89}"/>
              </a:ext>
            </a:extLst>
          </p:cNvPr>
          <p:cNvSpPr/>
          <p:nvPr/>
        </p:nvSpPr>
        <p:spPr>
          <a:xfrm>
            <a:off x="353002" y="1300920"/>
            <a:ext cx="7952797" cy="923330"/>
          </a:xfrm>
          <a:prstGeom prst="rect">
            <a:avLst/>
          </a:prstGeom>
        </p:spPr>
        <p:txBody>
          <a:bodyPr wrap="square">
            <a:spAutoFit/>
          </a:bodyPr>
          <a:lstStyle/>
          <a:p>
            <a:pPr marL="285750" indent="-285750">
              <a:buFont typeface="Arial" panose="020B0604020202020204" pitchFamily="34" charset="0"/>
              <a:buChar char="•"/>
            </a:pPr>
            <a:r>
              <a:rPr lang="en-US" dirty="0"/>
              <a:t> How to work with containerization and orchestration.</a:t>
            </a:r>
          </a:p>
          <a:p>
            <a:pPr marL="285750" indent="-285750">
              <a:buFont typeface="Arial" panose="020B0604020202020204" pitchFamily="34" charset="0"/>
              <a:buChar char="•"/>
            </a:pPr>
            <a:r>
              <a:rPr lang="en-US" dirty="0"/>
              <a:t> What is a cloud-based, serverless system</a:t>
            </a:r>
          </a:p>
          <a:p>
            <a:pPr marL="285750" indent="-285750">
              <a:buFont typeface="Arial" panose="020B0604020202020204" pitchFamily="34" charset="0"/>
              <a:buChar char="•"/>
            </a:pPr>
            <a:r>
              <a:rPr lang="en-US" dirty="0"/>
              <a:t>Securing your cloud application</a:t>
            </a:r>
          </a:p>
        </p:txBody>
      </p:sp>
      <p:pic>
        <p:nvPicPr>
          <p:cNvPr id="7" name="Picture 6">
            <a:extLst>
              <a:ext uri="{FF2B5EF4-FFF2-40B4-BE49-F238E27FC236}">
                <a16:creationId xmlns:a16="http://schemas.microsoft.com/office/drawing/2014/main" id="{E6E690C9-5DC9-6ACE-543D-424ABCEFD8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6101" y="2195731"/>
            <a:ext cx="3650428" cy="2078911"/>
          </a:xfrm>
          <a:prstGeom prst="rect">
            <a:avLst/>
          </a:prstGeom>
        </p:spPr>
      </p:pic>
    </p:spTree>
    <p:extLst>
      <p:ext uri="{BB962C8B-B14F-4D97-AF65-F5344CB8AC3E}">
        <p14:creationId xmlns:p14="http://schemas.microsoft.com/office/powerpoint/2010/main" val="1073989541"/>
      </p:ext>
    </p:extLst>
  </p:cSld>
  <p:clrMapOvr>
    <a:masterClrMapping/>
  </p:clrMapOvr>
  <mc:AlternateContent xmlns:mc="http://schemas.openxmlformats.org/markup-compatibility/2006">
    <mc:Choice xmlns:p14="http://schemas.microsoft.com/office/powerpoint/2010/main" Requires="p14">
      <p:transition spd="med" p14:dur="700" advTm="34222">
        <p:fade/>
      </p:transition>
    </mc:Choice>
    <mc:Fallback>
      <p:transition spd="med" advTm="34222">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EC78E-4E2D-2C5C-089D-22122DE2CA5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7904661-E970-31B4-5401-60AD5E128FAB}"/>
              </a:ext>
            </a:extLst>
          </p:cNvPr>
          <p:cNvSpPr>
            <a:spLocks noGrp="1"/>
          </p:cNvSpPr>
          <p:nvPr>
            <p:ph idx="1"/>
          </p:nvPr>
        </p:nvSpPr>
        <p:spPr/>
        <p:txBody>
          <a:bodyPr>
            <a:normAutofit fontScale="92500" lnSpcReduction="10000"/>
          </a:bodyPr>
          <a:lstStyle/>
          <a:p>
            <a:r>
              <a:rPr lang="en-US" sz="1600" dirty="0"/>
              <a:t>Ghosh, A./May 25,2019/</a:t>
            </a:r>
            <a:r>
              <a:rPr lang="en-US" sz="1600" dirty="0">
                <a:hlinkClick r:id="rId2"/>
              </a:rPr>
              <a:t>DevOps and Containerization Tools (thecustomizewindows.com)</a:t>
            </a:r>
            <a:endParaRPr lang="en-US" sz="1600" dirty="0"/>
          </a:p>
          <a:p>
            <a:r>
              <a:rPr lang="en-US" sz="1600" dirty="0"/>
              <a:t>De Vos, C./May 8,2020/</a:t>
            </a:r>
            <a:r>
              <a:rPr lang="en-US" sz="1600" dirty="0">
                <a:hlinkClick r:id="rId3"/>
              </a:rPr>
              <a:t>8 Cloud Migration Steps for Moving Applications to the Cloud (resolutets.com)</a:t>
            </a:r>
            <a:endParaRPr lang="en-US" sz="1600" dirty="0"/>
          </a:p>
          <a:p>
            <a:r>
              <a:rPr lang="en-US" sz="1600" dirty="0">
                <a:hlinkClick r:id="rId4"/>
              </a:rPr>
              <a:t>Use Docker Compose | Docker Documentation</a:t>
            </a:r>
            <a:endParaRPr lang="en-US" sz="1600" dirty="0"/>
          </a:p>
          <a:p>
            <a:r>
              <a:rPr lang="en-US" sz="1600" dirty="0">
                <a:hlinkClick r:id="rId5"/>
              </a:rPr>
              <a:t>Why use serverless computing? | Pros and cons of serverless | Cloudflare</a:t>
            </a:r>
            <a:endParaRPr lang="en-US" sz="1600" dirty="0"/>
          </a:p>
          <a:p>
            <a:r>
              <a:rPr lang="en-US" sz="1600" dirty="0"/>
              <a:t>Villanueva, J./Oct. 25, 2022/</a:t>
            </a:r>
            <a:r>
              <a:rPr lang="en-US" sz="1600" dirty="0">
                <a:hlinkClick r:id="rId6"/>
              </a:rPr>
              <a:t>Amazon S3 vs Local Storage - Where Should You Store Files Uploaded to Your File Transfer Server? | JSCAPE</a:t>
            </a:r>
            <a:endParaRPr lang="en-US" sz="1600" dirty="0"/>
          </a:p>
          <a:p>
            <a:r>
              <a:rPr lang="en-US" sz="1600" dirty="0"/>
              <a:t>Climer, S./Mar. 26, 2019/</a:t>
            </a:r>
            <a:r>
              <a:rPr lang="en-US" sz="1600" dirty="0">
                <a:hlinkClick r:id="rId7"/>
              </a:rPr>
              <a:t>Cloud Storage Vs Local Storage: What’s The Right Choice For You? | Mindsight (gomindsight.com)</a:t>
            </a:r>
            <a:endParaRPr lang="en-US" sz="1600" dirty="0"/>
          </a:p>
          <a:p>
            <a:r>
              <a:rPr lang="en-US" sz="1600" dirty="0"/>
              <a:t>Taylor, D./April 29,2023/</a:t>
            </a:r>
            <a:r>
              <a:rPr lang="en-US" sz="1600" dirty="0">
                <a:hlinkClick r:id="rId8"/>
              </a:rPr>
              <a:t>What is AWS Lambda? Lambda Function with Examples (guru99.com)</a:t>
            </a:r>
            <a:endParaRPr lang="en-US" sz="1600" dirty="0"/>
          </a:p>
          <a:p>
            <a:r>
              <a:rPr lang="en-US" sz="1600" dirty="0">
                <a:hlinkClick r:id="rId9"/>
              </a:rPr>
              <a:t>Comparing DynamoDB And MongoDB | MongoDB</a:t>
            </a:r>
            <a:endParaRPr lang="en-US" sz="1600" dirty="0"/>
          </a:p>
          <a:p>
            <a:r>
              <a:rPr lang="en-US" sz="1600" dirty="0">
                <a:hlinkClick r:id="rId10"/>
              </a:rPr>
              <a:t>Unauthorized Access: 5 Best Practices to Avoid Data Breaches (cynet.com)</a:t>
            </a:r>
            <a:endParaRPr lang="en-US" sz="1600" dirty="0"/>
          </a:p>
          <a:p>
            <a:r>
              <a:rPr lang="en-US" sz="1600" dirty="0"/>
              <a:t>Magnusson, A./Feb. 9, 2023/</a:t>
            </a:r>
            <a:r>
              <a:rPr lang="en-US" sz="1600" dirty="0">
                <a:hlinkClick r:id="rId11"/>
              </a:rPr>
              <a:t>AWS IAM Roles vs Policies: What's the Difference? | StrongDM</a:t>
            </a:r>
            <a:endParaRPr lang="en-US" sz="1600" dirty="0"/>
          </a:p>
          <a:p>
            <a:endParaRPr lang="en-US" sz="1600" dirty="0"/>
          </a:p>
        </p:txBody>
      </p:sp>
    </p:spTree>
    <p:extLst>
      <p:ext uri="{BB962C8B-B14F-4D97-AF65-F5344CB8AC3E}">
        <p14:creationId xmlns:p14="http://schemas.microsoft.com/office/powerpoint/2010/main" val="35348826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Overview</a:t>
            </a:r>
          </a:p>
        </p:txBody>
      </p:sp>
      <p:sp>
        <p:nvSpPr>
          <p:cNvPr id="3" name="Content Placeholder 2"/>
          <p:cNvSpPr>
            <a:spLocks noGrp="1"/>
          </p:cNvSpPr>
          <p:nvPr>
            <p:ph idx="1"/>
          </p:nvPr>
        </p:nvSpPr>
        <p:spPr/>
        <p:txBody>
          <a:bodyPr/>
          <a:lstStyle/>
          <a:p>
            <a:r>
              <a:rPr lang="en-US" dirty="0"/>
              <a:t>My name is Candace Ralston-student</a:t>
            </a:r>
          </a:p>
          <a:p>
            <a:r>
              <a:rPr lang="en-US" dirty="0"/>
              <a:t>About serverless cloud, containerization, and orchestration</a:t>
            </a:r>
          </a:p>
          <a:p>
            <a:endParaRPr lang="en-US" dirty="0"/>
          </a:p>
          <a:p>
            <a:endParaRPr lang="en-US" dirty="0"/>
          </a:p>
        </p:txBody>
      </p:sp>
      <p:pic>
        <p:nvPicPr>
          <p:cNvPr id="6" name="Picture 5">
            <a:extLst>
              <a:ext uri="{FF2B5EF4-FFF2-40B4-BE49-F238E27FC236}">
                <a16:creationId xmlns:a16="http://schemas.microsoft.com/office/drawing/2014/main" id="{F4F58ECC-2FF9-24A4-91FC-4AACC0C000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375" y="3262184"/>
            <a:ext cx="4809095" cy="1881316"/>
          </a:xfrm>
          <a:prstGeom prst="rect">
            <a:avLst/>
          </a:prstGeom>
        </p:spPr>
      </p:pic>
    </p:spTree>
    <p:custDataLst>
      <p:tags r:id="rId1"/>
    </p:custDataLst>
    <p:extLst>
      <p:ext uri="{BB962C8B-B14F-4D97-AF65-F5344CB8AC3E}">
        <p14:creationId xmlns:p14="http://schemas.microsoft.com/office/powerpoint/2010/main" val="4103309497"/>
      </p:ext>
    </p:extLst>
  </p:cSld>
  <p:clrMapOvr>
    <a:masterClrMapping/>
  </p:clrMapOvr>
  <mc:AlternateContent xmlns:mc="http://schemas.openxmlformats.org/markup-compatibility/2006">
    <mc:Choice xmlns:p14="http://schemas.microsoft.com/office/powerpoint/2010/main" Requires="p14">
      <p:transition spd="med" p14:dur="700" advTm="16880">
        <p:fade/>
      </p:transition>
    </mc:Choice>
    <mc:Fallback>
      <p:transition spd="med" advTm="1688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r"/>
            <a:r>
              <a:rPr lang="en-US" dirty="0"/>
              <a:t>Containerization</a:t>
            </a:r>
          </a:p>
        </p:txBody>
      </p:sp>
      <p:graphicFrame>
        <p:nvGraphicFramePr>
          <p:cNvPr id="9" name="Content Placeholder 8">
            <a:extLst>
              <a:ext uri="{FF2B5EF4-FFF2-40B4-BE49-F238E27FC236}">
                <a16:creationId xmlns:a16="http://schemas.microsoft.com/office/drawing/2014/main" id="{68EF4F66-30F8-A029-B7B2-231B0B1B79D6}"/>
              </a:ext>
            </a:extLst>
          </p:cNvPr>
          <p:cNvGraphicFramePr>
            <a:graphicFrameLocks noGrp="1"/>
          </p:cNvGraphicFramePr>
          <p:nvPr>
            <p:ph idx="1"/>
            <p:extLst>
              <p:ext uri="{D42A27DB-BD31-4B8C-83A1-F6EECF244321}">
                <p14:modId xmlns:p14="http://schemas.microsoft.com/office/powerpoint/2010/main" val="2742407194"/>
              </p:ext>
            </p:extLst>
          </p:nvPr>
        </p:nvGraphicFramePr>
        <p:xfrm>
          <a:off x="1717674" y="1143000"/>
          <a:ext cx="7340265" cy="35448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0" name="Diagram 9">
            <a:extLst>
              <a:ext uri="{FF2B5EF4-FFF2-40B4-BE49-F238E27FC236}">
                <a16:creationId xmlns:a16="http://schemas.microsoft.com/office/drawing/2014/main" id="{4038B7A1-9B8A-9A87-8E51-095A6E8B85FB}"/>
              </a:ext>
            </a:extLst>
          </p:cNvPr>
          <p:cNvGraphicFramePr/>
          <p:nvPr>
            <p:extLst>
              <p:ext uri="{D42A27DB-BD31-4B8C-83A1-F6EECF244321}">
                <p14:modId xmlns:p14="http://schemas.microsoft.com/office/powerpoint/2010/main" val="2221346421"/>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pic>
        <p:nvPicPr>
          <p:cNvPr id="6" name="Picture 5">
            <a:extLst>
              <a:ext uri="{FF2B5EF4-FFF2-40B4-BE49-F238E27FC236}">
                <a16:creationId xmlns:a16="http://schemas.microsoft.com/office/drawing/2014/main" id="{87FDD3EE-178D-4BBA-B134-B50C9DA4B9EB}"/>
              </a:ext>
            </a:extLst>
          </p:cNvPr>
          <p:cNvPicPr>
            <a:picLocks noChangeAspect="1"/>
          </p:cNvPicPr>
          <p:nvPr/>
        </p:nvPicPr>
        <p:blipFill>
          <a:blip r:embed="rId14"/>
          <a:stretch>
            <a:fillRect/>
          </a:stretch>
        </p:blipFill>
        <p:spPr>
          <a:xfrm>
            <a:off x="2832959" y="2213000"/>
            <a:ext cx="5694158" cy="2523963"/>
          </a:xfrm>
          <a:prstGeom prst="rect">
            <a:avLst/>
          </a:prstGeom>
        </p:spPr>
      </p:pic>
    </p:spTree>
    <p:custDataLst>
      <p:tags r:id="rId1"/>
    </p:custDataLst>
    <p:extLst>
      <p:ext uri="{BB962C8B-B14F-4D97-AF65-F5344CB8AC3E}">
        <p14:creationId xmlns:p14="http://schemas.microsoft.com/office/powerpoint/2010/main" val="1101633878"/>
      </p:ext>
    </p:extLst>
  </p:cSld>
  <p:clrMapOvr>
    <a:masterClrMapping/>
  </p:clrMapOvr>
  <mc:AlternateContent xmlns:mc="http://schemas.openxmlformats.org/markup-compatibility/2006">
    <mc:Choice xmlns:p14="http://schemas.microsoft.com/office/powerpoint/2010/main" Requires="p14">
      <p:transition spd="med" p14:dur="700" advTm="111814">
        <p:fade/>
      </p:transition>
    </mc:Choice>
    <mc:Fallback>
      <p:transition spd="med" advTm="11181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r"/>
            <a:r>
              <a:rPr lang="en-US" dirty="0"/>
              <a:t>Orchestration</a:t>
            </a:r>
          </a:p>
        </p:txBody>
      </p:sp>
      <p:pic>
        <p:nvPicPr>
          <p:cNvPr id="13" name="Content Placeholder 12">
            <a:extLst>
              <a:ext uri="{FF2B5EF4-FFF2-40B4-BE49-F238E27FC236}">
                <a16:creationId xmlns:a16="http://schemas.microsoft.com/office/drawing/2014/main" id="{1EA4F958-B1B0-545A-01C9-1E3A47F84BCD}"/>
              </a:ext>
            </a:extLst>
          </p:cNvPr>
          <p:cNvPicPr>
            <a:picLocks noGrp="1" noChangeAspect="1"/>
          </p:cNvPicPr>
          <p:nvPr>
            <p:ph sz="half" idx="2"/>
          </p:nvPr>
        </p:nvPicPr>
        <p:blipFill>
          <a:blip r:embed="rId4"/>
          <a:stretch>
            <a:fillRect/>
          </a:stretch>
        </p:blipFill>
        <p:spPr>
          <a:xfrm>
            <a:off x="4648200" y="1764186"/>
            <a:ext cx="4038600" cy="2266002"/>
          </a:xfrm>
          <a:prstGeom prst="rect">
            <a:avLst/>
          </a:prstGeom>
        </p:spPr>
      </p:pic>
      <p:sp>
        <p:nvSpPr>
          <p:cNvPr id="12" name="Content Placeholder 11">
            <a:extLst>
              <a:ext uri="{FF2B5EF4-FFF2-40B4-BE49-F238E27FC236}">
                <a16:creationId xmlns:a16="http://schemas.microsoft.com/office/drawing/2014/main" id="{2E172186-E1AA-A934-DFC7-3752570EAA80}"/>
              </a:ext>
            </a:extLst>
          </p:cNvPr>
          <p:cNvSpPr>
            <a:spLocks noGrp="1"/>
          </p:cNvSpPr>
          <p:nvPr>
            <p:ph sz="half" idx="1"/>
          </p:nvPr>
        </p:nvSpPr>
        <p:spPr/>
        <p:txBody>
          <a:bodyPr/>
          <a:lstStyle/>
          <a:p>
            <a:pPr marL="0" indent="0">
              <a:buNone/>
            </a:pPr>
            <a:r>
              <a:rPr lang="en-US" dirty="0"/>
              <a:t>A docker Compose is a tool that was developed to help define and share multi-container applications.</a:t>
            </a:r>
          </a:p>
        </p:txBody>
      </p:sp>
    </p:spTree>
    <p:custDataLst>
      <p:tags r:id="rId1"/>
    </p:custDataLst>
    <p:extLst>
      <p:ext uri="{BB962C8B-B14F-4D97-AF65-F5344CB8AC3E}">
        <p14:creationId xmlns:p14="http://schemas.microsoft.com/office/powerpoint/2010/main" val="537783423"/>
      </p:ext>
    </p:extLst>
  </p:cSld>
  <p:clrMapOvr>
    <a:masterClrMapping/>
  </p:clrMapOvr>
  <mc:AlternateContent xmlns:mc="http://schemas.openxmlformats.org/markup-compatibility/2006">
    <mc:Choice xmlns:p14="http://schemas.microsoft.com/office/powerpoint/2010/main" Requires="p14">
      <p:transition spd="med" p14:dur="700" advTm="46969">
        <p:fade/>
      </p:transition>
    </mc:Choice>
    <mc:Fallback>
      <p:transition spd="med" advTm="4696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r"/>
            <a:r>
              <a:rPr lang="en-US" dirty="0"/>
              <a:t>The Serverless Cloud</a:t>
            </a:r>
          </a:p>
        </p:txBody>
      </p:sp>
      <p:graphicFrame>
        <p:nvGraphicFramePr>
          <p:cNvPr id="9" name="Table 9">
            <a:extLst>
              <a:ext uri="{FF2B5EF4-FFF2-40B4-BE49-F238E27FC236}">
                <a16:creationId xmlns:a16="http://schemas.microsoft.com/office/drawing/2014/main" id="{840CC7A3-6424-C0F3-AA96-B61A95FA2294}"/>
              </a:ext>
            </a:extLst>
          </p:cNvPr>
          <p:cNvGraphicFramePr>
            <a:graphicFrameLocks noGrp="1"/>
          </p:cNvGraphicFramePr>
          <p:nvPr>
            <p:ph sz="half" idx="2"/>
            <p:extLst>
              <p:ext uri="{D42A27DB-BD31-4B8C-83A1-F6EECF244321}">
                <p14:modId xmlns:p14="http://schemas.microsoft.com/office/powerpoint/2010/main" val="1282791506"/>
              </p:ext>
            </p:extLst>
          </p:nvPr>
        </p:nvGraphicFramePr>
        <p:xfrm>
          <a:off x="4648200" y="1200150"/>
          <a:ext cx="4038600" cy="3403600"/>
        </p:xfrm>
        <a:graphic>
          <a:graphicData uri="http://schemas.openxmlformats.org/drawingml/2006/table">
            <a:tbl>
              <a:tblPr firstRow="1" bandRow="1">
                <a:tableStyleId>{5C22544A-7EE6-4342-B048-85BDC9FD1C3A}</a:tableStyleId>
              </a:tblPr>
              <a:tblGrid>
                <a:gridCol w="2019300">
                  <a:extLst>
                    <a:ext uri="{9D8B030D-6E8A-4147-A177-3AD203B41FA5}">
                      <a16:colId xmlns:a16="http://schemas.microsoft.com/office/drawing/2014/main" val="19672055"/>
                    </a:ext>
                  </a:extLst>
                </a:gridCol>
                <a:gridCol w="2019300">
                  <a:extLst>
                    <a:ext uri="{9D8B030D-6E8A-4147-A177-3AD203B41FA5}">
                      <a16:colId xmlns:a16="http://schemas.microsoft.com/office/drawing/2014/main" val="2424155680"/>
                    </a:ext>
                  </a:extLst>
                </a:gridCol>
              </a:tblGrid>
              <a:tr h="370840">
                <a:tc>
                  <a:txBody>
                    <a:bodyPr/>
                    <a:lstStyle/>
                    <a:p>
                      <a:r>
                        <a:rPr lang="en-US" dirty="0"/>
                        <a:t>S3 Storage </a:t>
                      </a:r>
                    </a:p>
                  </a:txBody>
                  <a:tcPr/>
                </a:tc>
                <a:tc>
                  <a:txBody>
                    <a:bodyPr/>
                    <a:lstStyle/>
                    <a:p>
                      <a:r>
                        <a:rPr lang="en-US" dirty="0"/>
                        <a:t>Local Storage</a:t>
                      </a:r>
                    </a:p>
                  </a:txBody>
                  <a:tcPr/>
                </a:tc>
                <a:extLst>
                  <a:ext uri="{0D108BD9-81ED-4DB2-BD59-A6C34878D82A}">
                    <a16:rowId xmlns:a16="http://schemas.microsoft.com/office/drawing/2014/main" val="2643431150"/>
                  </a:ext>
                </a:extLst>
              </a:tr>
              <a:tr h="370840">
                <a:tc>
                  <a:txBody>
                    <a:bodyPr/>
                    <a:lstStyle/>
                    <a:p>
                      <a:r>
                        <a:rPr lang="en-US" dirty="0"/>
                        <a:t>Data Retrieval</a:t>
                      </a:r>
                    </a:p>
                  </a:txBody>
                  <a:tcPr/>
                </a:tc>
                <a:tc>
                  <a:txBody>
                    <a:bodyPr/>
                    <a:lstStyle/>
                    <a:p>
                      <a:r>
                        <a:rPr lang="en-US" dirty="0"/>
                        <a:t>Data Retrieval limit</a:t>
                      </a:r>
                    </a:p>
                  </a:txBody>
                  <a:tcPr/>
                </a:tc>
                <a:extLst>
                  <a:ext uri="{0D108BD9-81ED-4DB2-BD59-A6C34878D82A}">
                    <a16:rowId xmlns:a16="http://schemas.microsoft.com/office/drawing/2014/main" val="3391290261"/>
                  </a:ext>
                </a:extLst>
              </a:tr>
              <a:tr h="370840">
                <a:tc>
                  <a:txBody>
                    <a:bodyPr/>
                    <a:lstStyle/>
                    <a:p>
                      <a:r>
                        <a:rPr lang="en-US" dirty="0"/>
                        <a:t>Collaboration</a:t>
                      </a:r>
                    </a:p>
                  </a:txBody>
                  <a:tcPr/>
                </a:tc>
                <a:tc>
                  <a:txBody>
                    <a:bodyPr/>
                    <a:lstStyle/>
                    <a:p>
                      <a:r>
                        <a:rPr lang="en-US" dirty="0"/>
                        <a:t>No Collaboration</a:t>
                      </a:r>
                    </a:p>
                  </a:txBody>
                  <a:tcPr/>
                </a:tc>
                <a:extLst>
                  <a:ext uri="{0D108BD9-81ED-4DB2-BD59-A6C34878D82A}">
                    <a16:rowId xmlns:a16="http://schemas.microsoft.com/office/drawing/2014/main" val="2251531922"/>
                  </a:ext>
                </a:extLst>
              </a:tr>
              <a:tr h="370840">
                <a:tc>
                  <a:txBody>
                    <a:bodyPr/>
                    <a:lstStyle/>
                    <a:p>
                      <a:r>
                        <a:rPr lang="en-US" dirty="0"/>
                        <a:t>Disaster Recovery</a:t>
                      </a:r>
                    </a:p>
                  </a:txBody>
                  <a:tcPr/>
                </a:tc>
                <a:tc>
                  <a:txBody>
                    <a:bodyPr/>
                    <a:lstStyle/>
                    <a:p>
                      <a:r>
                        <a:rPr lang="en-US" dirty="0"/>
                        <a:t>Limited Disaster Recovery</a:t>
                      </a:r>
                    </a:p>
                  </a:txBody>
                  <a:tcPr/>
                </a:tc>
                <a:extLst>
                  <a:ext uri="{0D108BD9-81ED-4DB2-BD59-A6C34878D82A}">
                    <a16:rowId xmlns:a16="http://schemas.microsoft.com/office/drawing/2014/main" val="1173399677"/>
                  </a:ext>
                </a:extLst>
              </a:tr>
              <a:tr h="370840">
                <a:tc>
                  <a:txBody>
                    <a:bodyPr/>
                    <a:lstStyle/>
                    <a:p>
                      <a:r>
                        <a:rPr lang="en-US" dirty="0"/>
                        <a:t>Subscription Pay</a:t>
                      </a:r>
                    </a:p>
                  </a:txBody>
                  <a:tcPr/>
                </a:tc>
                <a:tc>
                  <a:txBody>
                    <a:bodyPr/>
                    <a:lstStyle/>
                    <a:p>
                      <a:r>
                        <a:rPr lang="en-US" dirty="0"/>
                        <a:t>More/adding &amp; upgrading</a:t>
                      </a:r>
                    </a:p>
                  </a:txBody>
                  <a:tcPr/>
                </a:tc>
                <a:extLst>
                  <a:ext uri="{0D108BD9-81ED-4DB2-BD59-A6C34878D82A}">
                    <a16:rowId xmlns:a16="http://schemas.microsoft.com/office/drawing/2014/main" val="1542322519"/>
                  </a:ext>
                </a:extLst>
              </a:tr>
              <a:tr h="370840">
                <a:tc>
                  <a:txBody>
                    <a:bodyPr/>
                    <a:lstStyle/>
                    <a:p>
                      <a:r>
                        <a:rPr lang="en-US" dirty="0"/>
                        <a:t>Green Business</a:t>
                      </a:r>
                    </a:p>
                  </a:txBody>
                  <a:tcPr/>
                </a:tc>
                <a:tc>
                  <a:txBody>
                    <a:bodyPr/>
                    <a:lstStyle/>
                    <a:p>
                      <a:r>
                        <a:rPr lang="en-US" dirty="0"/>
                        <a:t>More Waste</a:t>
                      </a:r>
                    </a:p>
                  </a:txBody>
                  <a:tcPr/>
                </a:tc>
                <a:extLst>
                  <a:ext uri="{0D108BD9-81ED-4DB2-BD59-A6C34878D82A}">
                    <a16:rowId xmlns:a16="http://schemas.microsoft.com/office/drawing/2014/main" val="2422473627"/>
                  </a:ext>
                </a:extLst>
              </a:tr>
              <a:tr h="370840">
                <a:tc>
                  <a:txBody>
                    <a:bodyPr/>
                    <a:lstStyle/>
                    <a:p>
                      <a:r>
                        <a:rPr lang="en-US" dirty="0"/>
                        <a:t>Increased Capability</a:t>
                      </a:r>
                    </a:p>
                  </a:txBody>
                  <a:tcPr/>
                </a:tc>
                <a:tc>
                  <a:txBody>
                    <a:bodyPr/>
                    <a:lstStyle/>
                    <a:p>
                      <a:r>
                        <a:rPr lang="en-US" dirty="0"/>
                        <a:t>Limited Capability</a:t>
                      </a:r>
                    </a:p>
                  </a:txBody>
                  <a:tcPr/>
                </a:tc>
                <a:extLst>
                  <a:ext uri="{0D108BD9-81ED-4DB2-BD59-A6C34878D82A}">
                    <a16:rowId xmlns:a16="http://schemas.microsoft.com/office/drawing/2014/main" val="3029618612"/>
                  </a:ext>
                </a:extLst>
              </a:tr>
            </a:tbl>
          </a:graphicData>
        </a:graphic>
      </p:graphicFrame>
      <p:graphicFrame>
        <p:nvGraphicFramePr>
          <p:cNvPr id="8" name="Table 8">
            <a:extLst>
              <a:ext uri="{FF2B5EF4-FFF2-40B4-BE49-F238E27FC236}">
                <a16:creationId xmlns:a16="http://schemas.microsoft.com/office/drawing/2014/main" id="{B3607CD6-1148-E47D-11E4-382E6685EF60}"/>
              </a:ext>
            </a:extLst>
          </p:cNvPr>
          <p:cNvGraphicFramePr>
            <a:graphicFrameLocks noGrp="1"/>
          </p:cNvGraphicFramePr>
          <p:nvPr>
            <p:ph sz="half" idx="1"/>
            <p:extLst>
              <p:ext uri="{D42A27DB-BD31-4B8C-83A1-F6EECF244321}">
                <p14:modId xmlns:p14="http://schemas.microsoft.com/office/powerpoint/2010/main" val="1375186539"/>
              </p:ext>
            </p:extLst>
          </p:nvPr>
        </p:nvGraphicFramePr>
        <p:xfrm>
          <a:off x="457200" y="1200150"/>
          <a:ext cx="4038600" cy="3571240"/>
        </p:xfrm>
        <a:graphic>
          <a:graphicData uri="http://schemas.openxmlformats.org/drawingml/2006/table">
            <a:tbl>
              <a:tblPr firstRow="1" bandRow="1">
                <a:tableStyleId>{5C22544A-7EE6-4342-B048-85BDC9FD1C3A}</a:tableStyleId>
              </a:tblPr>
              <a:tblGrid>
                <a:gridCol w="2019300">
                  <a:extLst>
                    <a:ext uri="{9D8B030D-6E8A-4147-A177-3AD203B41FA5}">
                      <a16:colId xmlns:a16="http://schemas.microsoft.com/office/drawing/2014/main" val="3170044847"/>
                    </a:ext>
                  </a:extLst>
                </a:gridCol>
                <a:gridCol w="2019300">
                  <a:extLst>
                    <a:ext uri="{9D8B030D-6E8A-4147-A177-3AD203B41FA5}">
                      <a16:colId xmlns:a16="http://schemas.microsoft.com/office/drawing/2014/main" val="439896131"/>
                    </a:ext>
                  </a:extLst>
                </a:gridCol>
              </a:tblGrid>
              <a:tr h="370840">
                <a:tc>
                  <a:txBody>
                    <a:bodyPr/>
                    <a:lstStyle/>
                    <a:p>
                      <a:r>
                        <a:rPr lang="en-US" dirty="0"/>
                        <a:t>Pros</a:t>
                      </a:r>
                    </a:p>
                  </a:txBody>
                  <a:tcPr/>
                </a:tc>
                <a:tc>
                  <a:txBody>
                    <a:bodyPr/>
                    <a:lstStyle/>
                    <a:p>
                      <a:r>
                        <a:rPr lang="en-US" dirty="0"/>
                        <a:t>Cons</a:t>
                      </a:r>
                    </a:p>
                  </a:txBody>
                  <a:tcPr/>
                </a:tc>
                <a:extLst>
                  <a:ext uri="{0D108BD9-81ED-4DB2-BD59-A6C34878D82A}">
                    <a16:rowId xmlns:a16="http://schemas.microsoft.com/office/drawing/2014/main" val="1807180566"/>
                  </a:ext>
                </a:extLst>
              </a:tr>
              <a:tr h="370840">
                <a:tc>
                  <a:txBody>
                    <a:bodyPr/>
                    <a:lstStyle/>
                    <a:p>
                      <a:r>
                        <a:rPr lang="en-US" dirty="0"/>
                        <a:t>No server management</a:t>
                      </a:r>
                    </a:p>
                  </a:txBody>
                  <a:tcPr/>
                </a:tc>
                <a:tc>
                  <a:txBody>
                    <a:bodyPr/>
                    <a:lstStyle/>
                    <a:p>
                      <a:r>
                        <a:rPr lang="en-US" dirty="0"/>
                        <a:t>Testing and debug are challenging</a:t>
                      </a:r>
                    </a:p>
                  </a:txBody>
                  <a:tcPr/>
                </a:tc>
                <a:extLst>
                  <a:ext uri="{0D108BD9-81ED-4DB2-BD59-A6C34878D82A}">
                    <a16:rowId xmlns:a16="http://schemas.microsoft.com/office/drawing/2014/main" val="666397532"/>
                  </a:ext>
                </a:extLst>
              </a:tr>
              <a:tr h="370840">
                <a:tc>
                  <a:txBody>
                    <a:bodyPr/>
                    <a:lstStyle/>
                    <a:p>
                      <a:r>
                        <a:rPr lang="en-US" dirty="0"/>
                        <a:t>Charged for used space</a:t>
                      </a:r>
                    </a:p>
                  </a:txBody>
                  <a:tcPr/>
                </a:tc>
                <a:tc>
                  <a:txBody>
                    <a:bodyPr/>
                    <a:lstStyle/>
                    <a:p>
                      <a:r>
                        <a:rPr lang="en-US" dirty="0"/>
                        <a:t>Security concerns</a:t>
                      </a:r>
                    </a:p>
                  </a:txBody>
                  <a:tcPr/>
                </a:tc>
                <a:extLst>
                  <a:ext uri="{0D108BD9-81ED-4DB2-BD59-A6C34878D82A}">
                    <a16:rowId xmlns:a16="http://schemas.microsoft.com/office/drawing/2014/main" val="735808296"/>
                  </a:ext>
                </a:extLst>
              </a:tr>
              <a:tr h="370840">
                <a:tc>
                  <a:txBody>
                    <a:bodyPr/>
                    <a:lstStyle/>
                    <a:p>
                      <a:r>
                        <a:rPr lang="en-US" dirty="0"/>
                        <a:t>Scalable</a:t>
                      </a:r>
                    </a:p>
                  </a:txBody>
                  <a:tcPr/>
                </a:tc>
                <a:tc>
                  <a:txBody>
                    <a:bodyPr/>
                    <a:lstStyle/>
                    <a:p>
                      <a:r>
                        <a:rPr lang="en-US" dirty="0"/>
                        <a:t>No long-running processes</a:t>
                      </a:r>
                    </a:p>
                  </a:txBody>
                  <a:tcPr/>
                </a:tc>
                <a:extLst>
                  <a:ext uri="{0D108BD9-81ED-4DB2-BD59-A6C34878D82A}">
                    <a16:rowId xmlns:a16="http://schemas.microsoft.com/office/drawing/2014/main" val="3571936188"/>
                  </a:ext>
                </a:extLst>
              </a:tr>
              <a:tr h="370840">
                <a:tc>
                  <a:txBody>
                    <a:bodyPr/>
                    <a:lstStyle/>
                    <a:p>
                      <a:r>
                        <a:rPr lang="en-US" dirty="0"/>
                        <a:t>Quick deployment and updates</a:t>
                      </a:r>
                    </a:p>
                  </a:txBody>
                  <a:tcPr/>
                </a:tc>
                <a:tc>
                  <a:txBody>
                    <a:bodyPr/>
                    <a:lstStyle/>
                    <a:p>
                      <a:r>
                        <a:rPr lang="en-US" dirty="0"/>
                        <a:t>Performance affected</a:t>
                      </a:r>
                    </a:p>
                  </a:txBody>
                  <a:tcPr/>
                </a:tc>
                <a:extLst>
                  <a:ext uri="{0D108BD9-81ED-4DB2-BD59-A6C34878D82A}">
                    <a16:rowId xmlns:a16="http://schemas.microsoft.com/office/drawing/2014/main" val="3442966706"/>
                  </a:ext>
                </a:extLst>
              </a:tr>
              <a:tr h="370840">
                <a:tc>
                  <a:txBody>
                    <a:bodyPr/>
                    <a:lstStyle/>
                    <a:p>
                      <a:r>
                        <a:rPr lang="en-US" dirty="0"/>
                        <a:t>Code runs closer to user</a:t>
                      </a:r>
                    </a:p>
                  </a:txBody>
                  <a:tcPr/>
                </a:tc>
                <a:tc>
                  <a:txBody>
                    <a:bodyPr/>
                    <a:lstStyle/>
                    <a:p>
                      <a:r>
                        <a:rPr lang="en-US" dirty="0"/>
                        <a:t>Lock-in is a risk</a:t>
                      </a:r>
                    </a:p>
                  </a:txBody>
                  <a:tcPr/>
                </a:tc>
                <a:extLst>
                  <a:ext uri="{0D108BD9-81ED-4DB2-BD59-A6C34878D82A}">
                    <a16:rowId xmlns:a16="http://schemas.microsoft.com/office/drawing/2014/main" val="4207896870"/>
                  </a:ext>
                </a:extLst>
              </a:tr>
            </a:tbl>
          </a:graphicData>
        </a:graphic>
      </p:graphicFrame>
    </p:spTree>
    <p:custDataLst>
      <p:tags r:id="rId1"/>
    </p:custDataLst>
    <p:extLst>
      <p:ext uri="{BB962C8B-B14F-4D97-AF65-F5344CB8AC3E}">
        <p14:creationId xmlns:p14="http://schemas.microsoft.com/office/powerpoint/2010/main" val="4170783713"/>
      </p:ext>
    </p:extLst>
  </p:cSld>
  <p:clrMapOvr>
    <a:masterClrMapping/>
  </p:clrMapOvr>
  <mc:AlternateContent xmlns:mc="http://schemas.openxmlformats.org/markup-compatibility/2006">
    <mc:Choice xmlns:p14="http://schemas.microsoft.com/office/powerpoint/2010/main" Requires="p14">
      <p:transition spd="med" p14:dur="700" advTm="234833">
        <p:fade/>
      </p:transition>
    </mc:Choice>
    <mc:Fallback>
      <p:transition spd="med" advTm="23483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r"/>
            <a:r>
              <a:rPr lang="en-US" dirty="0"/>
              <a:t>The Serverless Cloud</a:t>
            </a:r>
          </a:p>
        </p:txBody>
      </p:sp>
      <p:sp>
        <p:nvSpPr>
          <p:cNvPr id="8" name="Content Placeholder 7"/>
          <p:cNvSpPr>
            <a:spLocks noGrp="1"/>
          </p:cNvSpPr>
          <p:nvPr>
            <p:ph sz="half" idx="1"/>
          </p:nvPr>
        </p:nvSpPr>
        <p:spPr/>
        <p:txBody>
          <a:bodyPr>
            <a:normAutofit/>
          </a:bodyPr>
          <a:lstStyle/>
          <a:p>
            <a:pPr algn="l"/>
            <a:endParaRPr lang="en-US" sz="1800" dirty="0"/>
          </a:p>
          <a:p>
            <a:pPr marL="0" indent="0" algn="ctr">
              <a:buNone/>
            </a:pPr>
            <a:r>
              <a:rPr lang="en-US" sz="1800" b="1" dirty="0"/>
              <a:t>Lambda</a:t>
            </a:r>
          </a:p>
          <a:p>
            <a:pPr algn="l"/>
            <a:r>
              <a:rPr lang="en-US" sz="1800" dirty="0"/>
              <a:t>AWS</a:t>
            </a:r>
          </a:p>
          <a:p>
            <a:pPr algn="l"/>
            <a:r>
              <a:rPr lang="en-US" sz="1800" dirty="0"/>
              <a:t>Event-Driven</a:t>
            </a:r>
          </a:p>
          <a:p>
            <a:pPr algn="l"/>
            <a:r>
              <a:rPr lang="en-US" sz="1800" dirty="0"/>
              <a:t>Serverless Computing Platform </a:t>
            </a:r>
          </a:p>
          <a:p>
            <a:pPr algn="l"/>
            <a:endParaRPr lang="en-US" sz="1800" dirty="0"/>
          </a:p>
          <a:p>
            <a:pPr algn="l"/>
            <a:endParaRPr lang="en-US" sz="1800" dirty="0"/>
          </a:p>
        </p:txBody>
      </p:sp>
      <p:pic>
        <p:nvPicPr>
          <p:cNvPr id="3" name="Content Placeholder 2" descr="Cloudformation Template Lambda S3 Trigger - Cloud Images">
            <a:extLst>
              <a:ext uri="{FF2B5EF4-FFF2-40B4-BE49-F238E27FC236}">
                <a16:creationId xmlns:a16="http://schemas.microsoft.com/office/drawing/2014/main" id="{CFF3AAE9-82E5-B42D-3A40-17029EBDC9F3}"/>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4015946" y="1063229"/>
            <a:ext cx="4992130" cy="387429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153563915"/>
      </p:ext>
    </p:extLst>
  </p:cSld>
  <p:clrMapOvr>
    <a:masterClrMapping/>
  </p:clrMapOvr>
  <mc:AlternateContent xmlns:mc="http://schemas.openxmlformats.org/markup-compatibility/2006">
    <mc:Choice xmlns:p14="http://schemas.microsoft.com/office/powerpoint/2010/main" Requires="p14">
      <p:transition spd="med" p14:dur="700" advTm="46255">
        <p:fade/>
      </p:transition>
    </mc:Choice>
    <mc:Fallback>
      <p:transition spd="med" advTm="4625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fade">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fade">
                                      <p:cBhvr>
                                        <p:cTn id="22"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r"/>
            <a:r>
              <a:rPr lang="en-US" dirty="0"/>
              <a:t>The Serverless Cloud</a:t>
            </a:r>
          </a:p>
        </p:txBody>
      </p:sp>
      <p:sp>
        <p:nvSpPr>
          <p:cNvPr id="3" name="Content Placeholder 2">
            <a:extLst>
              <a:ext uri="{FF2B5EF4-FFF2-40B4-BE49-F238E27FC236}">
                <a16:creationId xmlns:a16="http://schemas.microsoft.com/office/drawing/2014/main" id="{723B9C59-58F4-75C4-6807-A49C660805E3}"/>
              </a:ext>
            </a:extLst>
          </p:cNvPr>
          <p:cNvSpPr>
            <a:spLocks noGrp="1"/>
          </p:cNvSpPr>
          <p:nvPr>
            <p:ph sz="half" idx="2"/>
          </p:nvPr>
        </p:nvSpPr>
        <p:spPr/>
        <p:txBody>
          <a:bodyPr/>
          <a:lstStyle/>
          <a:p>
            <a:pPr marL="0" indent="0" algn="ctr">
              <a:buNone/>
            </a:pPr>
            <a:r>
              <a:rPr lang="en-US" b="1" dirty="0"/>
              <a:t>Database</a:t>
            </a:r>
          </a:p>
          <a:p>
            <a:pPr>
              <a:buFont typeface="Wingdings" panose="05000000000000000000" pitchFamily="2" charset="2"/>
              <a:buChar char="Ø"/>
            </a:pPr>
            <a:r>
              <a:rPr lang="en-US" dirty="0"/>
              <a:t>Queries used</a:t>
            </a:r>
          </a:p>
          <a:p>
            <a:pPr lvl="1"/>
            <a:r>
              <a:rPr lang="en-US" dirty="0"/>
              <a:t>Get all questions</a:t>
            </a:r>
          </a:p>
          <a:p>
            <a:pPr lvl="1"/>
            <a:r>
              <a:rPr lang="en-US" dirty="0"/>
              <a:t>Get all answers</a:t>
            </a:r>
          </a:p>
          <a:p>
            <a:pPr lvl="1"/>
            <a:r>
              <a:rPr lang="en-US" dirty="0"/>
              <a:t>Get a single question</a:t>
            </a:r>
          </a:p>
          <a:p>
            <a:pPr lvl="1"/>
            <a:r>
              <a:rPr lang="en-US" dirty="0"/>
              <a:t>Get a single answer</a:t>
            </a:r>
          </a:p>
          <a:p>
            <a:pPr>
              <a:buFont typeface="Wingdings" panose="05000000000000000000" pitchFamily="2" charset="2"/>
              <a:buChar char="Ø"/>
            </a:pPr>
            <a:r>
              <a:rPr lang="en-US" dirty="0"/>
              <a:t>Lambda Script</a:t>
            </a:r>
          </a:p>
        </p:txBody>
      </p:sp>
      <p:sp>
        <p:nvSpPr>
          <p:cNvPr id="9" name="Text Placeholder 4">
            <a:extLst>
              <a:ext uri="{FF2B5EF4-FFF2-40B4-BE49-F238E27FC236}">
                <a16:creationId xmlns:a16="http://schemas.microsoft.com/office/drawing/2014/main" id="{36210530-5CE0-F74C-A0F3-72C9EFE756BD}"/>
              </a:ext>
            </a:extLst>
          </p:cNvPr>
          <p:cNvSpPr txBox="1">
            <a:spLocks/>
          </p:cNvSpPr>
          <p:nvPr/>
        </p:nvSpPr>
        <p:spPr>
          <a:xfrm>
            <a:off x="263039" y="1550652"/>
            <a:ext cx="2351699" cy="479822"/>
          </a:xfrm>
          <a:prstGeom prst="rect">
            <a:avLst/>
          </a:prstGeom>
        </p:spPr>
        <p:txBody>
          <a:bodyPr vert="horz" lIns="91440" tIns="45720" rIns="91440" bIns="45720" rtlCol="0" anchor="b">
            <a:normAutofit/>
          </a:bodyPr>
          <a:lstStyle>
            <a:lvl1pPr marL="0" indent="0" algn="ctr" defTabSz="914400" rtl="0" eaLnBrk="1" latinLnBrk="0" hangingPunct="1">
              <a:spcBef>
                <a:spcPct val="20000"/>
              </a:spcBef>
              <a:buFont typeface="Arial" pitchFamily="34" charset="0"/>
              <a:buNone/>
              <a:defRPr sz="2400" b="1" kern="1200">
                <a:solidFill>
                  <a:srgbClr val="002060"/>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endParaRPr lang="en-US" dirty="0"/>
          </a:p>
        </p:txBody>
      </p:sp>
      <p:sp>
        <p:nvSpPr>
          <p:cNvPr id="10" name="Content Placeholder 5">
            <a:extLst>
              <a:ext uri="{FF2B5EF4-FFF2-40B4-BE49-F238E27FC236}">
                <a16:creationId xmlns:a16="http://schemas.microsoft.com/office/drawing/2014/main" id="{44874B83-EADC-3044-85A5-11893100D0C6}"/>
              </a:ext>
            </a:extLst>
          </p:cNvPr>
          <p:cNvSpPr txBox="1">
            <a:spLocks/>
          </p:cNvSpPr>
          <p:nvPr/>
        </p:nvSpPr>
        <p:spPr>
          <a:xfrm>
            <a:off x="422365" y="2030474"/>
            <a:ext cx="7911143" cy="2062555"/>
          </a:xfrm>
          <a:prstGeom prst="rect">
            <a:avLst/>
          </a:prstGeom>
        </p:spPr>
        <p:txBody>
          <a:bodyPr vert="horz" lIns="91440" tIns="45720" rIns="91440" bIns="45720" rtlCol="0">
            <a:normAutofit/>
          </a:bodyPr>
          <a:lstStyle>
            <a:lvl1pPr marL="342900" indent="-342900" algn="ctr" defTabSz="914400" rtl="0" eaLnBrk="1" latinLnBrk="0" hangingPunct="1">
              <a:spcBef>
                <a:spcPct val="20000"/>
              </a:spcBef>
              <a:buFont typeface="Arial" pitchFamily="34" charset="0"/>
              <a:buChar char="•"/>
              <a:defRPr sz="2400" kern="1200">
                <a:solidFill>
                  <a:srgbClr val="002060"/>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rgbClr val="002060"/>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rgbClr val="002060"/>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rgbClr val="002060"/>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lgn="l"/>
            <a:endParaRPr lang="en-US" sz="1800" dirty="0"/>
          </a:p>
        </p:txBody>
      </p:sp>
      <p:graphicFrame>
        <p:nvGraphicFramePr>
          <p:cNvPr id="8" name="Table 10">
            <a:extLst>
              <a:ext uri="{FF2B5EF4-FFF2-40B4-BE49-F238E27FC236}">
                <a16:creationId xmlns:a16="http://schemas.microsoft.com/office/drawing/2014/main" id="{18A468D7-314E-6D34-8D9E-D7A1D3715589}"/>
              </a:ext>
            </a:extLst>
          </p:cNvPr>
          <p:cNvGraphicFramePr>
            <a:graphicFrameLocks noGrp="1"/>
          </p:cNvGraphicFramePr>
          <p:nvPr>
            <p:ph sz="half" idx="1"/>
            <p:extLst>
              <p:ext uri="{D42A27DB-BD31-4B8C-83A1-F6EECF244321}">
                <p14:modId xmlns:p14="http://schemas.microsoft.com/office/powerpoint/2010/main" val="2461716281"/>
              </p:ext>
            </p:extLst>
          </p:nvPr>
        </p:nvGraphicFramePr>
        <p:xfrm>
          <a:off x="451821" y="1200150"/>
          <a:ext cx="4043979" cy="3571240"/>
        </p:xfrm>
        <a:graphic>
          <a:graphicData uri="http://schemas.openxmlformats.org/drawingml/2006/table">
            <a:tbl>
              <a:tblPr firstRow="1" bandRow="1">
                <a:tableStyleId>{5C22544A-7EE6-4342-B048-85BDC9FD1C3A}</a:tableStyleId>
              </a:tblPr>
              <a:tblGrid>
                <a:gridCol w="1351579">
                  <a:extLst>
                    <a:ext uri="{9D8B030D-6E8A-4147-A177-3AD203B41FA5}">
                      <a16:colId xmlns:a16="http://schemas.microsoft.com/office/drawing/2014/main" val="1240886047"/>
                    </a:ext>
                  </a:extLst>
                </a:gridCol>
                <a:gridCol w="1346200">
                  <a:extLst>
                    <a:ext uri="{9D8B030D-6E8A-4147-A177-3AD203B41FA5}">
                      <a16:colId xmlns:a16="http://schemas.microsoft.com/office/drawing/2014/main" val="4175293602"/>
                    </a:ext>
                  </a:extLst>
                </a:gridCol>
                <a:gridCol w="1346200">
                  <a:extLst>
                    <a:ext uri="{9D8B030D-6E8A-4147-A177-3AD203B41FA5}">
                      <a16:colId xmlns:a16="http://schemas.microsoft.com/office/drawing/2014/main" val="642974026"/>
                    </a:ext>
                  </a:extLst>
                </a:gridCol>
              </a:tblGrid>
              <a:tr h="370840">
                <a:tc>
                  <a:txBody>
                    <a:bodyPr/>
                    <a:lstStyle/>
                    <a:p>
                      <a:endParaRPr lang="en-US" dirty="0"/>
                    </a:p>
                  </a:txBody>
                  <a:tcPr/>
                </a:tc>
                <a:tc>
                  <a:txBody>
                    <a:bodyPr/>
                    <a:lstStyle/>
                    <a:p>
                      <a:r>
                        <a:rPr lang="en-US" dirty="0"/>
                        <a:t>MongoDB</a:t>
                      </a:r>
                    </a:p>
                  </a:txBody>
                  <a:tcPr/>
                </a:tc>
                <a:tc>
                  <a:txBody>
                    <a:bodyPr/>
                    <a:lstStyle/>
                    <a:p>
                      <a:r>
                        <a:rPr lang="en-US" dirty="0"/>
                        <a:t>DynamoDB</a:t>
                      </a:r>
                    </a:p>
                  </a:txBody>
                  <a:tcPr/>
                </a:tc>
                <a:extLst>
                  <a:ext uri="{0D108BD9-81ED-4DB2-BD59-A6C34878D82A}">
                    <a16:rowId xmlns:a16="http://schemas.microsoft.com/office/drawing/2014/main" val="294023408"/>
                  </a:ext>
                </a:extLst>
              </a:tr>
              <a:tr h="370840">
                <a:tc>
                  <a:txBody>
                    <a:bodyPr/>
                    <a:lstStyle/>
                    <a:p>
                      <a:r>
                        <a:rPr lang="en-US" dirty="0"/>
                        <a:t>Run Anywhere</a:t>
                      </a:r>
                    </a:p>
                  </a:txBody>
                  <a:tcPr/>
                </a:tc>
                <a:tc>
                  <a:txBody>
                    <a:bodyPr/>
                    <a:lstStyle/>
                    <a:p>
                      <a:r>
                        <a:rPr lang="en-US" dirty="0"/>
                        <a:t>Deploy Anywhere</a:t>
                      </a:r>
                    </a:p>
                  </a:txBody>
                  <a:tcPr/>
                </a:tc>
                <a:tc>
                  <a:txBody>
                    <a:bodyPr/>
                    <a:lstStyle/>
                    <a:p>
                      <a:r>
                        <a:rPr lang="en-US" dirty="0"/>
                        <a:t>AWS </a:t>
                      </a:r>
                    </a:p>
                  </a:txBody>
                  <a:tcPr/>
                </a:tc>
                <a:extLst>
                  <a:ext uri="{0D108BD9-81ED-4DB2-BD59-A6C34878D82A}">
                    <a16:rowId xmlns:a16="http://schemas.microsoft.com/office/drawing/2014/main" val="2640448093"/>
                  </a:ext>
                </a:extLst>
              </a:tr>
              <a:tr h="370840">
                <a:tc>
                  <a:txBody>
                    <a:bodyPr/>
                    <a:lstStyle/>
                    <a:p>
                      <a:r>
                        <a:rPr lang="en-US" dirty="0"/>
                        <a:t>Data Model</a:t>
                      </a:r>
                    </a:p>
                  </a:txBody>
                  <a:tcPr/>
                </a:tc>
                <a:tc>
                  <a:txBody>
                    <a:bodyPr/>
                    <a:lstStyle/>
                    <a:p>
                      <a:r>
                        <a:rPr lang="en-US" dirty="0"/>
                        <a:t>JSON Based</a:t>
                      </a:r>
                    </a:p>
                  </a:txBody>
                  <a:tcPr/>
                </a:tc>
                <a:tc>
                  <a:txBody>
                    <a:bodyPr/>
                    <a:lstStyle/>
                    <a:p>
                      <a:r>
                        <a:rPr lang="en-US" dirty="0"/>
                        <a:t>Limited key-value</a:t>
                      </a:r>
                    </a:p>
                  </a:txBody>
                  <a:tcPr/>
                </a:tc>
                <a:extLst>
                  <a:ext uri="{0D108BD9-81ED-4DB2-BD59-A6C34878D82A}">
                    <a16:rowId xmlns:a16="http://schemas.microsoft.com/office/drawing/2014/main" val="2928112035"/>
                  </a:ext>
                </a:extLst>
              </a:tr>
              <a:tr h="370840">
                <a:tc>
                  <a:txBody>
                    <a:bodyPr/>
                    <a:lstStyle/>
                    <a:p>
                      <a:r>
                        <a:rPr lang="en-US" dirty="0"/>
                        <a:t>Querying</a:t>
                      </a:r>
                    </a:p>
                  </a:txBody>
                  <a:tcPr/>
                </a:tc>
                <a:tc>
                  <a:txBody>
                    <a:bodyPr/>
                    <a:lstStyle/>
                    <a:p>
                      <a:r>
                        <a:rPr lang="en-US" dirty="0"/>
                        <a:t>Query Language</a:t>
                      </a:r>
                    </a:p>
                  </a:txBody>
                  <a:tcPr/>
                </a:tc>
                <a:tc>
                  <a:txBody>
                    <a:bodyPr/>
                    <a:lstStyle/>
                    <a:p>
                      <a:r>
                        <a:rPr lang="en-US" dirty="0"/>
                        <a:t>Key-value Queries</a:t>
                      </a:r>
                    </a:p>
                  </a:txBody>
                  <a:tcPr/>
                </a:tc>
                <a:extLst>
                  <a:ext uri="{0D108BD9-81ED-4DB2-BD59-A6C34878D82A}">
                    <a16:rowId xmlns:a16="http://schemas.microsoft.com/office/drawing/2014/main" val="1159393407"/>
                  </a:ext>
                </a:extLst>
              </a:tr>
              <a:tr h="370840">
                <a:tc>
                  <a:txBody>
                    <a:bodyPr/>
                    <a:lstStyle/>
                    <a:p>
                      <a:r>
                        <a:rPr lang="en-US" dirty="0"/>
                        <a:t>Indexing</a:t>
                      </a:r>
                    </a:p>
                  </a:txBody>
                  <a:tcPr/>
                </a:tc>
                <a:tc>
                  <a:txBody>
                    <a:bodyPr/>
                    <a:lstStyle/>
                    <a:p>
                      <a:r>
                        <a:rPr lang="en-US" dirty="0"/>
                        <a:t>Robust/Easy</a:t>
                      </a:r>
                    </a:p>
                  </a:txBody>
                  <a:tcPr/>
                </a:tc>
                <a:tc>
                  <a:txBody>
                    <a:bodyPr/>
                    <a:lstStyle/>
                    <a:p>
                      <a:r>
                        <a:rPr lang="en-US" dirty="0"/>
                        <a:t>Limited/ Complex</a:t>
                      </a:r>
                    </a:p>
                  </a:txBody>
                  <a:tcPr/>
                </a:tc>
                <a:extLst>
                  <a:ext uri="{0D108BD9-81ED-4DB2-BD59-A6C34878D82A}">
                    <a16:rowId xmlns:a16="http://schemas.microsoft.com/office/drawing/2014/main" val="3372783115"/>
                  </a:ext>
                </a:extLst>
              </a:tr>
              <a:tr h="370840">
                <a:tc>
                  <a:txBody>
                    <a:bodyPr/>
                    <a:lstStyle/>
                    <a:p>
                      <a:r>
                        <a:rPr lang="en-US" dirty="0"/>
                        <a:t>Data Integrity</a:t>
                      </a:r>
                    </a:p>
                  </a:txBody>
                  <a:tcPr/>
                </a:tc>
                <a:tc>
                  <a:txBody>
                    <a:bodyPr/>
                    <a:lstStyle/>
                    <a:p>
                      <a:r>
                        <a:rPr lang="en-US" dirty="0"/>
                        <a:t>Strong Consistent</a:t>
                      </a:r>
                    </a:p>
                  </a:txBody>
                  <a:tcPr/>
                </a:tc>
                <a:tc>
                  <a:txBody>
                    <a:bodyPr/>
                    <a:lstStyle/>
                    <a:p>
                      <a:r>
                        <a:rPr lang="en-US" dirty="0"/>
                        <a:t>Eventually Consistent</a:t>
                      </a:r>
                    </a:p>
                  </a:txBody>
                  <a:tcPr/>
                </a:tc>
                <a:extLst>
                  <a:ext uri="{0D108BD9-81ED-4DB2-BD59-A6C34878D82A}">
                    <a16:rowId xmlns:a16="http://schemas.microsoft.com/office/drawing/2014/main" val="4242940421"/>
                  </a:ext>
                </a:extLst>
              </a:tr>
            </a:tbl>
          </a:graphicData>
        </a:graphic>
      </p:graphicFrame>
    </p:spTree>
    <p:custDataLst>
      <p:tags r:id="rId1"/>
    </p:custDataLst>
    <p:extLst>
      <p:ext uri="{BB962C8B-B14F-4D97-AF65-F5344CB8AC3E}">
        <p14:creationId xmlns:p14="http://schemas.microsoft.com/office/powerpoint/2010/main" val="235968559"/>
      </p:ext>
    </p:extLst>
  </p:cSld>
  <p:clrMapOvr>
    <a:masterClrMapping/>
  </p:clrMapOvr>
  <mc:AlternateContent xmlns:mc="http://schemas.openxmlformats.org/markup-compatibility/2006">
    <mc:Choice xmlns:p14="http://schemas.microsoft.com/office/powerpoint/2010/main" Requires="p14">
      <p:transition spd="med" p14:dur="700" advTm="180278">
        <p:fade/>
      </p:transition>
    </mc:Choice>
    <mc:Fallback>
      <p:transition spd="med" advTm="18027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rPr>
              <a:t>Cloud-Based </a:t>
            </a:r>
            <a:br>
              <a:rPr lang="en-US" dirty="0">
                <a:solidFill>
                  <a:schemeClr val="tx1"/>
                </a:solidFill>
              </a:rPr>
            </a:br>
            <a:r>
              <a:rPr lang="en-US" dirty="0"/>
              <a:t>Development Principles</a:t>
            </a:r>
          </a:p>
        </p:txBody>
      </p:sp>
      <p:sp>
        <p:nvSpPr>
          <p:cNvPr id="3" name="Content Placeholder 2"/>
          <p:cNvSpPr>
            <a:spLocks noGrp="1"/>
          </p:cNvSpPr>
          <p:nvPr>
            <p:ph idx="1"/>
          </p:nvPr>
        </p:nvSpPr>
        <p:spPr/>
        <p:txBody>
          <a:bodyPr/>
          <a:lstStyle/>
          <a:p>
            <a:r>
              <a:rPr lang="en-US" dirty="0"/>
              <a:t>Elasticity:</a:t>
            </a:r>
          </a:p>
          <a:p>
            <a:pPr marL="0" indent="0">
              <a:buNone/>
            </a:pPr>
            <a:r>
              <a:rPr lang="en-US" sz="1800" dirty="0"/>
              <a:t>Acquire resources as need them and </a:t>
            </a:r>
          </a:p>
          <a:p>
            <a:pPr marL="0" indent="0">
              <a:buNone/>
            </a:pPr>
            <a:r>
              <a:rPr lang="en-US" sz="1800" dirty="0"/>
              <a:t>release resources</a:t>
            </a:r>
          </a:p>
          <a:p>
            <a:r>
              <a:rPr lang="en-US" dirty="0"/>
              <a:t>Pay-for-use model:</a:t>
            </a:r>
          </a:p>
          <a:p>
            <a:pPr marL="0" indent="0">
              <a:buNone/>
            </a:pPr>
            <a:r>
              <a:rPr lang="en-US" sz="1800" dirty="0"/>
              <a:t>easily adapt to changing business needs</a:t>
            </a:r>
          </a:p>
          <a:p>
            <a:pPr marL="0" indent="0">
              <a:buNone/>
            </a:pPr>
            <a:r>
              <a:rPr lang="en-US" sz="1800" dirty="0"/>
              <a:t>by only buying the storage space needed</a:t>
            </a:r>
          </a:p>
          <a:p>
            <a:pPr marL="0" indent="0">
              <a:buNone/>
            </a:pPr>
            <a:endParaRPr lang="en-US" dirty="0"/>
          </a:p>
          <a:p>
            <a:endParaRPr lang="en-US" dirty="0"/>
          </a:p>
          <a:p>
            <a:endParaRPr lang="en-US" dirty="0"/>
          </a:p>
        </p:txBody>
      </p:sp>
      <p:pic>
        <p:nvPicPr>
          <p:cNvPr id="5" name="Picture 4" descr="Capacity vs Usage (Traditional Data Center) graph. The X axis is &quot;Time&quot; and the Y axis is &quot;Computer Power&quot;. A blue line representing &quot;Planned Capacity&quot; goes up at regular intervals. A red line representing &quot;Actual Usage&quot; is more smooth. A dip in Actual Usage is labeled &quot;waste&quot;. A plateau in &quot;Planned Capacity&quot; is labeled &quot;Customer dissatisfaction&quot;. ">
            <a:extLst>
              <a:ext uri="{FF2B5EF4-FFF2-40B4-BE49-F238E27FC236}">
                <a16:creationId xmlns:a16="http://schemas.microsoft.com/office/drawing/2014/main" id="{42F5C989-4359-F443-9F01-2743C38817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1392" y="1244709"/>
            <a:ext cx="4287529" cy="3533766"/>
          </a:xfrm>
          <a:prstGeom prst="rect">
            <a:avLst/>
          </a:prstGeom>
        </p:spPr>
      </p:pic>
    </p:spTree>
    <p:custDataLst>
      <p:tags r:id="rId1"/>
    </p:custDataLst>
    <p:extLst>
      <p:ext uri="{BB962C8B-B14F-4D97-AF65-F5344CB8AC3E}">
        <p14:creationId xmlns:p14="http://schemas.microsoft.com/office/powerpoint/2010/main" val="3626748915"/>
      </p:ext>
    </p:extLst>
  </p:cSld>
  <p:clrMapOvr>
    <a:masterClrMapping/>
  </p:clrMapOvr>
  <mc:AlternateContent xmlns:mc="http://schemas.openxmlformats.org/markup-compatibility/2006">
    <mc:Choice xmlns:p14="http://schemas.microsoft.com/office/powerpoint/2010/main" Requires="p14">
      <p:transition spd="med" p14:dur="700" advTm="77574">
        <p:fade/>
      </p:transition>
    </mc:Choice>
    <mc:Fallback>
      <p:transition spd="med" advTm="7757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29E18-5741-746E-EF06-098610C24525}"/>
              </a:ext>
            </a:extLst>
          </p:cNvPr>
          <p:cNvSpPr>
            <a:spLocks noGrp="1"/>
          </p:cNvSpPr>
          <p:nvPr>
            <p:ph type="title"/>
          </p:nvPr>
        </p:nvSpPr>
        <p:spPr/>
        <p:txBody>
          <a:bodyPr/>
          <a:lstStyle/>
          <a:p>
            <a:pPr algn="r"/>
            <a:r>
              <a:rPr lang="en-US" dirty="0"/>
              <a:t>Securing Your Cloud App</a:t>
            </a:r>
          </a:p>
        </p:txBody>
      </p:sp>
      <p:sp>
        <p:nvSpPr>
          <p:cNvPr id="3" name="Content Placeholder 2">
            <a:extLst>
              <a:ext uri="{FF2B5EF4-FFF2-40B4-BE49-F238E27FC236}">
                <a16:creationId xmlns:a16="http://schemas.microsoft.com/office/drawing/2014/main" id="{EFF295B4-7D84-0B23-7C95-3F872997B0D6}"/>
              </a:ext>
            </a:extLst>
          </p:cNvPr>
          <p:cNvSpPr>
            <a:spLocks noGrp="1"/>
          </p:cNvSpPr>
          <p:nvPr>
            <p:ph sz="half" idx="1"/>
          </p:nvPr>
        </p:nvSpPr>
        <p:spPr/>
        <p:txBody>
          <a:bodyPr/>
          <a:lstStyle/>
          <a:p>
            <a:pPr marL="0" indent="0" algn="ctr">
              <a:buNone/>
            </a:pPr>
            <a:r>
              <a:rPr lang="en-US" b="1" dirty="0"/>
              <a:t>Access</a:t>
            </a:r>
          </a:p>
          <a:p>
            <a:r>
              <a:rPr lang="en-US" sz="2000" dirty="0"/>
              <a:t>Multi-Factor Authentication (MFA)</a:t>
            </a:r>
          </a:p>
          <a:p>
            <a:r>
              <a:rPr lang="en-US" sz="2000" dirty="0"/>
              <a:t>Strong Passwords</a:t>
            </a:r>
          </a:p>
          <a:p>
            <a:r>
              <a:rPr lang="en-US" sz="2000" dirty="0"/>
              <a:t>Physical Security Practices</a:t>
            </a:r>
          </a:p>
          <a:p>
            <a:r>
              <a:rPr lang="en-US" sz="2000" dirty="0"/>
              <a:t>Monitoring User Activity</a:t>
            </a:r>
          </a:p>
          <a:p>
            <a:r>
              <a:rPr lang="en-US" sz="2000" dirty="0"/>
              <a:t>End point Security</a:t>
            </a:r>
          </a:p>
          <a:p>
            <a:pPr marL="0" indent="0" algn="ctr">
              <a:buNone/>
            </a:pPr>
            <a:endParaRPr lang="en-US" dirty="0"/>
          </a:p>
        </p:txBody>
      </p:sp>
      <p:pic>
        <p:nvPicPr>
          <p:cNvPr id="6" name="Content Placeholder 5">
            <a:extLst>
              <a:ext uri="{FF2B5EF4-FFF2-40B4-BE49-F238E27FC236}">
                <a16:creationId xmlns:a16="http://schemas.microsoft.com/office/drawing/2014/main" id="{4F62BDB7-3C69-1F08-49BF-61F6BEF389D4}"/>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4804543" y="1200150"/>
            <a:ext cx="3725914" cy="3394075"/>
          </a:xfrm>
          <a:prstGeom prst="rect">
            <a:avLst/>
          </a:prstGeom>
          <a:ln>
            <a:noFill/>
          </a:ln>
          <a:effectLst>
            <a:outerShdw blurRad="292100" dist="139700" dir="2700000" algn="tl" rotWithShape="0">
              <a:srgbClr val="333333">
                <a:alpha val="65000"/>
              </a:srgbClr>
            </a:outerShdw>
          </a:effectLst>
        </p:spPr>
      </p:pic>
    </p:spTree>
    <p:custDataLst>
      <p:tags r:id="rId1"/>
    </p:custDataLst>
    <p:extLst>
      <p:ext uri="{BB962C8B-B14F-4D97-AF65-F5344CB8AC3E}">
        <p14:creationId xmlns:p14="http://schemas.microsoft.com/office/powerpoint/2010/main" val="2774238497"/>
      </p:ext>
    </p:extLst>
  </p:cSld>
  <p:clrMapOvr>
    <a:masterClrMapping/>
  </p:clrMapOvr>
  <mc:AlternateContent xmlns:mc="http://schemas.openxmlformats.org/markup-compatibility/2006">
    <mc:Choice xmlns:p14="http://schemas.microsoft.com/office/powerpoint/2010/main" Requires="p14">
      <p:transition spd="med" p14:dur="700" advTm="109410">
        <p:fade/>
      </p:transition>
    </mc:Choice>
    <mc:Fallback>
      <p:transition spd="med" advTm="10941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8|4"/>
</p:tagLst>
</file>

<file path=ppt/tags/tag10.xml><?xml version="1.0" encoding="utf-8"?>
<p:tagLst xmlns:a="http://schemas.openxmlformats.org/drawingml/2006/main" xmlns:r="http://schemas.openxmlformats.org/officeDocument/2006/relationships" xmlns:p="http://schemas.openxmlformats.org/presentationml/2006/main">
  <p:tag name="TIMING" val="|2.3|16.8|12.1|4.6|3.6|5.1"/>
</p:tagLst>
</file>

<file path=ppt/tags/tag2.xml><?xml version="1.0" encoding="utf-8"?>
<p:tagLst xmlns:a="http://schemas.openxmlformats.org/drawingml/2006/main" xmlns:r="http://schemas.openxmlformats.org/officeDocument/2006/relationships" xmlns:p="http://schemas.openxmlformats.org/presentationml/2006/main">
  <p:tag name="TIMING" val="|1.4"/>
</p:tagLst>
</file>

<file path=ppt/tags/tag3.xml><?xml version="1.0" encoding="utf-8"?>
<p:tagLst xmlns:a="http://schemas.openxmlformats.org/drawingml/2006/main" xmlns:r="http://schemas.openxmlformats.org/officeDocument/2006/relationships" xmlns:p="http://schemas.openxmlformats.org/presentationml/2006/main">
  <p:tag name="TIMING" val="|5.5|28.6"/>
</p:tagLst>
</file>

<file path=ppt/tags/tag4.xml><?xml version="1.0" encoding="utf-8"?>
<p:tagLst xmlns:a="http://schemas.openxmlformats.org/drawingml/2006/main" xmlns:r="http://schemas.openxmlformats.org/officeDocument/2006/relationships" xmlns:p="http://schemas.openxmlformats.org/presentationml/2006/main">
  <p:tag name="TIMING" val="|10.3|93.8"/>
</p:tagLst>
</file>

<file path=ppt/tags/tag5.xml><?xml version="1.0" encoding="utf-8"?>
<p:tagLst xmlns:a="http://schemas.openxmlformats.org/drawingml/2006/main" xmlns:r="http://schemas.openxmlformats.org/officeDocument/2006/relationships" xmlns:p="http://schemas.openxmlformats.org/presentationml/2006/main">
  <p:tag name="TIMING" val="|3|7.7|2|1.3"/>
</p:tagLst>
</file>

<file path=ppt/tags/tag6.xml><?xml version="1.0" encoding="utf-8"?>
<p:tagLst xmlns:a="http://schemas.openxmlformats.org/drawingml/2006/main" xmlns:r="http://schemas.openxmlformats.org/officeDocument/2006/relationships" xmlns:p="http://schemas.openxmlformats.org/presentationml/2006/main">
  <p:tag name="TIMING" val="|33.5|120.1|0.9|18.1"/>
</p:tagLst>
</file>

<file path=ppt/tags/tag7.xml><?xml version="1.0" encoding="utf-8"?>
<p:tagLst xmlns:a="http://schemas.openxmlformats.org/drawingml/2006/main" xmlns:r="http://schemas.openxmlformats.org/officeDocument/2006/relationships" xmlns:p="http://schemas.openxmlformats.org/presentationml/2006/main">
  <p:tag name="TIMING" val="|43.4"/>
</p:tagLst>
</file>

<file path=ppt/tags/tag8.xml><?xml version="1.0" encoding="utf-8"?>
<p:tagLst xmlns:a="http://schemas.openxmlformats.org/drawingml/2006/main" xmlns:r="http://schemas.openxmlformats.org/officeDocument/2006/relationships" xmlns:p="http://schemas.openxmlformats.org/presentationml/2006/main">
  <p:tag name="TIMING" val="|13.3|7.7|12.3|12.6|19.3|24.5"/>
</p:tagLst>
</file>

<file path=ppt/tags/tag9.xml><?xml version="1.0" encoding="utf-8"?>
<p:tagLst xmlns:a="http://schemas.openxmlformats.org/drawingml/2006/main" xmlns:r="http://schemas.openxmlformats.org/officeDocument/2006/relationships" xmlns:p="http://schemas.openxmlformats.org/presentationml/2006/main">
  <p:tag name="TIMING" val="|1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7C02EB-927C-42F0-8F53-965880015444}">
  <ds:schemaRefs>
    <ds:schemaRef ds:uri="http://schemas.microsoft.com/sharepoint/v3/contenttype/forms"/>
  </ds:schemaRefs>
</ds:datastoreItem>
</file>

<file path=customXml/itemProps2.xml><?xml version="1.0" encoding="utf-8"?>
<ds:datastoreItem xmlns:ds="http://schemas.openxmlformats.org/officeDocument/2006/customXml" ds:itemID="{B6E524F5-8F9B-4E83-ABD8-EF3E90295E3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51428B3-1E7D-46FF-9992-03AB3B060A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1399</Words>
  <Application>Microsoft Office PowerPoint</Application>
  <PresentationFormat>On-screen Show (16:9)</PresentationFormat>
  <Paragraphs>153</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Office Theme</vt:lpstr>
      <vt:lpstr> CS 470 Project Two Conference Presentation: Cloud Development</vt:lpstr>
      <vt:lpstr>Overview</vt:lpstr>
      <vt:lpstr>Containerization</vt:lpstr>
      <vt:lpstr>Orchestration</vt:lpstr>
      <vt:lpstr>The Serverless Cloud</vt:lpstr>
      <vt:lpstr>The Serverless Cloud</vt:lpstr>
      <vt:lpstr>The Serverless Cloud</vt:lpstr>
      <vt:lpstr>Cloud-Based  Development Principles</vt:lpstr>
      <vt:lpstr>Securing Your Cloud App</vt:lpstr>
      <vt:lpstr>Securing Your Cloud App</vt:lpstr>
      <vt:lpstr>Securing Your Cloud App</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470 Project Two Presentation Template</dc:title>
  <dc:creator/>
  <cp:lastModifiedBy/>
  <cp:revision>1</cp:revision>
  <dcterms:created xsi:type="dcterms:W3CDTF">2017-08-01T15:40:51Z</dcterms:created>
  <dcterms:modified xsi:type="dcterms:W3CDTF">2023-06-18T22:02:42Z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0x01010019267F6D1A260A4394C18F5AF72445EA</vt:lpwstr>
  </property>
</Properties>
</file>