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4"/>
  </p:sldMasterIdLst>
  <p:notesMasterIdLst>
    <p:notesMasterId r:id="rId13"/>
  </p:notesMasterIdLst>
  <p:sldIdLst>
    <p:sldId id="256" r:id="rId5"/>
    <p:sldId id="257" r:id="rId6"/>
    <p:sldId id="258" r:id="rId7"/>
    <p:sldId id="260" r:id="rId8"/>
    <p:sldId id="262" r:id="rId9"/>
    <p:sldId id="263" r:id="rId10"/>
    <p:sldId id="259" r:id="rId11"/>
    <p:sldId id="264" r:id="rId12"/>
  </p:sldIdLst>
  <p:sldSz cx="12192000" cy="68580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2051" autoAdjust="0"/>
  </p:normalViewPr>
  <p:slideViewPr>
    <p:cSldViewPr snapToGrid="0">
      <p:cViewPr varScale="1">
        <p:scale>
          <a:sx n="59" d="100"/>
          <a:sy n="59" d="100"/>
        </p:scale>
        <p:origin x="97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Current Sales </a:t>
            </a:r>
          </a:p>
        </c:rich>
      </c:tx>
      <c:layout>
        <c:manualLayout>
          <c:xMode val="edge"/>
          <c:yMode val="edge"/>
          <c:x val="0.38566550315231213"/>
          <c:y val="6.0185185185185182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230416775314572"/>
          <c:y val="0.15703092783505151"/>
          <c:w val="0.859133118337155"/>
          <c:h val="0.75004854290120948"/>
        </c:manualLayout>
      </c:layout>
      <c:bar3DChart>
        <c:barDir val="col"/>
        <c:grouping val="clustered"/>
        <c:varyColors val="0"/>
        <c:ser>
          <c:idx val="0"/>
          <c:order val="0"/>
          <c:tx>
            <c:strRef>
              <c:f>'Current Sales'!$B$3</c:f>
              <c:strCache>
                <c:ptCount val="1"/>
                <c:pt idx="0">
                  <c:v>Current Sales</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'Current Sales'!$A$4:$A$7</c:f>
              <c:strCache>
                <c:ptCount val="4"/>
                <c:pt idx="0">
                  <c:v>Office Equipment</c:v>
                </c:pt>
                <c:pt idx="1">
                  <c:v>Office Supplies</c:v>
                </c:pt>
                <c:pt idx="2">
                  <c:v>Printing</c:v>
                </c:pt>
                <c:pt idx="3">
                  <c:v>Total</c:v>
                </c:pt>
              </c:strCache>
            </c:strRef>
          </c:cat>
          <c:val>
            <c:numRef>
              <c:f>'Current Sales'!$B$4:$B$7</c:f>
              <c:numCache>
                <c:formatCode>_("$"* #,##0.00_);_("$"* \(#,##0.00\);_("$"* "-"??_);_(@_)</c:formatCode>
                <c:ptCount val="4"/>
                <c:pt idx="0">
                  <c:v>300000</c:v>
                </c:pt>
                <c:pt idx="1">
                  <c:v>150000</c:v>
                </c:pt>
                <c:pt idx="2">
                  <c:v>50000</c:v>
                </c:pt>
                <c:pt idx="3">
                  <c:v>500000</c:v>
                </c:pt>
              </c:numCache>
            </c:numRef>
          </c:val>
          <c:extLst>
            <c:ext xmlns:c16="http://schemas.microsoft.com/office/drawing/2014/chart" uri="{C3380CC4-5D6E-409C-BE32-E72D297353CC}">
              <c16:uniqueId val="{00000000-3529-4A0E-A36B-1FBEEA1717CC}"/>
            </c:ext>
          </c:extLst>
        </c:ser>
        <c:dLbls>
          <c:showLegendKey val="0"/>
          <c:showVal val="0"/>
          <c:showCatName val="0"/>
          <c:showSerName val="0"/>
          <c:showPercent val="0"/>
          <c:showBubbleSize val="0"/>
        </c:dLbls>
        <c:gapWidth val="65"/>
        <c:shape val="box"/>
        <c:axId val="1140135008"/>
        <c:axId val="1140132128"/>
        <c:axId val="0"/>
      </c:bar3DChart>
      <c:catAx>
        <c:axId val="114013500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140132128"/>
        <c:crosses val="autoZero"/>
        <c:auto val="1"/>
        <c:lblAlgn val="ctr"/>
        <c:lblOffset val="100"/>
        <c:noMultiLvlLbl val="0"/>
      </c:catAx>
      <c:valAx>
        <c:axId val="1140132128"/>
        <c:scaling>
          <c:orientation val="minMax"/>
        </c:scaling>
        <c:delete val="0"/>
        <c:axPos val="l"/>
        <c:majorGridlines>
          <c:spPr>
            <a:ln w="9525" cap="flat" cmpd="sng" algn="ctr">
              <a:solidFill>
                <a:schemeClr val="dk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11401350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5 Year Projected Sales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'Projected Sales'!$A$4</c:f>
              <c:strCache>
                <c:ptCount val="1"/>
                <c:pt idx="0">
                  <c:v>Office Equipment</c:v>
                </c:pt>
              </c:strCache>
            </c:strRef>
          </c:tx>
          <c:spPr>
            <a:blipFill>
              <a:blip xmlns:r="http://schemas.openxmlformats.org/officeDocument/2006/relationships" r:embed="rId3">
                <a:duotone>
                  <a:schemeClr val="accent1">
                    <a:shade val="88000"/>
                    <a:lumMod val="88000"/>
                  </a:schemeClr>
                  <a:schemeClr val="accent1"/>
                </a:duotone>
              </a:blip>
              <a:tile tx="0" ty="0" sx="100000" sy="100000" flip="none" algn="tl"/>
            </a:blipFill>
            <a:ln>
              <a:noFill/>
            </a:ln>
            <a:effectLst>
              <a:outerShdw blurRad="25400" dist="12700" dir="5400000" rotWithShape="0">
                <a:srgbClr val="000000">
                  <a:alpha val="60000"/>
                </a:srgbClr>
              </a:outerShdw>
            </a:effectLst>
          </c:spPr>
          <c:invertIfNegative val="0"/>
          <c:cat>
            <c:strRef>
              <c:f>'Projected Sales'!$B$3:$G$3</c:f>
              <c:strCache>
                <c:ptCount val="6"/>
                <c:pt idx="0">
                  <c:v>Current Sales 2023</c:v>
                </c:pt>
                <c:pt idx="1">
                  <c:v>Projected Sales 2024</c:v>
                </c:pt>
                <c:pt idx="2">
                  <c:v>Projected Sales 2025</c:v>
                </c:pt>
                <c:pt idx="3">
                  <c:v>Projected Sales 2026</c:v>
                </c:pt>
                <c:pt idx="4">
                  <c:v>Projected Sales 2027</c:v>
                </c:pt>
                <c:pt idx="5">
                  <c:v>Projected Sales 2028</c:v>
                </c:pt>
              </c:strCache>
            </c:strRef>
          </c:cat>
          <c:val>
            <c:numRef>
              <c:f>'Projected Sales'!$B$4:$G$4</c:f>
              <c:numCache>
                <c:formatCode>"$"#,##0.00</c:formatCode>
                <c:ptCount val="6"/>
                <c:pt idx="0">
                  <c:v>300000</c:v>
                </c:pt>
                <c:pt idx="1">
                  <c:v>360000</c:v>
                </c:pt>
                <c:pt idx="2">
                  <c:v>432000</c:v>
                </c:pt>
                <c:pt idx="3">
                  <c:v>518400</c:v>
                </c:pt>
                <c:pt idx="4">
                  <c:v>622080</c:v>
                </c:pt>
                <c:pt idx="5">
                  <c:v>746496</c:v>
                </c:pt>
              </c:numCache>
            </c:numRef>
          </c:val>
          <c:extLst>
            <c:ext xmlns:c16="http://schemas.microsoft.com/office/drawing/2014/chart" uri="{C3380CC4-5D6E-409C-BE32-E72D297353CC}">
              <c16:uniqueId val="{00000000-8ACA-4510-AFF3-FE48B794E65E}"/>
            </c:ext>
          </c:extLst>
        </c:ser>
        <c:ser>
          <c:idx val="1"/>
          <c:order val="1"/>
          <c:tx>
            <c:strRef>
              <c:f>'Projected Sales'!$A$5</c:f>
              <c:strCache>
                <c:ptCount val="1"/>
                <c:pt idx="0">
                  <c:v>Office Supplies</c:v>
                </c:pt>
              </c:strCache>
            </c:strRef>
          </c:tx>
          <c:spPr>
            <a:blipFill>
              <a:blip xmlns:r="http://schemas.openxmlformats.org/officeDocument/2006/relationships" r:embed="rId3">
                <a:duotone>
                  <a:schemeClr val="accent2">
                    <a:shade val="88000"/>
                    <a:lumMod val="88000"/>
                  </a:schemeClr>
                  <a:schemeClr val="accent2"/>
                </a:duotone>
              </a:blip>
              <a:tile tx="0" ty="0" sx="100000" sy="100000" flip="none" algn="tl"/>
            </a:blipFill>
            <a:ln>
              <a:noFill/>
            </a:ln>
            <a:effectLst>
              <a:outerShdw blurRad="25400" dist="12700" dir="5400000" rotWithShape="0">
                <a:srgbClr val="000000">
                  <a:alpha val="60000"/>
                </a:srgbClr>
              </a:outerShdw>
            </a:effectLst>
          </c:spPr>
          <c:invertIfNegative val="0"/>
          <c:cat>
            <c:strRef>
              <c:f>'Projected Sales'!$B$3:$G$3</c:f>
              <c:strCache>
                <c:ptCount val="6"/>
                <c:pt idx="0">
                  <c:v>Current Sales 2023</c:v>
                </c:pt>
                <c:pt idx="1">
                  <c:v>Projected Sales 2024</c:v>
                </c:pt>
                <c:pt idx="2">
                  <c:v>Projected Sales 2025</c:v>
                </c:pt>
                <c:pt idx="3">
                  <c:v>Projected Sales 2026</c:v>
                </c:pt>
                <c:pt idx="4">
                  <c:v>Projected Sales 2027</c:v>
                </c:pt>
                <c:pt idx="5">
                  <c:v>Projected Sales 2028</c:v>
                </c:pt>
              </c:strCache>
            </c:strRef>
          </c:cat>
          <c:val>
            <c:numRef>
              <c:f>'Projected Sales'!$B$5:$G$5</c:f>
              <c:numCache>
                <c:formatCode>"$"#,##0.00</c:formatCode>
                <c:ptCount val="6"/>
                <c:pt idx="0">
                  <c:v>150000</c:v>
                </c:pt>
                <c:pt idx="1">
                  <c:v>180000</c:v>
                </c:pt>
                <c:pt idx="2">
                  <c:v>216000</c:v>
                </c:pt>
                <c:pt idx="3">
                  <c:v>259200</c:v>
                </c:pt>
                <c:pt idx="4">
                  <c:v>311040</c:v>
                </c:pt>
                <c:pt idx="5">
                  <c:v>373248</c:v>
                </c:pt>
              </c:numCache>
            </c:numRef>
          </c:val>
          <c:extLst>
            <c:ext xmlns:c16="http://schemas.microsoft.com/office/drawing/2014/chart" uri="{C3380CC4-5D6E-409C-BE32-E72D297353CC}">
              <c16:uniqueId val="{00000001-8ACA-4510-AFF3-FE48B794E65E}"/>
            </c:ext>
          </c:extLst>
        </c:ser>
        <c:ser>
          <c:idx val="2"/>
          <c:order val="2"/>
          <c:tx>
            <c:strRef>
              <c:f>'Projected Sales'!$A$6</c:f>
              <c:strCache>
                <c:ptCount val="1"/>
                <c:pt idx="0">
                  <c:v>Printing</c:v>
                </c:pt>
              </c:strCache>
            </c:strRef>
          </c:tx>
          <c:spPr>
            <a:blipFill>
              <a:blip xmlns:r="http://schemas.openxmlformats.org/officeDocument/2006/relationships" r:embed="rId3">
                <a:duotone>
                  <a:schemeClr val="accent3">
                    <a:shade val="88000"/>
                    <a:lumMod val="88000"/>
                  </a:schemeClr>
                  <a:schemeClr val="accent3"/>
                </a:duotone>
              </a:blip>
              <a:tile tx="0" ty="0" sx="100000" sy="100000" flip="none" algn="tl"/>
            </a:blipFill>
            <a:ln>
              <a:noFill/>
            </a:ln>
            <a:effectLst>
              <a:outerShdw blurRad="25400" dist="12700" dir="5400000" rotWithShape="0">
                <a:srgbClr val="000000">
                  <a:alpha val="60000"/>
                </a:srgbClr>
              </a:outerShdw>
            </a:effectLst>
          </c:spPr>
          <c:invertIfNegative val="0"/>
          <c:cat>
            <c:strRef>
              <c:f>'Projected Sales'!$B$3:$G$3</c:f>
              <c:strCache>
                <c:ptCount val="6"/>
                <c:pt idx="0">
                  <c:v>Current Sales 2023</c:v>
                </c:pt>
                <c:pt idx="1">
                  <c:v>Projected Sales 2024</c:v>
                </c:pt>
                <c:pt idx="2">
                  <c:v>Projected Sales 2025</c:v>
                </c:pt>
                <c:pt idx="3">
                  <c:v>Projected Sales 2026</c:v>
                </c:pt>
                <c:pt idx="4">
                  <c:v>Projected Sales 2027</c:v>
                </c:pt>
                <c:pt idx="5">
                  <c:v>Projected Sales 2028</c:v>
                </c:pt>
              </c:strCache>
            </c:strRef>
          </c:cat>
          <c:val>
            <c:numRef>
              <c:f>'Projected Sales'!$B$6:$G$6</c:f>
              <c:numCache>
                <c:formatCode>"$"#,##0.00</c:formatCode>
                <c:ptCount val="6"/>
                <c:pt idx="0">
                  <c:v>50000</c:v>
                </c:pt>
                <c:pt idx="1">
                  <c:v>70000</c:v>
                </c:pt>
                <c:pt idx="2">
                  <c:v>84000</c:v>
                </c:pt>
                <c:pt idx="3">
                  <c:v>100800</c:v>
                </c:pt>
                <c:pt idx="4">
                  <c:v>120960</c:v>
                </c:pt>
                <c:pt idx="5">
                  <c:v>145152</c:v>
                </c:pt>
              </c:numCache>
            </c:numRef>
          </c:val>
          <c:extLst>
            <c:ext xmlns:c16="http://schemas.microsoft.com/office/drawing/2014/chart" uri="{C3380CC4-5D6E-409C-BE32-E72D297353CC}">
              <c16:uniqueId val="{00000002-8ACA-4510-AFF3-FE48B794E65E}"/>
            </c:ext>
          </c:extLst>
        </c:ser>
        <c:ser>
          <c:idx val="3"/>
          <c:order val="3"/>
          <c:tx>
            <c:strRef>
              <c:f>'Projected Sales'!$A$7</c:f>
              <c:strCache>
                <c:ptCount val="1"/>
                <c:pt idx="0">
                  <c:v>Total</c:v>
                </c:pt>
              </c:strCache>
            </c:strRef>
          </c:tx>
          <c:spPr>
            <a:blipFill>
              <a:blip xmlns:r="http://schemas.openxmlformats.org/officeDocument/2006/relationships" r:embed="rId3">
                <a:duotone>
                  <a:schemeClr val="accent4">
                    <a:shade val="88000"/>
                    <a:lumMod val="88000"/>
                  </a:schemeClr>
                  <a:schemeClr val="accent4"/>
                </a:duotone>
              </a:blip>
              <a:tile tx="0" ty="0" sx="100000" sy="100000" flip="none" algn="tl"/>
            </a:blipFill>
            <a:ln>
              <a:noFill/>
            </a:ln>
            <a:effectLst>
              <a:outerShdw blurRad="25400" dist="12700" dir="5400000" rotWithShape="0">
                <a:srgbClr val="000000">
                  <a:alpha val="60000"/>
                </a:srgbClr>
              </a:outerShdw>
            </a:effectLst>
          </c:spPr>
          <c:invertIfNegative val="0"/>
          <c:cat>
            <c:strRef>
              <c:f>'Projected Sales'!$B$3:$G$3</c:f>
              <c:strCache>
                <c:ptCount val="6"/>
                <c:pt idx="0">
                  <c:v>Current Sales 2023</c:v>
                </c:pt>
                <c:pt idx="1">
                  <c:v>Projected Sales 2024</c:v>
                </c:pt>
                <c:pt idx="2">
                  <c:v>Projected Sales 2025</c:v>
                </c:pt>
                <c:pt idx="3">
                  <c:v>Projected Sales 2026</c:v>
                </c:pt>
                <c:pt idx="4">
                  <c:v>Projected Sales 2027</c:v>
                </c:pt>
                <c:pt idx="5">
                  <c:v>Projected Sales 2028</c:v>
                </c:pt>
              </c:strCache>
            </c:strRef>
          </c:cat>
          <c:val>
            <c:numRef>
              <c:f>'Projected Sales'!$B$7:$G$7</c:f>
              <c:numCache>
                <c:formatCode>"$"#,##0.00</c:formatCode>
                <c:ptCount val="6"/>
                <c:pt idx="0">
                  <c:v>500000</c:v>
                </c:pt>
                <c:pt idx="1">
                  <c:v>610000</c:v>
                </c:pt>
                <c:pt idx="2">
                  <c:v>732000</c:v>
                </c:pt>
                <c:pt idx="3">
                  <c:v>878400</c:v>
                </c:pt>
                <c:pt idx="4">
                  <c:v>1054080</c:v>
                </c:pt>
                <c:pt idx="5">
                  <c:v>1264896</c:v>
                </c:pt>
              </c:numCache>
            </c:numRef>
          </c:val>
          <c:extLst>
            <c:ext xmlns:c16="http://schemas.microsoft.com/office/drawing/2014/chart" uri="{C3380CC4-5D6E-409C-BE32-E72D297353CC}">
              <c16:uniqueId val="{00000003-8ACA-4510-AFF3-FE48B794E65E}"/>
            </c:ext>
          </c:extLst>
        </c:ser>
        <c:dLbls>
          <c:showLegendKey val="0"/>
          <c:showVal val="0"/>
          <c:showCatName val="0"/>
          <c:showSerName val="0"/>
          <c:showPercent val="0"/>
          <c:showBubbleSize val="0"/>
        </c:dLbls>
        <c:gapWidth val="115"/>
        <c:overlap val="-20"/>
        <c:axId val="1275126448"/>
        <c:axId val="1275132688"/>
      </c:barChart>
      <c:catAx>
        <c:axId val="127512644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75132688"/>
        <c:crosses val="autoZero"/>
        <c:auto val="1"/>
        <c:lblAlgn val="ctr"/>
        <c:lblOffset val="100"/>
        <c:noMultiLvlLbl val="0"/>
      </c:catAx>
      <c:valAx>
        <c:axId val="1275132688"/>
        <c:scaling>
          <c:orientation val="minMax"/>
        </c:scaling>
        <c:delete val="0"/>
        <c:axPos val="b"/>
        <c:majorGridlines>
          <c:spPr>
            <a:ln w="9525" cap="flat" cmpd="sng" algn="ctr">
              <a:solidFill>
                <a:schemeClr val="lt1">
                  <a:lumMod val="95000"/>
                  <a:alpha val="10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75126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Sales Growth</a:t>
            </a:r>
          </a:p>
        </c:rich>
      </c:tx>
      <c:layout>
        <c:manualLayout>
          <c:xMode val="edge"/>
          <c:yMode val="edge"/>
          <c:x val="0.42338188976377955"/>
          <c:y val="3.7037037037037035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'Projected Sales'!$A$4</c:f>
              <c:strCache>
                <c:ptCount val="1"/>
                <c:pt idx="0">
                  <c:v>Office Equipment</c:v>
                </c:pt>
              </c:strCache>
            </c:strRef>
          </c:tx>
          <c:spPr>
            <a:ln w="34925" cap="rnd">
              <a:solidFill>
                <a:schemeClr val="accent1"/>
              </a:solidFill>
              <a:round/>
            </a:ln>
            <a:effectLst>
              <a:outerShdw blurRad="25400" dist="12700" dir="5400000" rotWithShape="0">
                <a:srgbClr val="000000">
                  <a:alpha val="60000"/>
                </a:srgbClr>
              </a:outerShdw>
            </a:effectLst>
          </c:spPr>
          <c:marker>
            <c:symbol val="none"/>
          </c:marker>
          <c:cat>
            <c:strRef>
              <c:f>'Projected Sales'!$B$3:$G$3</c:f>
              <c:strCache>
                <c:ptCount val="6"/>
                <c:pt idx="0">
                  <c:v>Current Sales 2023</c:v>
                </c:pt>
                <c:pt idx="1">
                  <c:v>Projected Sales 2024</c:v>
                </c:pt>
                <c:pt idx="2">
                  <c:v>Projected Sales 2025</c:v>
                </c:pt>
                <c:pt idx="3">
                  <c:v>Projected Sales 2026</c:v>
                </c:pt>
                <c:pt idx="4">
                  <c:v>Projected Sales 2027</c:v>
                </c:pt>
                <c:pt idx="5">
                  <c:v>Projected Sales 2028</c:v>
                </c:pt>
              </c:strCache>
            </c:strRef>
          </c:cat>
          <c:val>
            <c:numRef>
              <c:f>'Projected Sales'!$B$4:$G$4</c:f>
              <c:numCache>
                <c:formatCode>"$"#,##0.00</c:formatCode>
                <c:ptCount val="6"/>
                <c:pt idx="0">
                  <c:v>300000</c:v>
                </c:pt>
                <c:pt idx="1">
                  <c:v>360000</c:v>
                </c:pt>
                <c:pt idx="2">
                  <c:v>432000</c:v>
                </c:pt>
                <c:pt idx="3">
                  <c:v>518400</c:v>
                </c:pt>
                <c:pt idx="4">
                  <c:v>622080</c:v>
                </c:pt>
                <c:pt idx="5">
                  <c:v>746496</c:v>
                </c:pt>
              </c:numCache>
            </c:numRef>
          </c:val>
          <c:smooth val="0"/>
          <c:extLst>
            <c:ext xmlns:c16="http://schemas.microsoft.com/office/drawing/2014/chart" uri="{C3380CC4-5D6E-409C-BE32-E72D297353CC}">
              <c16:uniqueId val="{00000000-55BA-4CC6-976D-01A76973C923}"/>
            </c:ext>
          </c:extLst>
        </c:ser>
        <c:ser>
          <c:idx val="1"/>
          <c:order val="1"/>
          <c:tx>
            <c:strRef>
              <c:f>'Projected Sales'!$A$5</c:f>
              <c:strCache>
                <c:ptCount val="1"/>
                <c:pt idx="0">
                  <c:v>Office Supplies</c:v>
                </c:pt>
              </c:strCache>
            </c:strRef>
          </c:tx>
          <c:spPr>
            <a:ln w="34925" cap="rnd">
              <a:solidFill>
                <a:schemeClr val="accent2"/>
              </a:solidFill>
              <a:round/>
            </a:ln>
            <a:effectLst>
              <a:outerShdw blurRad="25400" dist="12700" dir="5400000" rotWithShape="0">
                <a:srgbClr val="000000">
                  <a:alpha val="60000"/>
                </a:srgbClr>
              </a:outerShdw>
            </a:effectLst>
          </c:spPr>
          <c:marker>
            <c:symbol val="none"/>
          </c:marker>
          <c:cat>
            <c:strRef>
              <c:f>'Projected Sales'!$B$3:$G$3</c:f>
              <c:strCache>
                <c:ptCount val="6"/>
                <c:pt idx="0">
                  <c:v>Current Sales 2023</c:v>
                </c:pt>
                <c:pt idx="1">
                  <c:v>Projected Sales 2024</c:v>
                </c:pt>
                <c:pt idx="2">
                  <c:v>Projected Sales 2025</c:v>
                </c:pt>
                <c:pt idx="3">
                  <c:v>Projected Sales 2026</c:v>
                </c:pt>
                <c:pt idx="4">
                  <c:v>Projected Sales 2027</c:v>
                </c:pt>
                <c:pt idx="5">
                  <c:v>Projected Sales 2028</c:v>
                </c:pt>
              </c:strCache>
            </c:strRef>
          </c:cat>
          <c:val>
            <c:numRef>
              <c:f>'Projected Sales'!$B$5:$G$5</c:f>
              <c:numCache>
                <c:formatCode>"$"#,##0.00</c:formatCode>
                <c:ptCount val="6"/>
                <c:pt idx="0">
                  <c:v>150000</c:v>
                </c:pt>
                <c:pt idx="1">
                  <c:v>180000</c:v>
                </c:pt>
                <c:pt idx="2">
                  <c:v>216000</c:v>
                </c:pt>
                <c:pt idx="3">
                  <c:v>259200</c:v>
                </c:pt>
                <c:pt idx="4">
                  <c:v>311040</c:v>
                </c:pt>
                <c:pt idx="5">
                  <c:v>373248</c:v>
                </c:pt>
              </c:numCache>
            </c:numRef>
          </c:val>
          <c:smooth val="0"/>
          <c:extLst>
            <c:ext xmlns:c16="http://schemas.microsoft.com/office/drawing/2014/chart" uri="{C3380CC4-5D6E-409C-BE32-E72D297353CC}">
              <c16:uniqueId val="{00000001-55BA-4CC6-976D-01A76973C923}"/>
            </c:ext>
          </c:extLst>
        </c:ser>
        <c:ser>
          <c:idx val="2"/>
          <c:order val="2"/>
          <c:tx>
            <c:strRef>
              <c:f>'Projected Sales'!$A$6</c:f>
              <c:strCache>
                <c:ptCount val="1"/>
                <c:pt idx="0">
                  <c:v>Printing</c:v>
                </c:pt>
              </c:strCache>
            </c:strRef>
          </c:tx>
          <c:spPr>
            <a:ln w="34925" cap="rnd">
              <a:solidFill>
                <a:schemeClr val="accent3"/>
              </a:solidFill>
              <a:round/>
            </a:ln>
            <a:effectLst>
              <a:outerShdw blurRad="25400" dist="12700" dir="5400000" rotWithShape="0">
                <a:srgbClr val="000000">
                  <a:alpha val="60000"/>
                </a:srgbClr>
              </a:outerShdw>
            </a:effectLst>
          </c:spPr>
          <c:marker>
            <c:symbol val="none"/>
          </c:marker>
          <c:cat>
            <c:strRef>
              <c:f>'Projected Sales'!$B$3:$G$3</c:f>
              <c:strCache>
                <c:ptCount val="6"/>
                <c:pt idx="0">
                  <c:v>Current Sales 2023</c:v>
                </c:pt>
                <c:pt idx="1">
                  <c:v>Projected Sales 2024</c:v>
                </c:pt>
                <c:pt idx="2">
                  <c:v>Projected Sales 2025</c:v>
                </c:pt>
                <c:pt idx="3">
                  <c:v>Projected Sales 2026</c:v>
                </c:pt>
                <c:pt idx="4">
                  <c:v>Projected Sales 2027</c:v>
                </c:pt>
                <c:pt idx="5">
                  <c:v>Projected Sales 2028</c:v>
                </c:pt>
              </c:strCache>
            </c:strRef>
          </c:cat>
          <c:val>
            <c:numRef>
              <c:f>'Projected Sales'!$B$6:$G$6</c:f>
              <c:numCache>
                <c:formatCode>"$"#,##0.00</c:formatCode>
                <c:ptCount val="6"/>
                <c:pt idx="0">
                  <c:v>50000</c:v>
                </c:pt>
                <c:pt idx="1">
                  <c:v>70000</c:v>
                </c:pt>
                <c:pt idx="2">
                  <c:v>84000</c:v>
                </c:pt>
                <c:pt idx="3">
                  <c:v>100800</c:v>
                </c:pt>
                <c:pt idx="4">
                  <c:v>120960</c:v>
                </c:pt>
                <c:pt idx="5">
                  <c:v>145152</c:v>
                </c:pt>
              </c:numCache>
            </c:numRef>
          </c:val>
          <c:smooth val="0"/>
          <c:extLst>
            <c:ext xmlns:c16="http://schemas.microsoft.com/office/drawing/2014/chart" uri="{C3380CC4-5D6E-409C-BE32-E72D297353CC}">
              <c16:uniqueId val="{00000002-55BA-4CC6-976D-01A76973C923}"/>
            </c:ext>
          </c:extLst>
        </c:ser>
        <c:ser>
          <c:idx val="3"/>
          <c:order val="3"/>
          <c:tx>
            <c:strRef>
              <c:f>'Projected Sales'!$A$7</c:f>
              <c:strCache>
                <c:ptCount val="1"/>
                <c:pt idx="0">
                  <c:v>Total</c:v>
                </c:pt>
              </c:strCache>
            </c:strRef>
          </c:tx>
          <c:spPr>
            <a:ln w="34925" cap="rnd">
              <a:solidFill>
                <a:schemeClr val="accent4"/>
              </a:solidFill>
              <a:round/>
            </a:ln>
            <a:effectLst>
              <a:outerShdw blurRad="25400" dist="12700" dir="5400000" rotWithShape="0">
                <a:srgbClr val="000000">
                  <a:alpha val="60000"/>
                </a:srgbClr>
              </a:outerShdw>
            </a:effectLst>
          </c:spPr>
          <c:marker>
            <c:symbol val="none"/>
          </c:marker>
          <c:cat>
            <c:strRef>
              <c:f>'Projected Sales'!$B$3:$G$3</c:f>
              <c:strCache>
                <c:ptCount val="6"/>
                <c:pt idx="0">
                  <c:v>Current Sales 2023</c:v>
                </c:pt>
                <c:pt idx="1">
                  <c:v>Projected Sales 2024</c:v>
                </c:pt>
                <c:pt idx="2">
                  <c:v>Projected Sales 2025</c:v>
                </c:pt>
                <c:pt idx="3">
                  <c:v>Projected Sales 2026</c:v>
                </c:pt>
                <c:pt idx="4">
                  <c:v>Projected Sales 2027</c:v>
                </c:pt>
                <c:pt idx="5">
                  <c:v>Projected Sales 2028</c:v>
                </c:pt>
              </c:strCache>
            </c:strRef>
          </c:cat>
          <c:val>
            <c:numRef>
              <c:f>'Projected Sales'!$B$7:$G$7</c:f>
              <c:numCache>
                <c:formatCode>"$"#,##0.00</c:formatCode>
                <c:ptCount val="6"/>
                <c:pt idx="0">
                  <c:v>500000</c:v>
                </c:pt>
                <c:pt idx="1">
                  <c:v>610000</c:v>
                </c:pt>
                <c:pt idx="2">
                  <c:v>732000</c:v>
                </c:pt>
                <c:pt idx="3">
                  <c:v>878400</c:v>
                </c:pt>
                <c:pt idx="4">
                  <c:v>1054080</c:v>
                </c:pt>
                <c:pt idx="5">
                  <c:v>1264896</c:v>
                </c:pt>
              </c:numCache>
            </c:numRef>
          </c:val>
          <c:smooth val="0"/>
          <c:extLst>
            <c:ext xmlns:c16="http://schemas.microsoft.com/office/drawing/2014/chart" uri="{C3380CC4-5D6E-409C-BE32-E72D297353CC}">
              <c16:uniqueId val="{00000003-55BA-4CC6-976D-01A76973C923}"/>
            </c:ext>
          </c:extLst>
        </c:ser>
        <c:dLbls>
          <c:showLegendKey val="0"/>
          <c:showVal val="0"/>
          <c:showCatName val="0"/>
          <c:showSerName val="0"/>
          <c:showPercent val="0"/>
          <c:showBubbleSize val="0"/>
        </c:dLbls>
        <c:smooth val="0"/>
        <c:axId val="1275139888"/>
        <c:axId val="1275140368"/>
      </c:lineChart>
      <c:catAx>
        <c:axId val="1275139888"/>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75140368"/>
        <c:crosses val="autoZero"/>
        <c:auto val="1"/>
        <c:lblAlgn val="ctr"/>
        <c:lblOffset val="100"/>
        <c:noMultiLvlLbl val="0"/>
      </c:catAx>
      <c:valAx>
        <c:axId val="1275140368"/>
        <c:scaling>
          <c:orientation val="minMax"/>
        </c:scaling>
        <c:delete val="0"/>
        <c:axPos val="l"/>
        <c:majorGridlines>
          <c:spPr>
            <a:ln w="9525" cap="flat" cmpd="sng" algn="ctr">
              <a:solidFill>
                <a:schemeClr val="lt1">
                  <a:lumMod val="95000"/>
                  <a:alpha val="10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75139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E18DA30F-97CB-4277-9E9D-4A202AD75423}" type="datetimeFigureOut">
              <a:rPr lang="en-US" smtClean="0"/>
              <a:t>6/11/2023</a:t>
            </a:fld>
            <a:endParaRPr lang="en-US" dirty="0"/>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CD2C8992-7626-4436-8A27-EA0C85418F96}" type="slidenum">
              <a:rPr lang="en-US" smtClean="0"/>
              <a:t>‹#›</a:t>
            </a:fld>
            <a:endParaRPr lang="en-US" dirty="0"/>
          </a:p>
        </p:txBody>
      </p:sp>
    </p:spTree>
    <p:extLst>
      <p:ext uri="{BB962C8B-B14F-4D97-AF65-F5344CB8AC3E}">
        <p14:creationId xmlns:p14="http://schemas.microsoft.com/office/powerpoint/2010/main" val="2406093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this presentation is for the company New Hampshire business products. They wish for us to help them out with expanding their business. </a:t>
            </a:r>
          </a:p>
        </p:txBody>
      </p:sp>
      <p:sp>
        <p:nvSpPr>
          <p:cNvPr id="4" name="Slide Number Placeholder 3"/>
          <p:cNvSpPr>
            <a:spLocks noGrp="1"/>
          </p:cNvSpPr>
          <p:nvPr>
            <p:ph type="sldNum" sz="quarter" idx="5"/>
          </p:nvPr>
        </p:nvSpPr>
        <p:spPr/>
        <p:txBody>
          <a:bodyPr/>
          <a:lstStyle/>
          <a:p>
            <a:fld id="{CD2C8992-7626-4436-8A27-EA0C85418F96}" type="slidenum">
              <a:rPr lang="en-US" smtClean="0"/>
              <a:t>1</a:t>
            </a:fld>
            <a:endParaRPr lang="en-US" dirty="0"/>
          </a:p>
        </p:txBody>
      </p:sp>
    </p:spTree>
    <p:extLst>
      <p:ext uri="{BB962C8B-B14F-4D97-AF65-F5344CB8AC3E}">
        <p14:creationId xmlns:p14="http://schemas.microsoft.com/office/powerpoint/2010/main" val="1331264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89">
              <a:defRPr/>
            </a:pPr>
            <a:r>
              <a:rPr lang="en-US" dirty="0"/>
              <a:t>NHBP is a small company operating as a sole proprietorship desiring to expand its geographical reach. The products sold by NHBP fall into three categories: office supplies, office equipment, and printing services.</a:t>
            </a:r>
          </a:p>
          <a:p>
            <a:endParaRPr lang="en-US" dirty="0"/>
          </a:p>
        </p:txBody>
      </p:sp>
      <p:sp>
        <p:nvSpPr>
          <p:cNvPr id="4" name="Slide Number Placeholder 3"/>
          <p:cNvSpPr>
            <a:spLocks noGrp="1"/>
          </p:cNvSpPr>
          <p:nvPr>
            <p:ph type="sldNum" sz="quarter" idx="10"/>
          </p:nvPr>
        </p:nvSpPr>
        <p:spPr/>
        <p:txBody>
          <a:bodyPr/>
          <a:lstStyle/>
          <a:p>
            <a:fld id="{CD2C8992-7626-4436-8A27-EA0C85418F96}" type="slidenum">
              <a:rPr lang="en-US" smtClean="0"/>
              <a:t>2</a:t>
            </a:fld>
            <a:endParaRPr lang="en-US" dirty="0"/>
          </a:p>
        </p:txBody>
      </p:sp>
    </p:spTree>
    <p:extLst>
      <p:ext uri="{BB962C8B-B14F-4D97-AF65-F5344CB8AC3E}">
        <p14:creationId xmlns:p14="http://schemas.microsoft.com/office/powerpoint/2010/main" val="1723548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company opened in 2005 and has one brick-and-mortar location. They have a catalog with all of their products and services. As well as they deliver with their own trucks and use other delivery services like UPS. </a:t>
            </a:r>
          </a:p>
        </p:txBody>
      </p:sp>
      <p:sp>
        <p:nvSpPr>
          <p:cNvPr id="4" name="Slide Number Placeholder 3"/>
          <p:cNvSpPr>
            <a:spLocks noGrp="1"/>
          </p:cNvSpPr>
          <p:nvPr>
            <p:ph type="sldNum" sz="quarter" idx="5"/>
          </p:nvPr>
        </p:nvSpPr>
        <p:spPr/>
        <p:txBody>
          <a:bodyPr/>
          <a:lstStyle/>
          <a:p>
            <a:fld id="{CD2C8992-7626-4436-8A27-EA0C85418F96}" type="slidenum">
              <a:rPr lang="en-US" smtClean="0"/>
              <a:t>3</a:t>
            </a:fld>
            <a:endParaRPr lang="en-US" dirty="0"/>
          </a:p>
        </p:txBody>
      </p:sp>
    </p:spTree>
    <p:extLst>
      <p:ext uri="{BB962C8B-B14F-4D97-AF65-F5344CB8AC3E}">
        <p14:creationId xmlns:p14="http://schemas.microsoft.com/office/powerpoint/2010/main" val="2818200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current sales for all of the products and services. The office equipment, office supplies, and the printing services.</a:t>
            </a:r>
          </a:p>
        </p:txBody>
      </p:sp>
      <p:sp>
        <p:nvSpPr>
          <p:cNvPr id="4" name="Slide Number Placeholder 3"/>
          <p:cNvSpPr>
            <a:spLocks noGrp="1"/>
          </p:cNvSpPr>
          <p:nvPr>
            <p:ph type="sldNum" sz="quarter" idx="5"/>
          </p:nvPr>
        </p:nvSpPr>
        <p:spPr/>
        <p:txBody>
          <a:bodyPr/>
          <a:lstStyle/>
          <a:p>
            <a:fld id="{CD2C8992-7626-4436-8A27-EA0C85418F96}" type="slidenum">
              <a:rPr lang="en-US" smtClean="0"/>
              <a:t>4</a:t>
            </a:fld>
            <a:endParaRPr lang="en-US" dirty="0"/>
          </a:p>
        </p:txBody>
      </p:sp>
    </p:spTree>
    <p:extLst>
      <p:ext uri="{BB962C8B-B14F-4D97-AF65-F5344CB8AC3E}">
        <p14:creationId xmlns:p14="http://schemas.microsoft.com/office/powerpoint/2010/main" val="121072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projected sales for 5 years. Beginning from 2023-2028, we have a projected growth of 20% of all sales of products and services.</a:t>
            </a:r>
          </a:p>
        </p:txBody>
      </p:sp>
      <p:sp>
        <p:nvSpPr>
          <p:cNvPr id="4" name="Slide Number Placeholder 3"/>
          <p:cNvSpPr>
            <a:spLocks noGrp="1"/>
          </p:cNvSpPr>
          <p:nvPr>
            <p:ph type="sldNum" sz="quarter" idx="5"/>
          </p:nvPr>
        </p:nvSpPr>
        <p:spPr/>
        <p:txBody>
          <a:bodyPr/>
          <a:lstStyle/>
          <a:p>
            <a:fld id="{CD2C8992-7626-4436-8A27-EA0C85418F96}" type="slidenum">
              <a:rPr lang="en-US" smtClean="0"/>
              <a:t>5</a:t>
            </a:fld>
            <a:endParaRPr lang="en-US" dirty="0"/>
          </a:p>
        </p:txBody>
      </p:sp>
    </p:spTree>
    <p:extLst>
      <p:ext uri="{BB962C8B-B14F-4D97-AF65-F5344CB8AC3E}">
        <p14:creationId xmlns:p14="http://schemas.microsoft.com/office/powerpoint/2010/main" val="4277767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desired sales growth for products and services. The sales growth is from 2023 to 2038.</a:t>
            </a:r>
          </a:p>
        </p:txBody>
      </p:sp>
      <p:sp>
        <p:nvSpPr>
          <p:cNvPr id="4" name="Slide Number Placeholder 3"/>
          <p:cNvSpPr>
            <a:spLocks noGrp="1"/>
          </p:cNvSpPr>
          <p:nvPr>
            <p:ph type="sldNum" sz="quarter" idx="5"/>
          </p:nvPr>
        </p:nvSpPr>
        <p:spPr/>
        <p:txBody>
          <a:bodyPr/>
          <a:lstStyle/>
          <a:p>
            <a:fld id="{CD2C8992-7626-4436-8A27-EA0C85418F96}" type="slidenum">
              <a:rPr lang="en-US" smtClean="0"/>
              <a:t>6</a:t>
            </a:fld>
            <a:endParaRPr lang="en-US" dirty="0"/>
          </a:p>
        </p:txBody>
      </p:sp>
    </p:spTree>
    <p:extLst>
      <p:ext uri="{BB962C8B-B14F-4D97-AF65-F5344CB8AC3E}">
        <p14:creationId xmlns:p14="http://schemas.microsoft.com/office/powerpoint/2010/main" val="2098497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company desires to increase sales by 20% per year in each category for the next five years. The company has concluded that its one retail outlet and its current catalog business have reached their maximum potential and is seeking a means to expand sales as well as geographical reach. NHBP has also concluded that adding sales via the internet is the best option to expand both sales and geographical reach. </a:t>
            </a:r>
          </a:p>
          <a:p>
            <a:endParaRPr lang="en-US" dirty="0"/>
          </a:p>
        </p:txBody>
      </p:sp>
      <p:sp>
        <p:nvSpPr>
          <p:cNvPr id="4" name="Slide Number Placeholder 3"/>
          <p:cNvSpPr>
            <a:spLocks noGrp="1"/>
          </p:cNvSpPr>
          <p:nvPr>
            <p:ph type="sldNum" sz="quarter" idx="10"/>
          </p:nvPr>
        </p:nvSpPr>
        <p:spPr/>
        <p:txBody>
          <a:bodyPr/>
          <a:lstStyle/>
          <a:p>
            <a:fld id="{CD2C8992-7626-4436-8A27-EA0C85418F96}" type="slidenum">
              <a:rPr lang="en-US" smtClean="0"/>
              <a:t>7</a:t>
            </a:fld>
            <a:endParaRPr lang="en-US" dirty="0"/>
          </a:p>
        </p:txBody>
      </p:sp>
    </p:spTree>
    <p:extLst>
      <p:ext uri="{BB962C8B-B14F-4D97-AF65-F5344CB8AC3E}">
        <p14:creationId xmlns:p14="http://schemas.microsoft.com/office/powerpoint/2010/main" val="633963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time. I hope this presentation helps you to decide what to do.</a:t>
            </a:r>
          </a:p>
        </p:txBody>
      </p:sp>
      <p:sp>
        <p:nvSpPr>
          <p:cNvPr id="4" name="Slide Number Placeholder 3"/>
          <p:cNvSpPr>
            <a:spLocks noGrp="1"/>
          </p:cNvSpPr>
          <p:nvPr>
            <p:ph type="sldNum" sz="quarter" idx="5"/>
          </p:nvPr>
        </p:nvSpPr>
        <p:spPr/>
        <p:txBody>
          <a:bodyPr/>
          <a:lstStyle/>
          <a:p>
            <a:fld id="{CD2C8992-7626-4436-8A27-EA0C85418F96}" type="slidenum">
              <a:rPr lang="en-US" smtClean="0"/>
              <a:t>8</a:t>
            </a:fld>
            <a:endParaRPr lang="en-US" dirty="0"/>
          </a:p>
        </p:txBody>
      </p:sp>
    </p:spTree>
    <p:extLst>
      <p:ext uri="{BB962C8B-B14F-4D97-AF65-F5344CB8AC3E}">
        <p14:creationId xmlns:p14="http://schemas.microsoft.com/office/powerpoint/2010/main" val="21025175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C70E956F-1101-4847-82EC-9786948DF9D3}" type="datetimeFigureOut">
              <a:rPr lang="en-US" smtClean="0"/>
              <a:t>6/11/2023</a:t>
            </a:fld>
            <a:endParaRPr lang="en-US" dirty="0"/>
          </a:p>
        </p:txBody>
      </p:sp>
      <p:sp>
        <p:nvSpPr>
          <p:cNvPr id="5" name="Footer Placeholder 4"/>
          <p:cNvSpPr>
            <a:spLocks noGrp="1"/>
          </p:cNvSpPr>
          <p:nvPr>
            <p:ph type="ftr" sz="quarter" idx="11"/>
          </p:nvPr>
        </p:nvSpPr>
        <p:spPr>
          <a:xfrm rot="21420000">
            <a:off x="9144" y="4882896"/>
            <a:ext cx="4050792" cy="1197864"/>
          </a:xfrm>
          <a:noFill/>
        </p:spPr>
        <p:txBody>
          <a:bodyPr wrap="square" rtlCol="0">
            <a:spAutoFit/>
          </a:bodyPr>
          <a:lstStyle>
            <a:lvl1pP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8205B1F7-39B6-4B81-9C9C-B3314BA5294E}" type="slidenum">
              <a:rPr lang="en-US" smtClean="0"/>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64334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0E956F-1101-4847-82EC-9786948DF9D3}" type="datetimeFigureOut">
              <a:rPr lang="en-US" smtClean="0"/>
              <a:t>6/11/2023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05B1F7-39B6-4B81-9C9C-B3314BA5294E}" type="slidenum">
              <a:rPr lang="en-US" smtClean="0"/>
              <a:t>‹#›</a:t>
            </a:fld>
            <a:endParaRPr lang="en-US" dirty="0"/>
          </a:p>
        </p:txBody>
      </p:sp>
    </p:spTree>
    <p:extLst>
      <p:ext uri="{BB962C8B-B14F-4D97-AF65-F5344CB8AC3E}">
        <p14:creationId xmlns:p14="http://schemas.microsoft.com/office/powerpoint/2010/main" val="3720925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0E956F-1101-4847-82EC-9786948DF9D3}" type="datetimeFigureOut">
              <a:rPr lang="en-US" smtClean="0"/>
              <a:t>6/11/2023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05B1F7-39B6-4B81-9C9C-B3314BA5294E}" type="slidenum">
              <a:rPr lang="en-US" smtClean="0"/>
              <a:t>‹#›</a:t>
            </a:fld>
            <a:endParaRPr lang="en-US" dirty="0"/>
          </a:p>
        </p:txBody>
      </p:sp>
    </p:spTree>
    <p:extLst>
      <p:ext uri="{BB962C8B-B14F-4D97-AF65-F5344CB8AC3E}">
        <p14:creationId xmlns:p14="http://schemas.microsoft.com/office/powerpoint/2010/main" val="4093356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0E956F-1101-4847-82EC-9786948DF9D3}" type="datetimeFigureOut">
              <a:rPr lang="en-US" smtClean="0"/>
              <a:t>6/11/2023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05B1F7-39B6-4B81-9C9C-B3314BA5294E}" type="slidenum">
              <a:rPr lang="en-US" smtClean="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08845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0E956F-1101-4847-82EC-9786948DF9D3}" type="datetimeFigureOut">
              <a:rPr lang="en-US" smtClean="0"/>
              <a:t>6/11/2023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05B1F7-39B6-4B81-9C9C-B3314BA5294E}" type="slidenum">
              <a:rPr lang="en-US" smtClean="0"/>
              <a:t>‹#›</a:t>
            </a:fld>
            <a:endParaRPr lang="en-US" dirty="0"/>
          </a:p>
        </p:txBody>
      </p:sp>
    </p:spTree>
    <p:extLst>
      <p:ext uri="{BB962C8B-B14F-4D97-AF65-F5344CB8AC3E}">
        <p14:creationId xmlns:p14="http://schemas.microsoft.com/office/powerpoint/2010/main" val="1201271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0E956F-1101-4847-82EC-9786948DF9D3}" type="datetimeFigureOut">
              <a:rPr lang="en-US" smtClean="0"/>
              <a:t>6/11/2023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205B1F7-39B6-4B81-9C9C-B3314BA5294E}" type="slidenum">
              <a:rPr lang="en-US" smtClean="0"/>
              <a:t>‹#›</a:t>
            </a:fld>
            <a:endParaRPr lang="en-US" dirty="0"/>
          </a:p>
        </p:txBody>
      </p:sp>
    </p:spTree>
    <p:extLst>
      <p:ext uri="{BB962C8B-B14F-4D97-AF65-F5344CB8AC3E}">
        <p14:creationId xmlns:p14="http://schemas.microsoft.com/office/powerpoint/2010/main" val="2457396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0E956F-1101-4847-82EC-9786948DF9D3}" type="datetimeFigureOut">
              <a:rPr lang="en-US" smtClean="0"/>
              <a:t>6/11/2023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205B1F7-39B6-4B81-9C9C-B3314BA5294E}" type="slidenum">
              <a:rPr lang="en-US" smtClean="0"/>
              <a:t>‹#›</a:t>
            </a:fld>
            <a:endParaRPr lang="en-US" dirty="0"/>
          </a:p>
        </p:txBody>
      </p:sp>
    </p:spTree>
    <p:extLst>
      <p:ext uri="{BB962C8B-B14F-4D97-AF65-F5344CB8AC3E}">
        <p14:creationId xmlns:p14="http://schemas.microsoft.com/office/powerpoint/2010/main" val="2281381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0E956F-1101-4847-82EC-9786948DF9D3}" type="datetimeFigureOut">
              <a:rPr lang="en-US" smtClean="0"/>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05B1F7-39B6-4B81-9C9C-B3314BA5294E}" type="slidenum">
              <a:rPr lang="en-US" smtClean="0"/>
              <a:t>‹#›</a:t>
            </a:fld>
            <a:endParaRPr lang="en-US" dirty="0"/>
          </a:p>
        </p:txBody>
      </p:sp>
    </p:spTree>
    <p:extLst>
      <p:ext uri="{BB962C8B-B14F-4D97-AF65-F5344CB8AC3E}">
        <p14:creationId xmlns:p14="http://schemas.microsoft.com/office/powerpoint/2010/main" val="21598576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0E956F-1101-4847-82EC-9786948DF9D3}" type="datetimeFigureOut">
              <a:rPr lang="en-US" smtClean="0"/>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05B1F7-39B6-4B81-9C9C-B3314BA5294E}" type="slidenum">
              <a:rPr lang="en-US" smtClean="0"/>
              <a:t>‹#›</a:t>
            </a:fld>
            <a:endParaRPr lang="en-US" dirty="0"/>
          </a:p>
        </p:txBody>
      </p:sp>
    </p:spTree>
    <p:extLst>
      <p:ext uri="{BB962C8B-B14F-4D97-AF65-F5344CB8AC3E}">
        <p14:creationId xmlns:p14="http://schemas.microsoft.com/office/powerpoint/2010/main" val="24039388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0E956F-1101-4847-82EC-9786948DF9D3}" type="datetimeFigureOut">
              <a:rPr lang="en-US" smtClean="0"/>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05B1F7-39B6-4B81-9C9C-B3314BA5294E}" type="slidenum">
              <a:rPr lang="en-US" smtClean="0"/>
              <a:t>‹#›</a:t>
            </a:fld>
            <a:endParaRPr lang="en-US" dirty="0"/>
          </a:p>
        </p:txBody>
      </p:sp>
    </p:spTree>
    <p:extLst>
      <p:ext uri="{BB962C8B-B14F-4D97-AF65-F5344CB8AC3E}">
        <p14:creationId xmlns:p14="http://schemas.microsoft.com/office/powerpoint/2010/main" val="18686924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0E956F-1101-4847-82EC-9786948DF9D3}" type="datetimeFigureOut">
              <a:rPr lang="en-US" smtClean="0"/>
              <a:t>6/11/2023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05B1F7-39B6-4B81-9C9C-B3314BA5294E}" type="slidenum">
              <a:rPr lang="en-US" smtClean="0"/>
              <a:t>‹#›</a:t>
            </a:fld>
            <a:endParaRPr lang="en-US" dirty="0"/>
          </a:p>
        </p:txBody>
      </p:sp>
    </p:spTree>
    <p:extLst>
      <p:ext uri="{BB962C8B-B14F-4D97-AF65-F5344CB8AC3E}">
        <p14:creationId xmlns:p14="http://schemas.microsoft.com/office/powerpoint/2010/main" val="196112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0E956F-1101-4847-82EC-9786948DF9D3}" type="datetimeFigureOut">
              <a:rPr lang="en-US" smtClean="0"/>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05B1F7-39B6-4B81-9C9C-B3314BA5294E}" type="slidenum">
              <a:rPr lang="en-US" smtClean="0"/>
              <a:t>‹#›</a:t>
            </a:fld>
            <a:endParaRPr lang="en-US" dirty="0"/>
          </a:p>
        </p:txBody>
      </p:sp>
    </p:spTree>
    <p:extLst>
      <p:ext uri="{BB962C8B-B14F-4D97-AF65-F5344CB8AC3E}">
        <p14:creationId xmlns:p14="http://schemas.microsoft.com/office/powerpoint/2010/main" val="1090041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0E956F-1101-4847-82EC-9786948DF9D3}" type="datetimeFigureOut">
              <a:rPr lang="en-US" smtClean="0"/>
              <a:t>6/11/2023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05B1F7-39B6-4B81-9C9C-B3314BA5294E}" type="slidenum">
              <a:rPr lang="en-US" smtClean="0"/>
              <a:t>‹#›</a:t>
            </a:fld>
            <a:endParaRPr lang="en-US" dirty="0"/>
          </a:p>
        </p:txBody>
      </p:sp>
    </p:spTree>
    <p:extLst>
      <p:ext uri="{BB962C8B-B14F-4D97-AF65-F5344CB8AC3E}">
        <p14:creationId xmlns:p14="http://schemas.microsoft.com/office/powerpoint/2010/main" val="422828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0E956F-1101-4847-82EC-9786948DF9D3}" type="datetimeFigureOut">
              <a:rPr lang="en-US" smtClean="0"/>
              <a:t>6/11/2023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05B1F7-39B6-4B81-9C9C-B3314BA5294E}" type="slidenum">
              <a:rPr lang="en-US" smtClean="0"/>
              <a:t>‹#›</a:t>
            </a:fld>
            <a:endParaRPr lang="en-US" dirty="0"/>
          </a:p>
        </p:txBody>
      </p:sp>
    </p:spTree>
    <p:extLst>
      <p:ext uri="{BB962C8B-B14F-4D97-AF65-F5344CB8AC3E}">
        <p14:creationId xmlns:p14="http://schemas.microsoft.com/office/powerpoint/2010/main" val="1369329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0E956F-1101-4847-82EC-9786948DF9D3}" type="datetimeFigureOut">
              <a:rPr lang="en-US" smtClean="0"/>
              <a:t>6/11/2023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205B1F7-39B6-4B81-9C9C-B3314BA5294E}" type="slidenum">
              <a:rPr lang="en-US" smtClean="0"/>
              <a:t>‹#›</a:t>
            </a:fld>
            <a:endParaRPr lang="en-US" dirty="0"/>
          </a:p>
        </p:txBody>
      </p:sp>
    </p:spTree>
    <p:extLst>
      <p:ext uri="{BB962C8B-B14F-4D97-AF65-F5344CB8AC3E}">
        <p14:creationId xmlns:p14="http://schemas.microsoft.com/office/powerpoint/2010/main" val="792164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0E956F-1101-4847-82EC-9786948DF9D3}" type="datetimeFigureOut">
              <a:rPr lang="en-US" smtClean="0"/>
              <a:t>6/11/2023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205B1F7-39B6-4B81-9C9C-B3314BA5294E}" type="slidenum">
              <a:rPr lang="en-US" smtClean="0"/>
              <a:t>‹#›</a:t>
            </a:fld>
            <a:endParaRPr lang="en-US" dirty="0"/>
          </a:p>
        </p:txBody>
      </p:sp>
    </p:spTree>
    <p:extLst>
      <p:ext uri="{BB962C8B-B14F-4D97-AF65-F5344CB8AC3E}">
        <p14:creationId xmlns:p14="http://schemas.microsoft.com/office/powerpoint/2010/main" val="219895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0E956F-1101-4847-82EC-9786948DF9D3}" type="datetimeFigureOut">
              <a:rPr lang="en-US" smtClean="0"/>
              <a:t>6/11/2023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205B1F7-39B6-4B81-9C9C-B3314BA5294E}" type="slidenum">
              <a:rPr lang="en-US" smtClean="0"/>
              <a:t>‹#›</a:t>
            </a:fld>
            <a:endParaRPr lang="en-US" dirty="0"/>
          </a:p>
        </p:txBody>
      </p:sp>
    </p:spTree>
    <p:extLst>
      <p:ext uri="{BB962C8B-B14F-4D97-AF65-F5344CB8AC3E}">
        <p14:creationId xmlns:p14="http://schemas.microsoft.com/office/powerpoint/2010/main" val="3672599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0E956F-1101-4847-82EC-9786948DF9D3}" type="datetimeFigureOut">
              <a:rPr lang="en-US" smtClean="0"/>
              <a:t>6/11/2023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05B1F7-39B6-4B81-9C9C-B3314BA5294E}" type="slidenum">
              <a:rPr lang="en-US" smtClean="0"/>
              <a:t>‹#›</a:t>
            </a:fld>
            <a:endParaRPr lang="en-US" dirty="0"/>
          </a:p>
        </p:txBody>
      </p:sp>
    </p:spTree>
    <p:extLst>
      <p:ext uri="{BB962C8B-B14F-4D97-AF65-F5344CB8AC3E}">
        <p14:creationId xmlns:p14="http://schemas.microsoft.com/office/powerpoint/2010/main" val="281755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0E956F-1101-4847-82EC-9786948DF9D3}" type="datetimeFigureOut">
              <a:rPr lang="en-US" smtClean="0"/>
              <a:t>6/11/2023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05B1F7-39B6-4B81-9C9C-B3314BA5294E}" type="slidenum">
              <a:rPr lang="en-US" smtClean="0"/>
              <a:t>‹#›</a:t>
            </a:fld>
            <a:endParaRPr lang="en-US" dirty="0"/>
          </a:p>
        </p:txBody>
      </p:sp>
    </p:spTree>
    <p:extLst>
      <p:ext uri="{BB962C8B-B14F-4D97-AF65-F5344CB8AC3E}">
        <p14:creationId xmlns:p14="http://schemas.microsoft.com/office/powerpoint/2010/main" val="3449832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srcRect/>
          <a:tile tx="0" ty="0" sx="100000" sy="100000" flip="none" algn="tl"/>
        </a:blipFill>
        <a:effectLst/>
      </p:bgPr>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C70E956F-1101-4847-82EC-9786948DF9D3}" type="datetimeFigureOut">
              <a:rPr lang="en-US" smtClean="0"/>
              <a:t>6/11/2023</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8205B1F7-39B6-4B81-9C9C-B3314BA5294E}" type="slidenum">
              <a:rPr lang="en-US" smtClean="0"/>
              <a:t>‹#›</a:t>
            </a:fld>
            <a:endParaRPr lang="en-US" dirty="0"/>
          </a:p>
        </p:txBody>
      </p:sp>
    </p:spTree>
    <p:extLst>
      <p:ext uri="{BB962C8B-B14F-4D97-AF65-F5344CB8AC3E}">
        <p14:creationId xmlns:p14="http://schemas.microsoft.com/office/powerpoint/2010/main" val="267985188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Lst>
  <p:txStyles>
    <p:title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6.jpeg"/><Relationship Id="rId5" Type="http://schemas.openxmlformats.org/officeDocument/2006/relationships/hyperlink" Target="https://creativecommons.org/licenses/by-nc-sa/3.0/" TargetMode="External"/><Relationship Id="rId4" Type="http://schemas.openxmlformats.org/officeDocument/2006/relationships/hyperlink" Target="https://mariapcclass.blogspot.com/2015/10/office-equipment.html"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8.jpeg"/><Relationship Id="rId7" Type="http://schemas.openxmlformats.org/officeDocument/2006/relationships/hyperlink" Target="https://creativecommons.org/licenses/by/3.0/"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hyperlink" Target="http://atriades.blogspot.com/2011/08/" TargetMode="External"/><Relationship Id="rId5" Type="http://schemas.openxmlformats.org/officeDocument/2006/relationships/image" Target="../media/image9.jpg"/><Relationship Id="rId10" Type="http://schemas.openxmlformats.org/officeDocument/2006/relationships/hyperlink" Target="https://creativecommons.org/licenses/by-sa/3.0/" TargetMode="External"/><Relationship Id="rId4" Type="http://schemas.openxmlformats.org/officeDocument/2006/relationships/hyperlink" Target="https://picryl.com/media/mail-room-and-supply-vault-switchboards-telegrams-teletypes-secretarial-office-fa0829" TargetMode="External"/><Relationship Id="rId9" Type="http://schemas.openxmlformats.org/officeDocument/2006/relationships/hyperlink" Target="http://en.wikipedia.org/wiki/File:UPS_Truck.jpg" TargetMode="Externa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9.xml"/><Relationship Id="rId5" Type="http://schemas.openxmlformats.org/officeDocument/2006/relationships/hyperlink" Target="https://creativecommons.org/licenses/by-nd/3.0/" TargetMode="External"/><Relationship Id="rId4" Type="http://schemas.openxmlformats.org/officeDocument/2006/relationships/hyperlink" Target="https://www.quoteinspector.com/images/money/money-61573/"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New Hampshire Business Products</a:t>
            </a:r>
          </a:p>
        </p:txBody>
      </p:sp>
      <p:sp>
        <p:nvSpPr>
          <p:cNvPr id="3" name="Subtitle 2"/>
          <p:cNvSpPr>
            <a:spLocks noGrp="1"/>
          </p:cNvSpPr>
          <p:nvPr>
            <p:ph type="subTitle" idx="1"/>
          </p:nvPr>
        </p:nvSpPr>
        <p:spPr/>
        <p:txBody>
          <a:bodyPr/>
          <a:lstStyle/>
          <a:p>
            <a:r>
              <a:rPr lang="en-US" dirty="0"/>
              <a:t>Current Business Operations</a:t>
            </a:r>
          </a:p>
          <a:p>
            <a:r>
              <a:rPr lang="en-US" dirty="0"/>
              <a:t>Candace Ralston </a:t>
            </a:r>
          </a:p>
        </p:txBody>
      </p:sp>
    </p:spTree>
    <p:extLst>
      <p:ext uri="{BB962C8B-B14F-4D97-AF65-F5344CB8AC3E}">
        <p14:creationId xmlns:p14="http://schemas.microsoft.com/office/powerpoint/2010/main" val="3778356209"/>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 Hampshire Business Products: Background Information</a:t>
            </a:r>
          </a:p>
        </p:txBody>
      </p:sp>
      <p:sp>
        <p:nvSpPr>
          <p:cNvPr id="3" name="Content Placeholder 2"/>
          <p:cNvSpPr>
            <a:spLocks noGrp="1"/>
          </p:cNvSpPr>
          <p:nvPr>
            <p:ph idx="1"/>
          </p:nvPr>
        </p:nvSpPr>
        <p:spPr>
          <a:xfrm>
            <a:off x="346900" y="2178958"/>
            <a:ext cx="8825659" cy="3416300"/>
          </a:xfrm>
        </p:spPr>
        <p:txBody>
          <a:bodyPr/>
          <a:lstStyle/>
          <a:p>
            <a:pPr>
              <a:buFont typeface="Wingdings" panose="05000000000000000000" pitchFamily="2" charset="2"/>
              <a:buChar char="Ø"/>
            </a:pPr>
            <a:r>
              <a:rPr lang="en-US" dirty="0"/>
              <a:t>office supplies</a:t>
            </a:r>
          </a:p>
          <a:p>
            <a:pPr>
              <a:buFont typeface="Wingdings" panose="05000000000000000000" pitchFamily="2" charset="2"/>
              <a:buChar char="Ø"/>
            </a:pPr>
            <a:r>
              <a:rPr lang="en-US" dirty="0"/>
              <a:t>office equipment</a:t>
            </a:r>
          </a:p>
          <a:p>
            <a:pPr>
              <a:buFont typeface="Wingdings" panose="05000000000000000000" pitchFamily="2" charset="2"/>
              <a:buChar char="Ø"/>
            </a:pPr>
            <a:r>
              <a:rPr lang="en-US" dirty="0"/>
              <a:t>printing services</a:t>
            </a:r>
          </a:p>
          <a:p>
            <a:endParaRPr lang="en-US" dirty="0"/>
          </a:p>
        </p:txBody>
      </p:sp>
      <p:pic>
        <p:nvPicPr>
          <p:cNvPr id="5" name="Picture 4">
            <a:extLst>
              <a:ext uri="{FF2B5EF4-FFF2-40B4-BE49-F238E27FC236}">
                <a16:creationId xmlns:a16="http://schemas.microsoft.com/office/drawing/2014/main" id="{C8B7C4A7-67D7-1F15-7D39-60E3C1E314B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110389" y="2485051"/>
            <a:ext cx="2269671" cy="16256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6" name="TextBox 5">
            <a:extLst>
              <a:ext uri="{FF2B5EF4-FFF2-40B4-BE49-F238E27FC236}">
                <a16:creationId xmlns:a16="http://schemas.microsoft.com/office/drawing/2014/main" id="{CA6FCFF8-4182-6A74-39D3-38C14FA45863}"/>
              </a:ext>
            </a:extLst>
          </p:cNvPr>
          <p:cNvSpPr txBox="1"/>
          <p:nvPr/>
        </p:nvSpPr>
        <p:spPr>
          <a:xfrm>
            <a:off x="4759730" y="4069445"/>
            <a:ext cx="2889703" cy="369332"/>
          </a:xfrm>
          <a:prstGeom prst="rect">
            <a:avLst/>
          </a:prstGeom>
          <a:noFill/>
        </p:spPr>
        <p:txBody>
          <a:bodyPr wrap="square" rtlCol="0">
            <a:spAutoFit/>
          </a:bodyPr>
          <a:lstStyle/>
          <a:p>
            <a:r>
              <a:rPr lang="en-US" sz="900" dirty="0">
                <a:hlinkClick r:id="rId4" tooltip="https://mariapcclass.blogspot.com/2015/10/office-equipment.html"/>
              </a:rPr>
              <a:t>This Photo</a:t>
            </a:r>
            <a:r>
              <a:rPr lang="en-US" sz="900" dirty="0"/>
              <a:t> by Unknown Author is licensed under </a:t>
            </a:r>
            <a:r>
              <a:rPr lang="en-US" sz="900" dirty="0">
                <a:hlinkClick r:id="rId5" tooltip="https://creativecommons.org/licenses/by-nc-sa/3.0/"/>
              </a:rPr>
              <a:t>CC BY-SA-NC</a:t>
            </a:r>
            <a:endParaRPr lang="en-US" sz="900" dirty="0"/>
          </a:p>
        </p:txBody>
      </p:sp>
      <p:pic>
        <p:nvPicPr>
          <p:cNvPr id="8" name="Picture 7">
            <a:extLst>
              <a:ext uri="{FF2B5EF4-FFF2-40B4-BE49-F238E27FC236}">
                <a16:creationId xmlns:a16="http://schemas.microsoft.com/office/drawing/2014/main" id="{577BB500-AEC0-7211-3AD4-7F0AC04781C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58717" y="2372779"/>
            <a:ext cx="2978329" cy="1856321"/>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10" name="Picture 9">
            <a:extLst>
              <a:ext uri="{FF2B5EF4-FFF2-40B4-BE49-F238E27FC236}">
                <a16:creationId xmlns:a16="http://schemas.microsoft.com/office/drawing/2014/main" id="{F370B261-9695-4310-1C30-D313A43A23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01658" y="4229100"/>
            <a:ext cx="2269671" cy="244695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421528926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 Hampshire Business Products: Background Information</a:t>
            </a:r>
          </a:p>
        </p:txBody>
      </p:sp>
      <p:sp>
        <p:nvSpPr>
          <p:cNvPr id="4" name="Content Placeholder 3">
            <a:extLst>
              <a:ext uri="{FF2B5EF4-FFF2-40B4-BE49-F238E27FC236}">
                <a16:creationId xmlns:a16="http://schemas.microsoft.com/office/drawing/2014/main" id="{C76334E5-6EA1-C659-B278-92A71423A75E}"/>
              </a:ext>
            </a:extLst>
          </p:cNvPr>
          <p:cNvSpPr>
            <a:spLocks noGrp="1"/>
          </p:cNvSpPr>
          <p:nvPr>
            <p:ph sz="half" idx="1"/>
          </p:nvPr>
        </p:nvSpPr>
        <p:spPr>
          <a:xfrm>
            <a:off x="371702" y="2086242"/>
            <a:ext cx="4825158" cy="3416301"/>
          </a:xfrm>
        </p:spPr>
        <p:txBody>
          <a:bodyPr anchor="ctr"/>
          <a:lstStyle/>
          <a:p>
            <a:pPr>
              <a:buFont typeface="Wingdings" panose="05000000000000000000" pitchFamily="2" charset="2"/>
              <a:buChar char="Ø"/>
            </a:pPr>
            <a:r>
              <a:rPr lang="en-US" dirty="0"/>
              <a:t>Opened in 2005</a:t>
            </a:r>
          </a:p>
          <a:p>
            <a:pPr>
              <a:buFont typeface="Wingdings" panose="05000000000000000000" pitchFamily="2" charset="2"/>
              <a:buChar char="Ø"/>
            </a:pPr>
            <a:r>
              <a:rPr lang="en-US" dirty="0"/>
              <a:t>Convenient location</a:t>
            </a:r>
          </a:p>
          <a:p>
            <a:pPr>
              <a:buFont typeface="Wingdings" panose="05000000000000000000" pitchFamily="2" charset="2"/>
              <a:buChar char="Ø"/>
            </a:pPr>
            <a:r>
              <a:rPr lang="en-US" dirty="0"/>
              <a:t>Online/Hard Catalog</a:t>
            </a:r>
          </a:p>
          <a:p>
            <a:pPr>
              <a:buFont typeface="Wingdings" panose="05000000000000000000" pitchFamily="2" charset="2"/>
              <a:buChar char="Ø"/>
            </a:pPr>
            <a:r>
              <a:rPr lang="en-US" dirty="0"/>
              <a:t>24/7 Delivery</a:t>
            </a:r>
          </a:p>
        </p:txBody>
      </p:sp>
      <p:pic>
        <p:nvPicPr>
          <p:cNvPr id="11" name="Content Placeholder 10">
            <a:extLst>
              <a:ext uri="{FF2B5EF4-FFF2-40B4-BE49-F238E27FC236}">
                <a16:creationId xmlns:a16="http://schemas.microsoft.com/office/drawing/2014/main" id="{3E983B52-09DF-26E0-3896-BF3ACE5611F2}"/>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884242" y="2216453"/>
            <a:ext cx="2075234" cy="1374843"/>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13" name="Picture 12">
            <a:extLst>
              <a:ext uri="{FF2B5EF4-FFF2-40B4-BE49-F238E27FC236}">
                <a16:creationId xmlns:a16="http://schemas.microsoft.com/office/drawing/2014/main" id="{41911652-B23B-721D-BE6F-E02D62A12965}"/>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674846" y="1897051"/>
            <a:ext cx="2362200" cy="241913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14" name="TextBox 13">
            <a:extLst>
              <a:ext uri="{FF2B5EF4-FFF2-40B4-BE49-F238E27FC236}">
                <a16:creationId xmlns:a16="http://schemas.microsoft.com/office/drawing/2014/main" id="{3B69E9A7-E985-133E-9F5A-D557A451679D}"/>
              </a:ext>
            </a:extLst>
          </p:cNvPr>
          <p:cNvSpPr txBox="1"/>
          <p:nvPr/>
        </p:nvSpPr>
        <p:spPr>
          <a:xfrm>
            <a:off x="8674846" y="4316185"/>
            <a:ext cx="2362200" cy="369332"/>
          </a:xfrm>
          <a:prstGeom prst="rect">
            <a:avLst/>
          </a:prstGeom>
          <a:noFill/>
        </p:spPr>
        <p:txBody>
          <a:bodyPr wrap="square" rtlCol="0">
            <a:spAutoFit/>
          </a:bodyPr>
          <a:lstStyle/>
          <a:p>
            <a:r>
              <a:rPr lang="en-US" sz="900" dirty="0">
                <a:hlinkClick r:id="rId6" tooltip="http://atriades.blogspot.com/2011/08/"/>
              </a:rPr>
              <a:t>This Photo</a:t>
            </a:r>
            <a:r>
              <a:rPr lang="en-US" sz="900" dirty="0"/>
              <a:t> by Unknown Author is licensed under </a:t>
            </a:r>
            <a:r>
              <a:rPr lang="en-US" sz="900" dirty="0">
                <a:hlinkClick r:id="rId7" tooltip="https://creativecommons.org/licenses/by/3.0/"/>
              </a:rPr>
              <a:t>CC BY</a:t>
            </a:r>
            <a:endParaRPr lang="en-US" sz="900" dirty="0"/>
          </a:p>
        </p:txBody>
      </p:sp>
      <p:pic>
        <p:nvPicPr>
          <p:cNvPr id="19" name="Picture 18">
            <a:extLst>
              <a:ext uri="{FF2B5EF4-FFF2-40B4-BE49-F238E27FC236}">
                <a16:creationId xmlns:a16="http://schemas.microsoft.com/office/drawing/2014/main" id="{DCB6220E-1893-0842-A446-AD3386703EE2}"/>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5196860" y="3720901"/>
            <a:ext cx="3477986" cy="259866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20" name="TextBox 19">
            <a:extLst>
              <a:ext uri="{FF2B5EF4-FFF2-40B4-BE49-F238E27FC236}">
                <a16:creationId xmlns:a16="http://schemas.microsoft.com/office/drawing/2014/main" id="{2A999CD9-50CA-57C9-A987-6C6EFC5245E7}"/>
              </a:ext>
            </a:extLst>
          </p:cNvPr>
          <p:cNvSpPr txBox="1"/>
          <p:nvPr/>
        </p:nvSpPr>
        <p:spPr>
          <a:xfrm>
            <a:off x="5196860" y="6319570"/>
            <a:ext cx="3477986" cy="230832"/>
          </a:xfrm>
          <a:prstGeom prst="rect">
            <a:avLst/>
          </a:prstGeom>
          <a:noFill/>
        </p:spPr>
        <p:txBody>
          <a:bodyPr wrap="square" rtlCol="0">
            <a:spAutoFit/>
          </a:bodyPr>
          <a:lstStyle/>
          <a:p>
            <a:r>
              <a:rPr lang="en-US" sz="900" dirty="0">
                <a:hlinkClick r:id="rId9" tooltip="http://en.wikipedia.org/wiki/File:UPS_Truck.jpg"/>
              </a:rPr>
              <a:t>This Photo</a:t>
            </a:r>
            <a:r>
              <a:rPr lang="en-US" sz="900" dirty="0"/>
              <a:t> by Unknown Author is licensed under </a:t>
            </a:r>
            <a:r>
              <a:rPr lang="en-US" sz="900" dirty="0">
                <a:hlinkClick r:id="rId10" tooltip="https://creativecommons.org/licenses/by-sa/3.0/"/>
              </a:rPr>
              <a:t>CC BY-SA</a:t>
            </a:r>
            <a:endParaRPr lang="en-US" sz="900" dirty="0"/>
          </a:p>
        </p:txBody>
      </p:sp>
    </p:spTree>
    <p:extLst>
      <p:ext uri="{BB962C8B-B14F-4D97-AF65-F5344CB8AC3E}">
        <p14:creationId xmlns:p14="http://schemas.microsoft.com/office/powerpoint/2010/main" val="204871579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 Hampshire Business Products: Total Current Sales</a:t>
            </a:r>
          </a:p>
        </p:txBody>
      </p:sp>
      <p:sp>
        <p:nvSpPr>
          <p:cNvPr id="3" name="Content Placeholder 2"/>
          <p:cNvSpPr>
            <a:spLocks noGrp="1"/>
          </p:cNvSpPr>
          <p:nvPr>
            <p:ph idx="1"/>
          </p:nvPr>
        </p:nvSpPr>
        <p:spPr/>
        <p:txBody>
          <a:bodyPr/>
          <a:lstStyle/>
          <a:p>
            <a:pPr marL="457200" lvl="1" indent="0">
              <a:buNone/>
            </a:pPr>
            <a:endParaRPr lang="en-US" sz="2000" dirty="0"/>
          </a:p>
          <a:p>
            <a:pPr lvl="1"/>
            <a:endParaRPr lang="en-US" sz="2000" dirty="0"/>
          </a:p>
          <a:p>
            <a:pPr marL="0" indent="0">
              <a:buNone/>
            </a:pPr>
            <a:endParaRPr lang="en-US" dirty="0"/>
          </a:p>
        </p:txBody>
      </p:sp>
      <p:graphicFrame>
        <p:nvGraphicFramePr>
          <p:cNvPr id="4" name="Chart 3">
            <a:extLst>
              <a:ext uri="{FF2B5EF4-FFF2-40B4-BE49-F238E27FC236}">
                <a16:creationId xmlns:a16="http://schemas.microsoft.com/office/drawing/2014/main" id="{3E572779-57B2-AA6F-5246-6619D0EF9AC5}"/>
              </a:ext>
            </a:extLst>
          </p:cNvPr>
          <p:cNvGraphicFramePr>
            <a:graphicFrameLocks/>
          </p:cNvGraphicFramePr>
          <p:nvPr>
            <p:extLst>
              <p:ext uri="{D42A27DB-BD31-4B8C-83A1-F6EECF244321}">
                <p14:modId xmlns:p14="http://schemas.microsoft.com/office/powerpoint/2010/main" val="2684407118"/>
              </p:ext>
            </p:extLst>
          </p:nvPr>
        </p:nvGraphicFramePr>
        <p:xfrm>
          <a:off x="2090057" y="2123620"/>
          <a:ext cx="7674429" cy="34162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7419239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 Hampshire Business Products: Projected Sales</a:t>
            </a:r>
          </a:p>
        </p:txBody>
      </p:sp>
      <p:sp>
        <p:nvSpPr>
          <p:cNvPr id="3" name="Content Placeholder 2"/>
          <p:cNvSpPr>
            <a:spLocks noGrp="1"/>
          </p:cNvSpPr>
          <p:nvPr>
            <p:ph idx="1"/>
          </p:nvPr>
        </p:nvSpPr>
        <p:spPr/>
        <p:txBody>
          <a:bodyPr/>
          <a:lstStyle/>
          <a:p>
            <a:pPr marL="457200" lvl="1" indent="0">
              <a:buNone/>
            </a:pPr>
            <a:endParaRPr lang="en-US" sz="2000" dirty="0"/>
          </a:p>
          <a:p>
            <a:pPr lvl="1"/>
            <a:endParaRPr lang="en-US" sz="2000" dirty="0"/>
          </a:p>
          <a:p>
            <a:pPr marL="0" indent="0">
              <a:buNone/>
            </a:pPr>
            <a:endParaRPr lang="en-US" dirty="0"/>
          </a:p>
        </p:txBody>
      </p:sp>
      <p:graphicFrame>
        <p:nvGraphicFramePr>
          <p:cNvPr id="6" name="Chart 5">
            <a:extLst>
              <a:ext uri="{FF2B5EF4-FFF2-40B4-BE49-F238E27FC236}">
                <a16:creationId xmlns:a16="http://schemas.microsoft.com/office/drawing/2014/main" id="{03184D1B-A1B1-1F56-AF6E-80050EB4D273}"/>
              </a:ext>
            </a:extLst>
          </p:cNvPr>
          <p:cNvGraphicFramePr>
            <a:graphicFrameLocks/>
          </p:cNvGraphicFramePr>
          <p:nvPr>
            <p:extLst>
              <p:ext uri="{D42A27DB-BD31-4B8C-83A1-F6EECF244321}">
                <p14:modId xmlns:p14="http://schemas.microsoft.com/office/powerpoint/2010/main" val="2411894224"/>
              </p:ext>
            </p:extLst>
          </p:nvPr>
        </p:nvGraphicFramePr>
        <p:xfrm>
          <a:off x="244928" y="2043112"/>
          <a:ext cx="11462657" cy="42597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57925056"/>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 Hampshire Business Products: Desired Sales Growth</a:t>
            </a:r>
          </a:p>
        </p:txBody>
      </p:sp>
      <p:sp>
        <p:nvSpPr>
          <p:cNvPr id="3" name="Content Placeholder 2"/>
          <p:cNvSpPr>
            <a:spLocks noGrp="1"/>
          </p:cNvSpPr>
          <p:nvPr>
            <p:ph idx="1"/>
          </p:nvPr>
        </p:nvSpPr>
        <p:spPr/>
        <p:txBody>
          <a:bodyPr/>
          <a:lstStyle/>
          <a:p>
            <a:pPr marL="457200" lvl="1" indent="0">
              <a:buNone/>
            </a:pPr>
            <a:endParaRPr lang="en-US" sz="2000" dirty="0"/>
          </a:p>
          <a:p>
            <a:pPr lvl="1"/>
            <a:endParaRPr lang="en-US" sz="2000" dirty="0"/>
          </a:p>
          <a:p>
            <a:pPr marL="0" indent="0">
              <a:buNone/>
            </a:pPr>
            <a:endParaRPr lang="en-US" dirty="0"/>
          </a:p>
        </p:txBody>
      </p:sp>
      <p:graphicFrame>
        <p:nvGraphicFramePr>
          <p:cNvPr id="6" name="Chart 5">
            <a:extLst>
              <a:ext uri="{FF2B5EF4-FFF2-40B4-BE49-F238E27FC236}">
                <a16:creationId xmlns:a16="http://schemas.microsoft.com/office/drawing/2014/main" id="{989ACFD9-0075-F421-91EA-F58659116659}"/>
              </a:ext>
            </a:extLst>
          </p:cNvPr>
          <p:cNvGraphicFramePr>
            <a:graphicFrameLocks/>
          </p:cNvGraphicFramePr>
          <p:nvPr>
            <p:extLst>
              <p:ext uri="{D42A27DB-BD31-4B8C-83A1-F6EECF244321}">
                <p14:modId xmlns:p14="http://schemas.microsoft.com/office/powerpoint/2010/main" val="3034707596"/>
              </p:ext>
            </p:extLst>
          </p:nvPr>
        </p:nvGraphicFramePr>
        <p:xfrm>
          <a:off x="212271" y="2047874"/>
          <a:ext cx="11381015" cy="41243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4669210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 Hampshire Business Products: Stated Business Needs</a:t>
            </a:r>
          </a:p>
        </p:txBody>
      </p:sp>
      <p:sp>
        <p:nvSpPr>
          <p:cNvPr id="3" name="Content Placeholder 2"/>
          <p:cNvSpPr>
            <a:spLocks noGrp="1"/>
          </p:cNvSpPr>
          <p:nvPr>
            <p:ph sz="half" idx="1"/>
          </p:nvPr>
        </p:nvSpPr>
        <p:spPr>
          <a:xfrm>
            <a:off x="685801" y="2170625"/>
            <a:ext cx="4825158" cy="3416301"/>
          </a:xfrm>
        </p:spPr>
        <p:txBody>
          <a:bodyPr anchor="ctr"/>
          <a:lstStyle/>
          <a:p>
            <a:pPr>
              <a:buFont typeface="Wingdings" panose="05000000000000000000" pitchFamily="2" charset="2"/>
              <a:buChar char="Ø"/>
            </a:pPr>
            <a:r>
              <a:rPr lang="en-US" dirty="0"/>
              <a:t>Increase sales by 20% per year</a:t>
            </a:r>
          </a:p>
          <a:p>
            <a:pPr>
              <a:buFont typeface="Wingdings" panose="05000000000000000000" pitchFamily="2" charset="2"/>
              <a:buChar char="Ø"/>
            </a:pPr>
            <a:r>
              <a:rPr lang="en-US" dirty="0"/>
              <a:t>Increase geographical reach</a:t>
            </a:r>
          </a:p>
          <a:p>
            <a:pPr>
              <a:buFont typeface="Wingdings" panose="05000000000000000000" pitchFamily="2" charset="2"/>
              <a:buChar char="Ø"/>
            </a:pPr>
            <a:r>
              <a:rPr lang="en-US" dirty="0"/>
              <a:t>More To Online Sales</a:t>
            </a:r>
          </a:p>
        </p:txBody>
      </p:sp>
      <p:pic>
        <p:nvPicPr>
          <p:cNvPr id="10" name="Content Placeholder 9">
            <a:extLst>
              <a:ext uri="{FF2B5EF4-FFF2-40B4-BE49-F238E27FC236}">
                <a16:creationId xmlns:a16="http://schemas.microsoft.com/office/drawing/2014/main" id="{149A3C8A-FAD0-7FE4-6528-24C12E404509}"/>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258271" y="2170625"/>
            <a:ext cx="4824412" cy="3216274"/>
          </a:xfrm>
        </p:spPr>
      </p:pic>
      <p:sp>
        <p:nvSpPr>
          <p:cNvPr id="11" name="TextBox 10">
            <a:extLst>
              <a:ext uri="{FF2B5EF4-FFF2-40B4-BE49-F238E27FC236}">
                <a16:creationId xmlns:a16="http://schemas.microsoft.com/office/drawing/2014/main" id="{C2A18FB8-9076-D53D-A0CC-906521C52EEE}"/>
              </a:ext>
            </a:extLst>
          </p:cNvPr>
          <p:cNvSpPr txBox="1"/>
          <p:nvPr/>
        </p:nvSpPr>
        <p:spPr>
          <a:xfrm>
            <a:off x="6258271" y="5471510"/>
            <a:ext cx="4824412" cy="230832"/>
          </a:xfrm>
          <a:prstGeom prst="rect">
            <a:avLst/>
          </a:prstGeom>
          <a:noFill/>
        </p:spPr>
        <p:txBody>
          <a:bodyPr wrap="square" rtlCol="0">
            <a:spAutoFit/>
          </a:bodyPr>
          <a:lstStyle/>
          <a:p>
            <a:r>
              <a:rPr lang="en-US" sz="900" dirty="0">
                <a:hlinkClick r:id="rId4" tooltip="https://www.quoteinspector.com/images/money/money-61573/"/>
              </a:rPr>
              <a:t>This Photo</a:t>
            </a:r>
            <a:r>
              <a:rPr lang="en-US" sz="900" dirty="0"/>
              <a:t> by Unknown Author is licensed under </a:t>
            </a:r>
            <a:r>
              <a:rPr lang="en-US" sz="900" dirty="0">
                <a:hlinkClick r:id="rId5" tooltip="https://creativecommons.org/licenses/by-nd/3.0/"/>
              </a:rPr>
              <a:t>CC BY-ND</a:t>
            </a:r>
            <a:endParaRPr lang="en-US" sz="900" dirty="0"/>
          </a:p>
        </p:txBody>
      </p:sp>
    </p:spTree>
    <p:extLst>
      <p:ext uri="{BB962C8B-B14F-4D97-AF65-F5344CB8AC3E}">
        <p14:creationId xmlns:p14="http://schemas.microsoft.com/office/powerpoint/2010/main" val="190757106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75708-E649-9B47-89FF-A59B9D682C49}"/>
              </a:ext>
            </a:extLst>
          </p:cNvPr>
          <p:cNvSpPr>
            <a:spLocks noGrp="1"/>
          </p:cNvSpPr>
          <p:nvPr>
            <p:ph type="title"/>
          </p:nvPr>
        </p:nvSpPr>
        <p:spPr/>
        <p:txBody>
          <a:bodyPr/>
          <a:lstStyle/>
          <a:p>
            <a:r>
              <a:rPr lang="en-US" dirty="0"/>
              <a:t>Conclusion</a:t>
            </a:r>
          </a:p>
        </p:txBody>
      </p:sp>
      <p:pic>
        <p:nvPicPr>
          <p:cNvPr id="5" name="Content Placeholder 4">
            <a:extLst>
              <a:ext uri="{FF2B5EF4-FFF2-40B4-BE49-F238E27FC236}">
                <a16:creationId xmlns:a16="http://schemas.microsoft.com/office/drawing/2014/main" id="{7B0550DE-219C-4F11-8B6B-0C396E20244A}"/>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3538833" y="2063750"/>
            <a:ext cx="4688884" cy="3311525"/>
          </a:xfrm>
        </p:spPr>
      </p:pic>
    </p:spTree>
    <p:extLst>
      <p:ext uri="{BB962C8B-B14F-4D97-AF65-F5344CB8AC3E}">
        <p14:creationId xmlns:p14="http://schemas.microsoft.com/office/powerpoint/2010/main" val="1897603962"/>
      </p:ext>
    </p:extLst>
  </p:cSld>
  <p:clrMapOvr>
    <a:masterClrMapping/>
  </p:clrMapOvr>
  <p:transition spd="slow">
    <p:wipe/>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E3530EC-BA5B-407C-9B36-00820F3955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0967DE-48CD-4285-8ACA-335EA1D006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1DE8187-F66C-4F56-9C81-12E80A06E52C}">
  <ds:schemaRefs>
    <ds:schemaRef ds:uri="http://schemas.microsoft.com/sharepoint/v3/contenttype/forms"/>
  </ds:schemaRefs>
</ds:datastoreItem>
</file>

<file path=customXml/itemProps3.xml><?xml version="1.0" encoding="utf-8"?>
<ds:datastoreItem xmlns:ds="http://schemas.openxmlformats.org/officeDocument/2006/customXml" ds:itemID="{67A732B2-D906-4BFE-B7ED-B64C9D827282}">
  <ds:schemaRefs>
    <ds:schemaRef ds:uri="http://www.w3.org/XML/1998/namespace"/>
    <ds:schemaRef ds:uri="http://purl.org/dc/dcmitype/"/>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TM04033927[[fn=Main Event]]</Template>
  <TotalTime>13163</TotalTime>
  <Words>413</Words>
  <Application>Microsoft Office PowerPoint</Application>
  <PresentationFormat>Widescreen</PresentationFormat>
  <Paragraphs>46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Impact</vt:lpstr>
      <vt:lpstr>Wingdings</vt:lpstr>
      <vt:lpstr>Main Event</vt:lpstr>
      <vt:lpstr>New Hampshire Business Products</vt:lpstr>
      <vt:lpstr>New Hampshire Business Products: Background Information</vt:lpstr>
      <vt:lpstr>New Hampshire Business Products: Background Information</vt:lpstr>
      <vt:lpstr>New Hampshire Business Products: Total Current Sales</vt:lpstr>
      <vt:lpstr>New Hampshire Business Products: Projected Sales</vt:lpstr>
      <vt:lpstr>New Hampshire Business Products: Desired Sales Growth</vt:lpstr>
      <vt:lpstr>New Hampshire Business Products: Stated Business Needs</vt:lpstr>
      <vt:lpstr>Conclusion</vt:lpstr>
    </vt:vector>
  </TitlesOfParts>
  <Company>SNHU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Minnaugh, Julie</dc:creator>
  <cp:lastModifiedBy>Candace Ralston</cp:lastModifiedBy>
  <cp:revision>23</cp:revision>
  <cp:lastPrinted>2023-06-08T16:31:55Z</cp:lastPrinted>
  <dcterms:created xsi:type="dcterms:W3CDTF">2017-01-16T13:03:33Z</dcterms:created>
  <dcterms:modified xsi:type="dcterms:W3CDTF">2023-06-18T20:00:14Z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0x01010019267F6D1A260A4394C18F5AF72445EA</vt:lpwstr>
  </property>
</Properties>
</file>