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398" r:id="rId2"/>
    <p:sldId id="399" r:id="rId3"/>
    <p:sldId id="300" r:id="rId4"/>
    <p:sldId id="346" r:id="rId5"/>
    <p:sldId id="349" r:id="rId6"/>
    <p:sldId id="348" r:id="rId7"/>
    <p:sldId id="350" r:id="rId8"/>
    <p:sldId id="351" r:id="rId9"/>
    <p:sldId id="301" r:id="rId10"/>
    <p:sldId id="352" r:id="rId11"/>
    <p:sldId id="302" r:id="rId12"/>
    <p:sldId id="303" r:id="rId13"/>
    <p:sldId id="326" r:id="rId14"/>
    <p:sldId id="304" r:id="rId15"/>
    <p:sldId id="306" r:id="rId16"/>
    <p:sldId id="305" r:id="rId17"/>
    <p:sldId id="307" r:id="rId18"/>
    <p:sldId id="308" r:id="rId19"/>
    <p:sldId id="309" r:id="rId20"/>
    <p:sldId id="310" r:id="rId21"/>
    <p:sldId id="320" r:id="rId22"/>
    <p:sldId id="327" r:id="rId23"/>
    <p:sldId id="355" r:id="rId24"/>
    <p:sldId id="354" r:id="rId25"/>
    <p:sldId id="329" r:id="rId26"/>
    <p:sldId id="363" r:id="rId27"/>
    <p:sldId id="359" r:id="rId28"/>
    <p:sldId id="360" r:id="rId29"/>
    <p:sldId id="362" r:id="rId30"/>
    <p:sldId id="335" r:id="rId31"/>
    <p:sldId id="312" r:id="rId32"/>
    <p:sldId id="313" r:id="rId33"/>
    <p:sldId id="314" r:id="rId34"/>
    <p:sldId id="336" r:id="rId35"/>
    <p:sldId id="321" r:id="rId36"/>
    <p:sldId id="322" r:id="rId37"/>
    <p:sldId id="323" r:id="rId38"/>
    <p:sldId id="364" r:id="rId39"/>
    <p:sldId id="315" r:id="rId40"/>
    <p:sldId id="316" r:id="rId41"/>
    <p:sldId id="317" r:id="rId42"/>
    <p:sldId id="318" r:id="rId43"/>
    <p:sldId id="319" r:id="rId44"/>
    <p:sldId id="324" r:id="rId45"/>
    <p:sldId id="325" r:id="rId46"/>
    <p:sldId id="365" r:id="rId47"/>
    <p:sldId id="368" r:id="rId48"/>
    <p:sldId id="366" r:id="rId49"/>
    <p:sldId id="367" r:id="rId50"/>
    <p:sldId id="369" r:id="rId51"/>
    <p:sldId id="370" r:id="rId52"/>
    <p:sldId id="371" r:id="rId53"/>
    <p:sldId id="372" r:id="rId54"/>
    <p:sldId id="338" r:id="rId55"/>
    <p:sldId id="337" r:id="rId56"/>
    <p:sldId id="339" r:id="rId57"/>
    <p:sldId id="340" r:id="rId58"/>
    <p:sldId id="341" r:id="rId59"/>
    <p:sldId id="342" r:id="rId60"/>
    <p:sldId id="343" r:id="rId61"/>
    <p:sldId id="344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535610-9219-4F79-8CFE-CBD9C6A51D2D}">
          <p14:sldIdLst>
            <p14:sldId id="398"/>
            <p14:sldId id="399"/>
          </p14:sldIdLst>
        </p14:section>
        <p14:section name="Introduction" id="{86D33021-F9A8-4178-8096-A6906C0116EB}">
          <p14:sldIdLst>
            <p14:sldId id="300"/>
            <p14:sldId id="346"/>
            <p14:sldId id="349"/>
            <p14:sldId id="348"/>
            <p14:sldId id="350"/>
            <p14:sldId id="351"/>
          </p14:sldIdLst>
        </p14:section>
        <p14:section name="Span&lt;T&gt;" id="{C6A97D39-E1C7-4E89-8FB0-8ACA0D2BA82A}">
          <p14:sldIdLst>
            <p14:sldId id="301"/>
            <p14:sldId id="352"/>
            <p14:sldId id="302"/>
            <p14:sldId id="303"/>
            <p14:sldId id="326"/>
            <p14:sldId id="304"/>
            <p14:sldId id="306"/>
            <p14:sldId id="305"/>
            <p14:sldId id="307"/>
            <p14:sldId id="308"/>
            <p14:sldId id="309"/>
            <p14:sldId id="310"/>
          </p14:sldIdLst>
        </p14:section>
        <p14:section name="Memory&lt;T&gt;" id="{294CA565-3D2B-4D8F-A7E7-6C27322BE191}">
          <p14:sldIdLst>
            <p14:sldId id="320"/>
            <p14:sldId id="327"/>
            <p14:sldId id="355"/>
            <p14:sldId id="354"/>
            <p14:sldId id="329"/>
            <p14:sldId id="363"/>
            <p14:sldId id="359"/>
            <p14:sldId id="360"/>
            <p14:sldId id="362"/>
          </p14:sldIdLst>
        </p14:section>
        <p14:section name="Samples" id="{575EAB4C-C001-4A53-98A1-2037B328ABE5}">
          <p14:sldIdLst>
            <p14:sldId id="335"/>
            <p14:sldId id="312"/>
            <p14:sldId id="313"/>
            <p14:sldId id="314"/>
            <p14:sldId id="336"/>
            <p14:sldId id="321"/>
            <p14:sldId id="322"/>
            <p14:sldId id="323"/>
            <p14:sldId id="364"/>
          </p14:sldIdLst>
        </p14:section>
        <p14:section name="Special" id="{ABB72191-E959-4947-98E7-A4AA195E1E4D}">
          <p14:sldIdLst>
            <p14:sldId id="315"/>
            <p14:sldId id="316"/>
            <p14:sldId id="317"/>
            <p14:sldId id="318"/>
            <p14:sldId id="319"/>
            <p14:sldId id="324"/>
            <p14:sldId id="325"/>
            <p14:sldId id="365"/>
            <p14:sldId id="368"/>
            <p14:sldId id="366"/>
            <p14:sldId id="367"/>
            <p14:sldId id="369"/>
            <p14:sldId id="370"/>
            <p14:sldId id="371"/>
            <p14:sldId id="372"/>
          </p14:sldIdLst>
        </p14:section>
        <p14:section name="Results" id="{D2749D30-A919-4322-B0A0-45EA27ED209E}">
          <p14:sldIdLst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85C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759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Производительность операций</a:t>
            </a:r>
            <a:r>
              <a:rPr lang="en-US" dirty="0"/>
              <a:t>/</a:t>
            </a:r>
            <a:r>
              <a:rPr lang="ru-RU" dirty="0"/>
              <a:t>нсек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4.7.1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1.4528548597995059</c:v>
                </c:pt>
                <c:pt idx="1">
                  <c:v>1.4615609470914936</c:v>
                </c:pt>
                <c:pt idx="2">
                  <c:v>0.22880153754633234</c:v>
                </c:pt>
                <c:pt idx="3">
                  <c:v>0.18518518518518517</c:v>
                </c:pt>
                <c:pt idx="4">
                  <c:v>1.4539110206455366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6-4593-8B8D-F35D1BB3E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4.7.1 Span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0.9724788485850433</c:v>
                </c:pt>
                <c:pt idx="1">
                  <c:v>0.95886470419023884</c:v>
                </c:pt>
                <c:pt idx="2">
                  <c:v>0.99216192082547872</c:v>
                </c:pt>
                <c:pt idx="3">
                  <c:v>0.97427903351519873</c:v>
                </c:pt>
                <c:pt idx="4">
                  <c:v>0.95529231944975168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6-4593-8B8D-F35D1BB3E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2.0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1.3592496941688188</c:v>
                </c:pt>
                <c:pt idx="1">
                  <c:v>1.4148273910582909</c:v>
                </c:pt>
                <c:pt idx="2">
                  <c:v>0.23313283909171448</c:v>
                </c:pt>
                <c:pt idx="3">
                  <c:v>0.23283429183450138</c:v>
                </c:pt>
                <c:pt idx="4">
                  <c:v>1.3638843426077469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6-4593-8B8D-F35D1BB3EA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2.0 Span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0.94011469399266701</c:v>
                </c:pt>
                <c:pt idx="1">
                  <c:v>0.90317919075144515</c:v>
                </c:pt>
                <c:pt idx="2">
                  <c:v>0.95941667466180558</c:v>
                </c:pt>
                <c:pt idx="3">
                  <c:v>0.83984210968337947</c:v>
                </c:pt>
                <c:pt idx="4">
                  <c:v>0.92652645233021413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6-4593-8B8D-F35D1BB3EA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Core 2.1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1.4050864128143881</c:v>
                </c:pt>
                <c:pt idx="1">
                  <c:v>1.4186409419775856</c:v>
                </c:pt>
                <c:pt idx="2">
                  <c:v>0.22522015269926351</c:v>
                </c:pt>
                <c:pt idx="3">
                  <c:v>0.22914232029513532</c:v>
                </c:pt>
                <c:pt idx="4">
                  <c:v>1.4021312394840157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B-478B-82F3-DBF79B9F43F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Core 2.1 Span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1.3495276653171391</c:v>
                </c:pt>
                <c:pt idx="1">
                  <c:v>1.352082206598161</c:v>
                </c:pt>
                <c:pt idx="2">
                  <c:v>1.3590649633052461</c:v>
                </c:pt>
                <c:pt idx="3">
                  <c:v>1.3753266400770183</c:v>
                </c:pt>
                <c:pt idx="4">
                  <c:v>1.3495276653171391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B-478B-82F3-DBF79B9F43F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Core 2.2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1.3960631020522127</c:v>
                </c:pt>
                <c:pt idx="1">
                  <c:v>1.40964195094446</c:v>
                </c:pt>
                <c:pt idx="2">
                  <c:v>0.22551982319245864</c:v>
                </c:pt>
                <c:pt idx="3">
                  <c:v>0.23054755043227665</c:v>
                </c:pt>
                <c:pt idx="4">
                  <c:v>1.4050864128143881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BB-478B-82F3-DBF79B9F43F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Core 2.2 Span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Array[i]=x</c:v>
                </c:pt>
                <c:pt idx="1">
                  <c:v>x=Array[i]</c:v>
                </c:pt>
                <c:pt idx="2">
                  <c:v>x=ArraySegment[i]</c:v>
                </c:pt>
                <c:pt idx="3">
                  <c:v>ArraySegment[i]=x</c:v>
                </c:pt>
                <c:pt idx="4">
                  <c:v>x=String[i]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1.3808340237503454</c:v>
                </c:pt>
                <c:pt idx="1">
                  <c:v>1.3553808620222283</c:v>
                </c:pt>
                <c:pt idx="2">
                  <c:v>1.3607293509320997</c:v>
                </c:pt>
                <c:pt idx="3">
                  <c:v>1.3812154696132597</c:v>
                </c:pt>
                <c:pt idx="4">
                  <c:v>1.3493455673998112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BB-478B-82F3-DBF79B9F4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9533744"/>
        <c:axId val="-1499531024"/>
      </c:barChart>
      <c:catAx>
        <c:axId val="-149953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531024"/>
        <c:crosses val="autoZero"/>
        <c:auto val="1"/>
        <c:lblAlgn val="ctr"/>
        <c:lblOffset val="100"/>
        <c:noMultiLvlLbl val="0"/>
      </c:catAx>
      <c:valAx>
        <c:axId val="-149953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53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Производительность операций</a:t>
            </a:r>
            <a:r>
              <a:rPr lang="en-US" dirty="0"/>
              <a:t>/</a:t>
            </a:r>
            <a:r>
              <a:rPr lang="ru-RU" dirty="0"/>
              <a:t>нсек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4.7.1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0.22880153754633234</c:v>
                </c:pt>
                <c:pt idx="1">
                  <c:v>0.18518518518518517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6-4593-8B8D-F35D1BB3E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4.7.1 Span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0.99216192082547872</c:v>
                </c:pt>
                <c:pt idx="1">
                  <c:v>0.97427903351519873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6-4593-8B8D-F35D1BB3E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2.0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0.23313283909171448</c:v>
                </c:pt>
                <c:pt idx="1">
                  <c:v>0.23283429183450138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6-4593-8B8D-F35D1BB3EA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2.0 Span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0.95941667466180558</c:v>
                </c:pt>
                <c:pt idx="1">
                  <c:v>0.83984210968337947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6-4593-8B8D-F35D1BB3EA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Core 2.1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0.22522015269926351</c:v>
                </c:pt>
                <c:pt idx="1">
                  <c:v>0.22914232029513532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F-4E73-B340-D19FB71C022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Core 2.1 Span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1.3590649633052461</c:v>
                </c:pt>
                <c:pt idx="1">
                  <c:v>1.3753266400770183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F-4E73-B340-D19FB71C022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Core 2.2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0.22551982319245864</c:v>
                </c:pt>
                <c:pt idx="1">
                  <c:v>0.23054755043227665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BF-4E73-B340-D19FB71C022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Core 2.2 Span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x=ArraySegment[i]</c:v>
                </c:pt>
                <c:pt idx="1">
                  <c:v>ArraySegment[i]=x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1.3607293509320997</c:v>
                </c:pt>
                <c:pt idx="1">
                  <c:v>1.3812154696132597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BF-4E73-B340-D19FB71C0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9538096"/>
        <c:axId val="-1499529936"/>
      </c:barChart>
      <c:catAx>
        <c:axId val="-149953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529936"/>
        <c:crosses val="autoZero"/>
        <c:auto val="1"/>
        <c:lblAlgn val="ctr"/>
        <c:lblOffset val="100"/>
        <c:noMultiLvlLbl val="0"/>
      </c:catAx>
      <c:valAx>
        <c:axId val="-14995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53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Производительность операций</a:t>
            </a:r>
            <a:r>
              <a:rPr lang="en-US" dirty="0"/>
              <a:t>/</a:t>
            </a:r>
            <a:r>
              <a:rPr lang="ru-RU" dirty="0"/>
              <a:t>нсек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4.7.1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1.4528548597995059</c:v>
                </c:pt>
                <c:pt idx="1">
                  <c:v>1.4615609470914936</c:v>
                </c:pt>
                <c:pt idx="2">
                  <c:v>1.4539110206455366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6-4593-8B8D-F35D1BB3E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4.7.1 Span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0.9724788485850433</c:v>
                </c:pt>
                <c:pt idx="1">
                  <c:v>0.95886470419023884</c:v>
                </c:pt>
                <c:pt idx="2">
                  <c:v>0.95529231944975168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6-4593-8B8D-F35D1BB3E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2.0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1.3592496941688188</c:v>
                </c:pt>
                <c:pt idx="1">
                  <c:v>1.4148273910582909</c:v>
                </c:pt>
                <c:pt idx="2">
                  <c:v>1.3638843426077469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6-4593-8B8D-F35D1BB3EA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2.0 Span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0.94011469399266701</c:v>
                </c:pt>
                <c:pt idx="1">
                  <c:v>0.90317919075144515</c:v>
                </c:pt>
                <c:pt idx="2">
                  <c:v>0.92652645233021413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6-4593-8B8D-F35D1BB3EA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Core 2.1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1.4050864128143881</c:v>
                </c:pt>
                <c:pt idx="1">
                  <c:v>1.4186409419775856</c:v>
                </c:pt>
                <c:pt idx="2">
                  <c:v>1.4021312394840157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7-46B1-B759-CC40B97BCB5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Core 2.1 Span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1.3495276653171391</c:v>
                </c:pt>
                <c:pt idx="1">
                  <c:v>1.352082206598161</c:v>
                </c:pt>
                <c:pt idx="2">
                  <c:v>1.3495276653171391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97-46B1-B759-CC40B97BCB5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Core 2.2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1.3960631020522127</c:v>
                </c:pt>
                <c:pt idx="1">
                  <c:v>1.40964195094446</c:v>
                </c:pt>
                <c:pt idx="2">
                  <c:v>1.4050864128143881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97-46B1-B759-CC40B97BCB5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Core 2.2 Span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Array[i]=x</c:v>
                </c:pt>
                <c:pt idx="1">
                  <c:v>x=Array[i]</c:v>
                </c:pt>
                <c:pt idx="2">
                  <c:v>x=String[i]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1.3808340237503454</c:v>
                </c:pt>
                <c:pt idx="1">
                  <c:v>1.3553808620222283</c:v>
                </c:pt>
                <c:pt idx="2">
                  <c:v>1.3493455673998112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97-46B1-B759-CC40B97BC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9541360"/>
        <c:axId val="-1499536464"/>
      </c:barChart>
      <c:catAx>
        <c:axId val="-149954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536464"/>
        <c:crosses val="autoZero"/>
        <c:auto val="1"/>
        <c:lblAlgn val="ctr"/>
        <c:lblOffset val="100"/>
        <c:noMultiLvlLbl val="0"/>
      </c:catAx>
      <c:valAx>
        <c:axId val="-149953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54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55E2-6BB4-4ADC-9ACC-DC4E3384B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AA5D6-38FB-48FB-AA79-D66027320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79D47-57F6-4E8B-81DB-EC7327ED8AC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ADF7-80FA-4925-A911-5FCBB4D7E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F2F3-287F-410C-A032-4B4E798C4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2972-532B-48CA-B899-A9805052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2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9T13:48:52.29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3815 168,'-3'-3,"0"1,0-1,-1 1,0 0,1 0,-1 1,0-1,0 1,1-1,-1 1,0 1,0-1,-1 0,-58-2,41 3,-781-4,410 7,183-5,-225 5,345 6,1 3,-81 24,56-11,-41 0,96-15,1 2,0 3,1 3,1 1,1 4,1 1,-31 21,-30 7,84-40,0 2,0 1,1 1,1 2,-12 10,-42 34,-31 14,62-43,39-23,0 1,0 0,0 1,2 0,-1 1,2 0,0 1,0 0,2 0,-1 1,2 1,0-1,1 1,0 0,2 0,0 1,-2 14,-3 34,4 1,2-1,3 1,3 3,-1 31,-4-40,3 53,0-102,0-1,1 0,0 0,1 0,0 0,1 0,0 0,0-1,4 5,13 19,1-1,2-1,0-1,3-1,0-2,2 0,1-2,1-2,2 1,7-4,0-2,1-2,1-1,0-3,1-1,10 0,-17-3,44 12,1-4,0-4,1-3,12-3,-86-6,47-1,-1 3,1 2,44 10,7 3,1-5,0-5,1-4,81-10,-132 2,-1-4,0-2,48-15,-36 8,1 3,13 1,96-15,-107 15,0 3,1 4,18 2,65 7,-8 0,0-5,42-12,-30-5,155 1,3922 20,-4209-2,0-1,0-2,0 0,0-2,0-1,5-3,47-19,27-16,6-4,-18 13,165-70,-209 79,-1-3,-1-1,-2-2,26-25,-68 55,3-4,1-1,-2 1,1-1,-1 0,0-1,-1 1,0-1,-1 0,1 0,-2-1,1 1,-1-1,-1 0,0 0,1-8,2-23,-3 0,-1-1,-2-11,0 21,1 0,0 6,-1 0,-1 1,-2-9,2 25,0 0,-1 0,0 0,-1 0,0 0,0 0,-1 1,0 0,0 0,-6-6,-23-27,-2 1,-2 2,-1 2,-2 1,-1 3,-2 1,-18-9,-34-12,-1 4,-2 4,-3 4,0 5,-103-20,107 34,-1 5,-60-2,113 15,-490-19,396 17,-85-17,66 5,-5 7,-82 9,-98-4,250-1,0-3,-57-16,58 10,-1 5,1 4,-87 5,-48-2,-158-25,349 24,-1-2,1-2,0-1,-4-4,5 2,-1 2,-1 1,1 1,-10 2,-110-4,-301-10,317 18,9-1,-37 8,129-3,0 2,0 2,1 2,0 1,-25 11,9 4</inkml:trace>
  <inkml:trace contextRef="#ctx0" brushRef="#br0" timeOffset="2038.658">2600 2708,'-1'0,"0"1,-1 0,1-1,0 1,0 0,0 0,0 0,0 0,0 0,0 0,1 0,-1 0,0 0,0 1,1-1,-1 0,1 0,-1 1,1-1,0 0,-1 1,1-1,0 0,0 1,0-1,-7 42,7-39,-1 4,0 1,1 0,0 0,0 0,1 0,0 0,3 8,-3-13,1 1,0 0,1 0,-1-1,1 1,0-1,0 0,0 0,0 0,1 0,0-1,-1 1,1-1,2 1,14 9,0-1,1-2,0 0,1-1,0-1,0-1,0-1,1-1,0-1,0-1,0-1,1-1,-1-1,0-1,1-1,-1-1,10-3,-23 2,0 1,0-1,0-1,-1 0,0 0,0-1,0 0,-1 0,0-1,0 0,0-1,-1 0,0 0,1-2,16-24,-1-1,18-37,-27 48,-3 4,-1 0,0 0,-2-1,0 0,-1-1,-1-2,-4 16,-1 1,0 0,0 0,-1-1,0 1,0 0,-1 0,0-1,0 1,-1 0,1 0,-2 0,1 0,-1 0,0 1,0-1,-1 1,0 0,0 0,-3-3,-4-4,-1 1,-1 0,0 0,-1 2,0-1,0 2,-1 0,0 0,-1 2,0 0,-9-2,-1 1,-1 1,-1 2,1 1,-1 1,1 1,-23 2,-22 0,-83 3,149-2,0 0,1 1,-1 0,1 0,-1 0,1 1,0-1,0 1,0 0,0 1,0-1,1 1,0 0,0 0,0 1,0-1,0 1,1-1,0 1,0 0,0 1,1-1,-1 2,-7 17,1 1,1 0,1 0,-1 13,-2 16</inkml:trace>
  <inkml:trace contextRef="#ctx0" brushRef="#br0" timeOffset="3333.527">3437 3087,'105'2,"-25"0,61-7,-138 4,-1 1,1-1,0 0,0 0,-1 0,1-1,0 1,-1-1,0 1,1-1,-1 0,0 0,0 0,0 0,0 0,0 0,0 0,-1-1,1 1,-1-1,1 0,-1 1,0-1,0 0,0 1,-1-1,1 0,-1 0,1 0,-1-1,2-16,0 1,-1-1,-2 1,0-7,0 4,1 3,0-2,-1 1,-1 0,0 0,-6-18,7 31,-1 1,-1 0,1 1,-1-1,0 0,0 1,-1-1,0 1,0 0,0 0,0 1,-1-1,1 1,-1 0,0 0,-1 1,-4-3,9 5,-18-10,0 2,0-1,-1 2,-5-1,20 8,0-1,0 1,0 0,0 0,-1 1,1-1,0 1,0 0,0 1,-1-1,1 1,0 0,0 0,0 1,0 0,0 0,0 0,1 0,-4 3,-4 4,0 0,1 1,0 0,1 1,0 0,1 0,0 1,1 1,0-1,1 1,1 1,0-1,0 1,2 0,-2 7,0 2,2 1,1 0,1 0,0 0,2 1,1-1,1 0,1 0,2 2,1 6</inkml:trace>
  <inkml:trace contextRef="#ctx0" brushRef="#br0" timeOffset="4414.107">4086 3140,'25'0,"-7"1,-1-1,0-1,0 0,1-1,-1-1,7-3,-20 5,0-1,0 1,0-1,0 0,-1 0,1 0,-1-1,0 1,1-1,-1 0,0 0,-1 0,1 0,0 0,-1-1,0 1,0-1,0 1,0-1,0 0,-1 0,0 0,0 0,0 0,0 0,-1 0,1 0,-1-4,1 0,-1 0,0 1,0-1,-1 0,0 0,0 1,-1-1,0 1,0-1,-3-5,3 10,0-1,-1 0,1 1,-1-1,0 1,0 0,0 0,0 0,-1 1,1-1,-1 1,1 0,-1 0,0 0,0 0,0 0,0 1,0 0,-1 0,1 0,-16-4,-78-13,92 17,-1 0,0 1,0 0,0 0,0 1,0 0,0 0,0 0,1 1,-1 0,1 1,-5 1,-7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38B-FF4E-4D10-B450-CB717F263FC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9CB0-869C-498A-BBE8-E4CDB008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2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5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2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9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5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2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4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D171-9709-4FE1-B834-6BD0CF78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0BAEE-DB19-4AA6-A0E7-A80D759C2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4671-88B6-4BAB-852A-A927DF1B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4C67-4A6F-479A-9EF3-260ADE86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5167-EFD7-4372-9FC3-5FDEA75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123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B9DA-A854-413F-93BD-890D4354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7A48-6C0E-4BAE-B58A-ADD0E251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28AF-F8CB-443C-8ECB-3532B597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0B59-5C70-49EE-B892-922D53C3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2873-F581-4800-BBC6-D7C931C6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01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A906B-73FB-4C76-9F7E-5EEBC1C4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47BC-0883-4643-B000-85067E026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C977-2990-4338-80A1-FE1E7340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32D0-6B9B-497E-AC25-94E673C2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F481-9DE6-479C-93CA-950ECA63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09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BBC5-E468-4875-B213-A575C8C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3A93-D336-4C9E-A1ED-32B83F60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86FC-C782-49B3-82D6-689CB94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91A6-47FF-41D7-A73C-FABA02E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750A-8D93-4C2F-BC5A-554F6688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61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5753-A300-45AC-A635-FD72465E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167-D9E2-4BE9-921E-3D5CD0D0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1905-92E4-4B0C-994B-17086437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5EA5-F9B3-4A0D-BC09-6DCD0FDD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E388-43F4-43C7-B16F-FB4DE98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764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16A-687D-4208-8163-A47B11CD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FFC0-5C56-48AC-9A7F-96232313F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154E8-E4B4-443E-96D6-354D026D6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69D1-4267-4B95-BCC8-1B96BE59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3FC2-28BA-4188-91A7-37611B9D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78CA-2800-4C0A-9FDF-5C54A71A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316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5004-C19E-4D9F-BBB8-DA83ACED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77C3-5F8B-41C3-AC83-7EE2B2A0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30BA-82AF-483C-82DD-7E8C78AE8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3396-3C90-41A8-9886-BD02C3C99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6C52-808F-4D21-BE93-8FB102CB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3BFEB-40D5-4EF9-BE70-D31035BF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92B9F-D246-43FC-A58F-1F419752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4B9CD-8B47-432F-BCB7-2DDA157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775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7A6C-78C8-4D45-B129-607871C4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934BE-6E9F-4A2E-AE85-32E312CF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5000B-96F7-4CCE-A4B6-B339DBBE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863A-7B73-45FD-A50B-4BA991A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177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7B707-066E-43F7-A538-38803B9D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A6F26-3A9C-4E4F-8FB9-622B495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D348B-53B9-4B7B-8C9A-3E043558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912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766-F89F-41A9-8FD4-AD8F88C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EE3F-7606-4A88-9E76-5988FE4D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2CCA-C7F8-4004-8CC6-E04C4641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A517-53C4-4B50-9042-9E6E1A2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E10F-8335-479D-A54A-E1D9D55E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BA92-9680-4816-A61F-9FD4F40B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39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4F5D-64F6-4A94-8493-39CD6F04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3F5A8-3EE5-49BE-84C1-C365DCC6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EC83-ED7C-42C2-8BFA-88DC6FA8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1E7D-BF41-407C-9027-7751F051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FF0BB-03C0-4461-B1CE-B002F0B5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9DC4-4295-4D33-8FAE-8F282129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38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2E29-7772-4A40-8E94-1CBBF24B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5C516-70ED-4825-8A59-9EC014A7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5F03-1701-4DC7-9758-1EB712EAD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8C03-C244-4316-918C-7C7352E68E82}" type="datetime1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362D-D5BC-4194-A13D-3B2A14CFB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087A-D5C8-42A3-987F-E2C84259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chart" Target="../charts/chart3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054EC-F55A-4395-94B2-66EFC31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2FC21-F152-42F2-BFDB-FE800ADB5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Span&lt;T&gt;</a:t>
            </a:r>
          </a:p>
          <a:p>
            <a:r>
              <a:rPr lang="en-US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Memory&lt;T&gt;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революция доступа к данным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7AEE6-F227-433E-8D4A-3E25C93A37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ABFB804-B037-467B-BBF2-73AFB06202E2}"/>
              </a:ext>
            </a:extLst>
          </p:cNvPr>
          <p:cNvSpPr/>
          <p:nvPr/>
        </p:nvSpPr>
        <p:spPr>
          <a:xfrm rot="5400000">
            <a:off x="6116776" y="-228597"/>
            <a:ext cx="272475" cy="5948216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7D5A8D-A5D1-41CD-B79B-F17B97506FDB}"/>
              </a:ext>
            </a:extLst>
          </p:cNvPr>
          <p:cNvSpPr/>
          <p:nvPr/>
        </p:nvSpPr>
        <p:spPr>
          <a:xfrm rot="16200000">
            <a:off x="5770420" y="2496124"/>
            <a:ext cx="272475" cy="259541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F7A0-7B16-4215-A7D5-652DB196AECB}"/>
              </a:ext>
            </a:extLst>
          </p:cNvPr>
          <p:cNvSpPr/>
          <p:nvPr/>
        </p:nvSpPr>
        <p:spPr>
          <a:xfrm>
            <a:off x="3278905" y="2027539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Span&lt;int&gt; span = new int[9];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C37DD-FA5F-4F1C-BB9F-02F1AD9710CE}"/>
              </a:ext>
            </a:extLst>
          </p:cNvPr>
          <p:cNvSpPr/>
          <p:nvPr/>
        </p:nvSpPr>
        <p:spPr>
          <a:xfrm>
            <a:off x="3278905" y="401789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Span&lt;int&gt; part = </a:t>
            </a:r>
            <a:r>
              <a:rPr lang="en-US" sz="2400" dirty="0" err="1">
                <a:latin typeface="Consolas" panose="020B0609020204030204" pitchFamily="49" charset="0"/>
              </a:rPr>
              <a:t>span.Slice</a:t>
            </a:r>
            <a:r>
              <a:rPr lang="en-US" sz="2400" dirty="0">
                <a:latin typeface="Consolas" panose="020B0609020204030204" pitchFamily="49" charset="0"/>
              </a:rPr>
              <a:t>(2,4);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7CA92-2BDE-42CF-8A89-DA20C0DC325F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A2C997-5709-43E5-8D5B-5290830AD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7AEE6-F227-433E-8D4A-3E25C93A375A}"/>
              </a:ext>
            </a:extLst>
          </p:cNvPr>
          <p:cNvGraphicFramePr>
            <a:graphicFrameLocks noGrp="1"/>
          </p:cNvGraphicFramePr>
          <p:nvPr/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ABFB804-B037-467B-BBF2-73AFB06202E2}"/>
              </a:ext>
            </a:extLst>
          </p:cNvPr>
          <p:cNvSpPr/>
          <p:nvPr/>
        </p:nvSpPr>
        <p:spPr>
          <a:xfrm rot="5400000">
            <a:off x="6116776" y="-228597"/>
            <a:ext cx="272475" cy="5948216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7D5A8D-A5D1-41CD-B79B-F17B97506FDB}"/>
              </a:ext>
            </a:extLst>
          </p:cNvPr>
          <p:cNvSpPr/>
          <p:nvPr/>
        </p:nvSpPr>
        <p:spPr>
          <a:xfrm rot="16200000">
            <a:off x="5770420" y="2496124"/>
            <a:ext cx="272475" cy="259541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F7A0-7B16-4215-A7D5-652DB196AECB}"/>
              </a:ext>
            </a:extLst>
          </p:cNvPr>
          <p:cNvSpPr/>
          <p:nvPr/>
        </p:nvSpPr>
        <p:spPr>
          <a:xfrm>
            <a:off x="3278905" y="2027539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Span&lt;int&gt; span = new int[9];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C37DD-FA5F-4F1C-BB9F-02F1AD9710CE}"/>
              </a:ext>
            </a:extLst>
          </p:cNvPr>
          <p:cNvSpPr/>
          <p:nvPr/>
        </p:nvSpPr>
        <p:spPr>
          <a:xfrm>
            <a:off x="3278905" y="401789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Span&lt;int&gt; part = </a:t>
            </a:r>
            <a:r>
              <a:rPr lang="en-US" sz="2400" dirty="0" err="1">
                <a:latin typeface="Consolas" panose="020B0609020204030204" pitchFamily="49" charset="0"/>
              </a:rPr>
              <a:t>span.Slice</a:t>
            </a:r>
            <a:r>
              <a:rPr lang="en-US" sz="2400" dirty="0">
                <a:latin typeface="Consolas" panose="020B0609020204030204" pitchFamily="49" charset="0"/>
              </a:rPr>
              <a:t>(2,4);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0ECA6-5E22-4CBE-8BF4-A1538FA30AC1}"/>
              </a:ext>
            </a:extLst>
          </p:cNvPr>
          <p:cNvSpPr/>
          <p:nvPr/>
        </p:nvSpPr>
        <p:spPr>
          <a:xfrm>
            <a:off x="4422532" y="5006331"/>
            <a:ext cx="1970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контекст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D61629-F0B0-44D4-8865-EC470C717E0F}"/>
              </a:ext>
            </a:extLst>
          </p:cNvPr>
          <p:cNvCxnSpPr>
            <a:cxnSpLocks/>
          </p:cNvCxnSpPr>
          <p:nvPr/>
        </p:nvCxnSpPr>
        <p:spPr>
          <a:xfrm flipV="1">
            <a:off x="5227782" y="4456843"/>
            <a:ext cx="180106" cy="6093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4D96B5-AE7C-4094-B1E7-A5435D2BCFB8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FCC374-A92E-46CA-B0BB-2BC5CCBACF53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C8CE21-5279-4CC5-8173-DD9F889C0EA7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1FD40E-98B1-4AC0-A9BF-103B536B749C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6BB7E-DDFB-42A2-BC12-7D8E8D35B539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3E607C-7E39-4FD3-98E2-B84117C14AAA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34EF74-F410-43CC-A2F4-6AAC1CDACCF7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BFDA1-85D5-4799-92D9-C218D6D0AA21}"/>
              </a:ext>
            </a:extLst>
          </p:cNvPr>
          <p:cNvGrpSpPr/>
          <p:nvPr/>
        </p:nvGrpSpPr>
        <p:grpSpPr>
          <a:xfrm>
            <a:off x="1773716" y="1388124"/>
            <a:ext cx="8582139" cy="3191856"/>
            <a:chOff x="1773716" y="1388124"/>
            <a:chExt cx="8582139" cy="31918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1BAD-81BE-48CE-81C2-7A6F134187A0}"/>
                </a:ext>
              </a:extLst>
            </p:cNvPr>
            <p:cNvSpPr/>
            <p:nvPr/>
          </p:nvSpPr>
          <p:spPr>
            <a:xfrm>
              <a:off x="1773716" y="1388124"/>
              <a:ext cx="8582139" cy="262976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CD9FB6-401E-4A3A-AA11-13D61A481DD9}"/>
                </a:ext>
              </a:extLst>
            </p:cNvPr>
            <p:cNvSpPr/>
            <p:nvPr/>
          </p:nvSpPr>
          <p:spPr>
            <a:xfrm>
              <a:off x="1961943" y="4014824"/>
              <a:ext cx="3265839" cy="52984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DEE434-D382-46BA-AB7F-9CB46E6F9AA5}"/>
                </a:ext>
              </a:extLst>
            </p:cNvPr>
            <p:cNvSpPr/>
            <p:nvPr/>
          </p:nvSpPr>
          <p:spPr>
            <a:xfrm>
              <a:off x="6085117" y="4050139"/>
              <a:ext cx="3265839" cy="52984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A2FB25-5A81-4585-9465-1C3064C62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5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53253-F38F-411A-A1CD-07F15EB7AAFA}"/>
              </a:ext>
            </a:extLst>
          </p:cNvPr>
          <p:cNvSpPr/>
          <p:nvPr/>
        </p:nvSpPr>
        <p:spPr>
          <a:xfrm>
            <a:off x="2743200" y="1989385"/>
            <a:ext cx="7084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Span – Stack Only </a:t>
            </a:r>
            <a:r>
              <a:rPr lang="ru-RU" sz="2000" dirty="0">
                <a:latin typeface="Consolas" panose="020B0609020204030204" pitchFamily="49" charset="0"/>
              </a:rPr>
              <a:t>тип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960E2-18FD-4C6A-B829-8499AB8AD26D}"/>
              </a:ext>
            </a:extLst>
          </p:cNvPr>
          <p:cNvSpPr/>
          <p:nvPr/>
        </p:nvSpPr>
        <p:spPr>
          <a:xfrm>
            <a:off x="3989820" y="3099215"/>
            <a:ext cx="4591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Span&lt;T&gt;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925F8-BB32-4817-B249-01DBEA2F2BFB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BE7E4-E9DB-4720-8FB7-1F7D66981FBA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F5181-9DBB-4358-A241-001DF782C339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B20E8C-B8DE-4189-B3DF-5F911BA8E757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D38ED2-F3C3-4F98-B780-8C7221247024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1EA704-2477-458D-9887-1288C7894B3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432888-AF3A-4CD4-8524-563E782FE775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028D040-E9C6-45AC-9C77-9F4CA15D2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53253-F38F-411A-A1CD-07F15EB7AAFA}"/>
              </a:ext>
            </a:extLst>
          </p:cNvPr>
          <p:cNvSpPr/>
          <p:nvPr/>
        </p:nvSpPr>
        <p:spPr>
          <a:xfrm>
            <a:off x="2743200" y="1989385"/>
            <a:ext cx="7084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TryParseInt32(Span&lt;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(input[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|| input[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'9’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= result *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)input[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'0’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0AD44-8F61-4812-A29A-EBFD07A9CBBD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81204-24B0-4C6B-855F-A353B948FA4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A18949-A415-4AA6-B33D-099222F6B356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AC2427-CB7E-44CC-9E59-1C0CC5681218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2D9C9A-B9BE-4B80-BF40-79D9352780AE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993EB0-18F0-47A4-A7D2-AA1EAB0E70A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1DE16F-A7EE-4F5A-9F2C-3C48D4B3341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BDA11B-62B1-4821-B32F-7CA8594F9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5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53253-F38F-411A-A1CD-07F15EB7AAFA}"/>
              </a:ext>
            </a:extLst>
          </p:cNvPr>
          <p:cNvSpPr/>
          <p:nvPr/>
        </p:nvSpPr>
        <p:spPr>
          <a:xfrm>
            <a:off x="2743200" y="1989385"/>
            <a:ext cx="708429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array =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'1'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'2'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'3'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'4'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'5'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'6'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span =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Span&lt;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&gt;(array, 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(TryParseInt32(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"Failed to parse"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A6384-FEAD-4DE3-B526-ED44D0990E39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0F1DD-4CC3-4E89-9547-557EF6F20C6E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CCD65F-D196-4F38-B811-1DD459916BA8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4B397A-7560-4D79-BFC9-859E6DCF68F1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5FB2B6-D2DC-4D0D-A38F-9E83261B607D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981E01-F0D2-4072-829A-E659FD39CB84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288E29-22F9-4344-AA3E-34EBB23D83F6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A87DEF-D72C-49CA-951A-1C19E5D0C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53253-F38F-411A-A1CD-07F15EB7AAFA}"/>
              </a:ext>
            </a:extLst>
          </p:cNvPr>
          <p:cNvSpPr/>
          <p:nvPr/>
        </p:nvSpPr>
        <p:spPr>
          <a:xfrm>
            <a:off x="2743200" y="1989385"/>
            <a:ext cx="708429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srcString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"123456"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strSpan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srcString.AsSpan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().Slice(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(TryParseInt32(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res2))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"Failed to parse"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81FC2-E83B-44C6-8C8A-1ADB97B4A427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4FD1E-0C19-4305-9FD3-E1F444174E50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BA5859-BD4F-46B4-8918-987360CFFE87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A20823-9C40-4FBF-9F40-B0009B92DEA4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0AC081-B18A-4D0C-BDD0-EB7BED18BAB5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2B09A2-047B-42A4-8AF0-CC529E415D3D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7B6625-B824-499D-AD45-68785C7C060B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EB66F8-F4F0-43DA-9EF1-F9A25C2D8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53253-F38F-411A-A1CD-07F15EB7AAFA}"/>
              </a:ext>
            </a:extLst>
          </p:cNvPr>
          <p:cNvSpPr/>
          <p:nvPr/>
        </p:nvSpPr>
        <p:spPr>
          <a:xfrm>
            <a:off x="2743200" y="1989385"/>
            <a:ext cx="70842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Span&lt;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stackalloc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buf[</a:t>
            </a:r>
            <a:r>
              <a:rPr lang="de-DE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'1'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buf[</a:t>
            </a:r>
            <a:r>
              <a:rPr lang="de-DE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'2'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buf[</a:t>
            </a:r>
            <a:r>
              <a:rPr lang="de-DE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'3’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buf[</a:t>
            </a:r>
            <a:r>
              <a:rPr lang="de-DE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'4'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buf[</a:t>
            </a:r>
            <a:r>
              <a:rPr lang="de-DE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'5'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buf[</a:t>
            </a:r>
            <a:r>
              <a:rPr lang="de-DE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'6’</a:t>
            </a:r>
            <a:r>
              <a:rPr lang="de-D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(TryParseInt32(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buf.Slice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"Failed to parse"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22B23-1E1E-4055-9A79-173D02C82FE5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737C7B-B9C6-4F7D-BAD0-CC013353970E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FD6990-B09F-4943-97F6-21640E47EC26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376961-F2B1-4692-8A0C-8B0DD44B3042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23F996-3172-422F-919F-E6F9CDDEF444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333B0A-9185-42CD-8217-C5112D6EA9B4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697CD4-1A05-415E-B9EA-1C32311CBB07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78B224-2442-4F8A-9709-964F24034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7AEE6-F227-433E-8D4A-3E25C93A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15128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ABFB804-B037-467B-BBF2-73AFB06202E2}"/>
              </a:ext>
            </a:extLst>
          </p:cNvPr>
          <p:cNvSpPr/>
          <p:nvPr/>
        </p:nvSpPr>
        <p:spPr>
          <a:xfrm rot="5400000">
            <a:off x="6116776" y="-228597"/>
            <a:ext cx="272475" cy="5948216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7D5A8D-A5D1-41CD-B79B-F17B97506FDB}"/>
              </a:ext>
            </a:extLst>
          </p:cNvPr>
          <p:cNvSpPr/>
          <p:nvPr/>
        </p:nvSpPr>
        <p:spPr>
          <a:xfrm rot="16200000">
            <a:off x="5770420" y="2496124"/>
            <a:ext cx="272475" cy="259541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C37DD-FA5F-4F1C-BB9F-02F1AD9710CE}"/>
              </a:ext>
            </a:extLst>
          </p:cNvPr>
          <p:cNvSpPr/>
          <p:nvPr/>
        </p:nvSpPr>
        <p:spPr>
          <a:xfrm>
            <a:off x="1596595" y="4228471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forMethodCall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span.Slice</a:t>
            </a:r>
            <a:r>
              <a:rPr lang="en-US" sz="2400" dirty="0">
                <a:latin typeface="Consolas" panose="020B0609020204030204" pitchFamily="49" charset="0"/>
              </a:rPr>
              <a:t>(2,4);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719D4A-7159-414F-A20A-497F072B8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87797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3EFF9C-CA3E-4F0E-84C2-03F82FE4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22719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F90EB96-934B-44BC-8B92-EB4314E2326C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&gt; span = </a:t>
            </a:r>
            <a:r>
              <a:rPr lang="en-US" sz="2400" dirty="0" err="1">
                <a:latin typeface="Consolas" panose="020B0609020204030204" pitchFamily="49" charset="0"/>
              </a:rPr>
              <a:t>Marshal.AllocHGlobal</a:t>
            </a:r>
            <a:r>
              <a:rPr lang="en-US" sz="2400" dirty="0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89B82-14B6-4A55-B0A6-20E7FC3AD99A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2AEF9-08DA-4B2D-B270-CE041D9B6C51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unmanaged)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D2609E-92EC-4FC4-99D2-6F204BFAA4FA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10508E-932C-4216-885F-9A8916909B90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7CF212-3988-47B8-8ABF-ACF37DE183A7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A58ADD-1FD3-469D-A836-06897DB2A39E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520428-CB0A-40E9-A8E8-249C9920DA2B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151051-3FEB-424E-BA4F-CF95166378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7AEE6-F227-433E-8D4A-3E25C93A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71606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ABFB804-B037-467B-BBF2-73AFB06202E2}"/>
              </a:ext>
            </a:extLst>
          </p:cNvPr>
          <p:cNvSpPr/>
          <p:nvPr/>
        </p:nvSpPr>
        <p:spPr>
          <a:xfrm rot="5400000">
            <a:off x="6116776" y="-228597"/>
            <a:ext cx="272475" cy="5948216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7D5A8D-A5D1-41CD-B79B-F17B97506FDB}"/>
              </a:ext>
            </a:extLst>
          </p:cNvPr>
          <p:cNvSpPr/>
          <p:nvPr/>
        </p:nvSpPr>
        <p:spPr>
          <a:xfrm rot="16200000">
            <a:off x="5770420" y="2496124"/>
            <a:ext cx="272475" cy="259541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C37DD-FA5F-4F1C-BB9F-02F1AD9710CE}"/>
              </a:ext>
            </a:extLst>
          </p:cNvPr>
          <p:cNvSpPr/>
          <p:nvPr/>
        </p:nvSpPr>
        <p:spPr>
          <a:xfrm>
            <a:off x="1596595" y="4228471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forMethodCall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span.Slice</a:t>
            </a:r>
            <a:r>
              <a:rPr lang="en-US" sz="2400" dirty="0">
                <a:latin typeface="Consolas" panose="020B0609020204030204" pitchFamily="49" charset="0"/>
              </a:rPr>
              <a:t>(2,4);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719D4A-7159-414F-A20A-497F072B8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96101"/>
              </p:ext>
            </p:extLst>
          </p:nvPr>
        </p:nvGraphicFramePr>
        <p:xfrm>
          <a:off x="1296166" y="3006286"/>
          <a:ext cx="1982739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 Block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len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F90EB96-934B-44BC-8B92-EB4314E2326C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span = “WELCOME!”.</a:t>
            </a:r>
            <a:r>
              <a:rPr lang="en-US" sz="2400" dirty="0" err="1">
                <a:latin typeface="Consolas" panose="020B0609020204030204" pitchFamily="49" charset="0"/>
              </a:rPr>
              <a:t>AsSpan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7E682-C3BC-4B23-957F-4FD61BD832B9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1F38E-63CA-43D2-B3A4-36BD2931B21B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Span&lt;T&gt;(string)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F32D45-B0B7-43CB-A1A1-6DAB67ED41C8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F62FFB-C4C5-4805-9102-AE440E27F284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DA9226-9246-4840-8C31-7C3A51192EEE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5F7917-AAE2-428B-8948-BAE13B0508F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CC6B3D-DECE-4E0C-B019-C0373346E28D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F7CFF2-A51C-438B-89F4-B592B9B4D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7AEE6-F227-433E-8D4A-3E25C93A375A}"/>
              </a:ext>
            </a:extLst>
          </p:cNvPr>
          <p:cNvGraphicFramePr>
            <a:graphicFrameLocks noGrp="1"/>
          </p:cNvGraphicFramePr>
          <p:nvPr/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ABFB804-B037-467B-BBF2-73AFB06202E2}"/>
              </a:ext>
            </a:extLst>
          </p:cNvPr>
          <p:cNvSpPr/>
          <p:nvPr/>
        </p:nvSpPr>
        <p:spPr>
          <a:xfrm rot="5400000">
            <a:off x="6116776" y="-228597"/>
            <a:ext cx="272475" cy="5948216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7D5A8D-A5D1-41CD-B79B-F17B97506FDB}"/>
              </a:ext>
            </a:extLst>
          </p:cNvPr>
          <p:cNvSpPr/>
          <p:nvPr/>
        </p:nvSpPr>
        <p:spPr>
          <a:xfrm rot="16200000">
            <a:off x="5770420" y="2496124"/>
            <a:ext cx="272475" cy="259541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C37DD-FA5F-4F1C-BB9F-02F1AD9710CE}"/>
              </a:ext>
            </a:extLst>
          </p:cNvPr>
          <p:cNvSpPr/>
          <p:nvPr/>
        </p:nvSpPr>
        <p:spPr>
          <a:xfrm>
            <a:off x="1596595" y="4228471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forMethodCall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span.Slice</a:t>
            </a:r>
            <a:r>
              <a:rPr lang="en-US" sz="2400" dirty="0">
                <a:latin typeface="Consolas" panose="020B0609020204030204" pitchFamily="49" charset="0"/>
              </a:rPr>
              <a:t>(2,4);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719D4A-7159-414F-A20A-497F072B8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55442"/>
              </p:ext>
            </p:extLst>
          </p:nvPr>
        </p:nvGraphicFramePr>
        <p:xfrm>
          <a:off x="647700" y="3006286"/>
          <a:ext cx="2631208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7802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2545887907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 Block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len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F90EB96-934B-44BC-8B92-EB4314E2326C}"/>
              </a:ext>
            </a:extLst>
          </p:cNvPr>
          <p:cNvSpPr/>
          <p:nvPr/>
        </p:nvSpPr>
        <p:spPr>
          <a:xfrm>
            <a:off x="165100" y="1849208"/>
            <a:ext cx="11855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span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[]{‘W’,’E’,’L’,’C’,’O’,’M’,’E’,’!’};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149D0-F3FF-4ECF-9D45-7828F4844579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63E0F-78C5-450E-AE9D-2DCE87B7A194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Span&lt;T&gt;(array)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28407-D2D8-4B79-BEB0-F57160EB68C4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F897F2-7131-4B98-AADD-C526CBA905E5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AE3DD66-DADD-4265-91D4-A994653FDB73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7EB62-2319-4042-A44E-42485723C1E6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E104D9-DD2A-44D8-9711-AE6F2934F6A0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6FBF87-3BF6-490F-8A45-880AFAE06F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53253-F38F-411A-A1CD-07F15EB7AAFA}"/>
              </a:ext>
            </a:extLst>
          </p:cNvPr>
          <p:cNvSpPr/>
          <p:nvPr/>
        </p:nvSpPr>
        <p:spPr>
          <a:xfrm>
            <a:off x="3562350" y="1553151"/>
            <a:ext cx="5067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Method1(Span&lt;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buffer[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Method2(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buffer.Slice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Method2(Span&lt;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buffer[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Method3(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buffer.Slice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Method3(Span&lt;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buffer[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5B584-617E-4545-A191-31E70FAAB328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DA6709-DF4F-490A-A2D4-62C40DBE4531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Span&lt;T&gt;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BB84BF-ABBD-450C-BFD8-68AFD308A616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9AF08A-E0C3-4129-BC8A-EB916D4176EF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31925F-DA1A-41AA-8192-6296781A9D44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2DBC8F-9196-44EC-8018-F8DF80FA349B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F356D7-B8EB-4D5F-A5FA-A5842CE30E8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79A476-0AA0-4068-8996-EC5E774D08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3C195-1F37-4C2E-9638-4075479C2B8C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D2EAB0-85F9-4899-9C41-8D368848B9BD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4C1608-07E1-4C7D-8E3D-D59692EF528F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96B2F9-A7E8-4050-BD9E-1D0BF06ACFC1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5C61EB-DA31-408C-9BDE-F00426BD9F39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3F9A2-5B14-4EB1-B4A4-5AF6F33947DF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F430355-C6F7-45FA-9007-20D15B6AFF09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О чем поговорим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351554-2D2D-4B1E-B47B-DE86D51F3DE6}"/>
              </a:ext>
            </a:extLst>
          </p:cNvPr>
          <p:cNvSpPr/>
          <p:nvPr/>
        </p:nvSpPr>
        <p:spPr>
          <a:xfrm>
            <a:off x="1498861" y="1686041"/>
            <a:ext cx="2469823" cy="65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Span&lt;T&gt;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3BF02-ABFA-415B-A7C1-240A33F504C1}"/>
              </a:ext>
            </a:extLst>
          </p:cNvPr>
          <p:cNvSpPr/>
          <p:nvPr/>
        </p:nvSpPr>
        <p:spPr>
          <a:xfrm>
            <a:off x="1498861" y="2848687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Memory&lt;T&gt;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79C43C-2DBD-48CC-A3FE-DB5AB1B0C430}"/>
              </a:ext>
            </a:extLst>
          </p:cNvPr>
          <p:cNvSpPr/>
          <p:nvPr/>
        </p:nvSpPr>
        <p:spPr>
          <a:xfrm rot="16200000">
            <a:off x="2531921" y="2455544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Callout: Line with Accent Bar 19">
            <a:extLst>
              <a:ext uri="{FF2B5EF4-FFF2-40B4-BE49-F238E27FC236}">
                <a16:creationId xmlns:a16="http://schemas.microsoft.com/office/drawing/2014/main" id="{328D77B4-6950-48B7-8481-05925D0D7CBC}"/>
              </a:ext>
            </a:extLst>
          </p:cNvPr>
          <p:cNvSpPr/>
          <p:nvPr/>
        </p:nvSpPr>
        <p:spPr>
          <a:xfrm>
            <a:off x="5481851" y="1691806"/>
            <a:ext cx="4589996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327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Инструмент для работы с содержимым как на чтение так и на запись</a:t>
            </a:r>
            <a:endParaRPr lang="en-US" dirty="0"/>
          </a:p>
        </p:txBody>
      </p:sp>
      <p:sp>
        <p:nvSpPr>
          <p:cNvPr id="21" name="Callout: Line with Accent Bar 20">
            <a:extLst>
              <a:ext uri="{FF2B5EF4-FFF2-40B4-BE49-F238E27FC236}">
                <a16:creationId xmlns:a16="http://schemas.microsoft.com/office/drawing/2014/main" id="{D1266928-01BB-4703-B60E-E90EC30D4642}"/>
              </a:ext>
            </a:extLst>
          </p:cNvPr>
          <p:cNvSpPr/>
          <p:nvPr/>
        </p:nvSpPr>
        <p:spPr>
          <a:xfrm>
            <a:off x="5481850" y="2810888"/>
            <a:ext cx="4885831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299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Средство хранения унифицированного указателя в полях классов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A7D8C-7E6A-4888-843A-A5FC61C4E4D0}"/>
              </a:ext>
            </a:extLst>
          </p:cNvPr>
          <p:cNvSpPr/>
          <p:nvPr/>
        </p:nvSpPr>
        <p:spPr>
          <a:xfrm>
            <a:off x="1171575" y="1428750"/>
            <a:ext cx="9591675" cy="13821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FE70D6-3B38-4B22-B438-DC4705B05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D4D182-E9E5-4404-947F-B94AC4EDF504}"/>
              </a:ext>
            </a:extLst>
          </p:cNvPr>
          <p:cNvSpPr/>
          <p:nvPr/>
        </p:nvSpPr>
        <p:spPr>
          <a:xfrm>
            <a:off x="3755880" y="2832515"/>
            <a:ext cx="5058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AnyType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field;</a:t>
            </a:r>
          </a:p>
          <a:p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4BA87-6473-4BFE-A486-DC69E74F2C56}"/>
              </a:ext>
            </a:extLst>
          </p:cNvPr>
          <p:cNvSpPr/>
          <p:nvPr/>
        </p:nvSpPr>
        <p:spPr>
          <a:xfrm>
            <a:off x="2743200" y="1427410"/>
            <a:ext cx="7084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Может храниться в полях классов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68D8F-8DEC-4D36-BF40-C22255FF0BCF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B32DD7-77AF-4202-B33E-6D81F59CFF53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842BC-4201-476F-A9B3-010F6B6297BA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376D95-22DD-482D-A414-663D0B0BCCC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F8B844-AE28-4555-A327-9C4652F922CB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D5A0BC-4167-488D-901A-662AE28FD55A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FCA94D-B765-4E14-AED0-3B0D65E8B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D800A7-C00B-435B-8C75-6AA182DFC012}"/>
              </a:ext>
            </a:extLst>
          </p:cNvPr>
          <p:cNvSpPr/>
          <p:nvPr/>
        </p:nvSpPr>
        <p:spPr>
          <a:xfrm>
            <a:off x="2400300" y="1427410"/>
            <a:ext cx="7486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А чтобы изменить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прочитать данные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ru-RU" sz="2000" dirty="0">
                <a:latin typeface="Consolas" panose="020B0609020204030204" pitchFamily="49" charset="0"/>
              </a:rPr>
              <a:t> отдает </a:t>
            </a:r>
            <a:r>
              <a:rPr lang="en-US" sz="2000" dirty="0"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D4D182-E9E5-4404-947F-B94AC4EDF504}"/>
              </a:ext>
            </a:extLst>
          </p:cNvPr>
          <p:cNvSpPr/>
          <p:nvPr/>
        </p:nvSpPr>
        <p:spPr>
          <a:xfrm>
            <a:off x="2695575" y="3002894"/>
            <a:ext cx="8293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TestWithoutMarshalling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span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span[0]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837E6-23DF-4A37-BE86-CAEBC7D6AFAF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BC02FD-1A92-4DAD-BBDF-0A7B1EFA06BF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62DE48-D16B-48C2-835E-A9D618382D25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DE5517-F528-4C69-BB54-17C22C6C41F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A4FAB9-3CA2-4FE8-B8A6-5299F183F964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39DD9F-EEFD-4238-961D-BABCC4393153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15A011-8938-4550-A29C-4BF688883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8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D4D182-E9E5-4404-947F-B94AC4EDF504}"/>
              </a:ext>
            </a:extLst>
          </p:cNvPr>
          <p:cNvSpPr/>
          <p:nvPr/>
        </p:nvSpPr>
        <p:spPr>
          <a:xfrm>
            <a:off x="3755880" y="2832515"/>
            <a:ext cx="5058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MemoryHandle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4BA87-6473-4BFE-A486-DC69E74F2C56}"/>
              </a:ext>
            </a:extLst>
          </p:cNvPr>
          <p:cNvSpPr/>
          <p:nvPr/>
        </p:nvSpPr>
        <p:spPr>
          <a:xfrm>
            <a:off x="2743200" y="1427410"/>
            <a:ext cx="7084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Может отдавать указатель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68D8F-8DEC-4D36-BF40-C22255FF0BCF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B32DD7-77AF-4202-B33E-6D81F59CFF53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842BC-4201-476F-A9B3-010F6B6297BA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376D95-22DD-482D-A414-663D0B0BCCC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F8B844-AE28-4555-A327-9C4652F922CB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D5A0BC-4167-488D-901A-662AE28FD55A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9632677-3515-45CB-AE3F-AE82F56C8C8A}"/>
              </a:ext>
            </a:extLst>
          </p:cNvPr>
          <p:cNvSpPr/>
          <p:nvPr/>
        </p:nvSpPr>
        <p:spPr>
          <a:xfrm>
            <a:off x="5736260" y="2694015"/>
            <a:ext cx="61570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MemoryHandle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Почему не </a:t>
            </a:r>
            <a:r>
              <a:rPr lang="en-US" dirty="0" err="1">
                <a:solidFill>
                  <a:srgbClr val="009600"/>
                </a:solidFill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???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Pointer =&gt; _pointer;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Dispose();</a:t>
            </a:r>
          </a:p>
          <a:p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1DC4FD-54CC-489D-8345-9F243BC4CF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4453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D800A7-C00B-435B-8C75-6AA182DFC012}"/>
              </a:ext>
            </a:extLst>
          </p:cNvPr>
          <p:cNvSpPr/>
          <p:nvPr/>
        </p:nvSpPr>
        <p:spPr>
          <a:xfrm>
            <a:off x="2743200" y="1427410"/>
            <a:ext cx="7084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Может отдавать указатель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D4D182-E9E5-4404-947F-B94AC4EDF504}"/>
              </a:ext>
            </a:extLst>
          </p:cNvPr>
          <p:cNvSpPr/>
          <p:nvPr/>
        </p:nvSpPr>
        <p:spPr>
          <a:xfrm>
            <a:off x="2743200" y="2472322"/>
            <a:ext cx="82939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TestWithoutMarshalling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unsafe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handle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buf.Pin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WinApi.CallUnsafeMethod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handle.Pointer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837E6-23DF-4A37-BE86-CAEBC7D6AFAF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BC02FD-1A92-4DAD-BBDF-0A7B1EFA06BF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62DE48-D16B-48C2-835E-A9D618382D25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DE5517-F528-4C69-BB54-17C22C6C41F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A4FAB9-3CA2-4FE8-B8A6-5299F183F964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39DD9F-EEFD-4238-961D-BABCC4393153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8887D5-3E45-4D67-8873-28D528B36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953997" y="2902932"/>
            <a:ext cx="422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Производительность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C4942F-E300-4372-81B9-48760F017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CC315C-E0DF-44D7-BCDB-6482166BD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57180"/>
              </p:ext>
            </p:extLst>
          </p:nvPr>
        </p:nvGraphicFramePr>
        <p:xfrm>
          <a:off x="2230303" y="30474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F1BBA-254C-48B9-8BBB-CBF9C380C146}"/>
              </a:ext>
            </a:extLst>
          </p:cNvPr>
          <p:cNvSpPr txBox="1"/>
          <p:nvPr/>
        </p:nvSpPr>
        <p:spPr>
          <a:xfrm>
            <a:off x="396607" y="6060198"/>
            <a:ext cx="91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OS=Windows 10.0.16299.547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(1709/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FallCreatorsUpdate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/Redstone3)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Core i7-4510U CPU 2.00GHz (Max: 2.60GHz)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(Haswell), 1 CPU, 4 logical and 2 physical cores</a:t>
            </a: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D0366595-2ECD-445A-A398-320B51016D4D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41D39032-A0CD-4557-A6A6-36DC96170D23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39D77DC3-556E-451D-975D-5B4688C2DC4F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95DC0EEC-661E-44F4-8D33-10FED41F551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1622800E-5C56-4409-BE50-F438D62ACB13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FE0967-3F9E-4BCD-9A61-8FC9E1FBB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CC315C-E0DF-44D7-BCDB-6482166BD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340970"/>
              </p:ext>
            </p:extLst>
          </p:nvPr>
        </p:nvGraphicFramePr>
        <p:xfrm>
          <a:off x="562867" y="30474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F1BBA-254C-48B9-8BBB-CBF9C380C146}"/>
              </a:ext>
            </a:extLst>
          </p:cNvPr>
          <p:cNvSpPr txBox="1"/>
          <p:nvPr/>
        </p:nvSpPr>
        <p:spPr>
          <a:xfrm>
            <a:off x="396607" y="6060198"/>
            <a:ext cx="91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OS=Windows 10.0.16299.547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(1709/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FallCreatorsUpdate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/Redstone3)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Core i7-4510U CPU 2.00GHz (Max: 2.60GHz)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(Haswell), 1 CPU, 4 logical and 2 physical cores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015595" y="1105053"/>
            <a:ext cx="565855" cy="371655"/>
            <a:chOff x="4069385" y="1122983"/>
            <a:chExt cx="565855" cy="371655"/>
          </a:xfrm>
        </p:grpSpPr>
        <p:pic>
          <p:nvPicPr>
            <p:cNvPr id="11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3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5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Группа 15"/>
          <p:cNvGrpSpPr/>
          <p:nvPr/>
        </p:nvGrpSpPr>
        <p:grpSpPr>
          <a:xfrm>
            <a:off x="7795153" y="1057760"/>
            <a:ext cx="565855" cy="371655"/>
            <a:chOff x="4069385" y="1122983"/>
            <a:chExt cx="565855" cy="371655"/>
          </a:xfrm>
        </p:grpSpPr>
        <p:pic>
          <p:nvPicPr>
            <p:cNvPr id="17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3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5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73" y="2449762"/>
            <a:ext cx="371655" cy="371655"/>
          </a:xfrm>
          <a:prstGeom prst="rect">
            <a:avLst/>
          </a:prstGeom>
          <a:solidFill>
            <a:schemeClr val="bg1">
              <a:alpha val="42000"/>
            </a:schemeClr>
          </a:solidFill>
          <a:extLst/>
        </p:spPr>
      </p:pic>
      <p:pic>
        <p:nvPicPr>
          <p:cNvPr id="22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79" y="2078107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59" y="2048829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7" y="2098427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669" y="4081250"/>
            <a:ext cx="460887" cy="316261"/>
          </a:xfrm>
          <a:prstGeom prst="rect">
            <a:avLst/>
          </a:prstGeom>
        </p:spPr>
      </p:pic>
      <p:pic>
        <p:nvPicPr>
          <p:cNvPr id="28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132" y="4202118"/>
            <a:ext cx="460887" cy="316261"/>
          </a:xfrm>
          <a:prstGeom prst="rect">
            <a:avLst/>
          </a:prstGeom>
        </p:spPr>
      </p:pic>
      <p:pic>
        <p:nvPicPr>
          <p:cNvPr id="29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089" y="4095947"/>
            <a:ext cx="460887" cy="316261"/>
          </a:xfrm>
          <a:prstGeom prst="rect">
            <a:avLst/>
          </a:prstGeom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626" y="4081250"/>
            <a:ext cx="460887" cy="316261"/>
          </a:xfrm>
          <a:prstGeom prst="rect">
            <a:avLst/>
          </a:prstGeom>
        </p:spPr>
      </p:pic>
      <p:pic>
        <p:nvPicPr>
          <p:cNvPr id="31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165" y="4089374"/>
            <a:ext cx="460887" cy="316261"/>
          </a:xfrm>
          <a:prstGeom prst="rect">
            <a:avLst/>
          </a:prstGeom>
        </p:spPr>
      </p:pic>
      <p:pic>
        <p:nvPicPr>
          <p:cNvPr id="32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628" y="4105631"/>
            <a:ext cx="460887" cy="316261"/>
          </a:xfrm>
          <a:prstGeom prst="rect">
            <a:avLst/>
          </a:prstGeom>
        </p:spPr>
      </p:pic>
      <p:pic>
        <p:nvPicPr>
          <p:cNvPr id="33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08" y="4072540"/>
            <a:ext cx="460887" cy="316261"/>
          </a:xfrm>
          <a:prstGeom prst="rect">
            <a:avLst/>
          </a:prstGeom>
        </p:spPr>
      </p:pic>
      <p:pic>
        <p:nvPicPr>
          <p:cNvPr id="34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727" y="4094051"/>
            <a:ext cx="460887" cy="316261"/>
          </a:xfrm>
          <a:prstGeom prst="rect">
            <a:avLst/>
          </a:prstGeom>
        </p:spPr>
      </p:pic>
      <p:grpSp>
        <p:nvGrpSpPr>
          <p:cNvPr id="35" name="Группа 34"/>
          <p:cNvGrpSpPr/>
          <p:nvPr/>
        </p:nvGrpSpPr>
        <p:grpSpPr>
          <a:xfrm>
            <a:off x="3248147" y="1098138"/>
            <a:ext cx="565855" cy="371655"/>
            <a:chOff x="4069385" y="1122983"/>
            <a:chExt cx="565855" cy="371655"/>
          </a:xfrm>
        </p:grpSpPr>
        <p:pic>
          <p:nvPicPr>
            <p:cNvPr id="36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3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5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Группа 37"/>
          <p:cNvGrpSpPr/>
          <p:nvPr/>
        </p:nvGrpSpPr>
        <p:grpSpPr>
          <a:xfrm>
            <a:off x="7032388" y="1049876"/>
            <a:ext cx="565855" cy="371655"/>
            <a:chOff x="4069385" y="1122983"/>
            <a:chExt cx="565855" cy="371655"/>
          </a:xfrm>
        </p:grpSpPr>
        <p:pic>
          <p:nvPicPr>
            <p:cNvPr id="39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3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5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Группа 40"/>
          <p:cNvGrpSpPr/>
          <p:nvPr/>
        </p:nvGrpSpPr>
        <p:grpSpPr>
          <a:xfrm>
            <a:off x="8690867" y="385482"/>
            <a:ext cx="3330515" cy="2031325"/>
            <a:chOff x="8690867" y="385482"/>
            <a:chExt cx="3330515" cy="2031325"/>
          </a:xfrm>
        </p:grpSpPr>
        <p:sp>
          <p:nvSpPr>
            <p:cNvPr id="42" name="TextBox 41"/>
            <p:cNvSpPr txBox="1"/>
            <p:nvPr/>
          </p:nvSpPr>
          <p:spPr>
            <a:xfrm>
              <a:off x="8690867" y="385482"/>
              <a:ext cx="333051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err="1"/>
                <a:t>ArraySegment</a:t>
              </a:r>
              <a:endParaRPr lang="en-US" b="1" u="sng" dirty="0"/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4.7.1, 2.</a:t>
              </a:r>
              <a:r>
                <a:rPr lang="ru-RU" b="1" dirty="0"/>
                <a:t>0</a:t>
              </a:r>
              <a:r>
                <a:rPr lang="en-US" b="1" dirty="0"/>
                <a:t>:</a:t>
              </a:r>
              <a:endParaRPr lang="en-US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Span        &lt;          legacy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2.1, 2.2</a:t>
              </a:r>
              <a:r>
                <a:rPr lang="en-US" i="1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Span</a:t>
              </a:r>
              <a:r>
                <a:rPr lang="en-US" i="1" dirty="0"/>
                <a:t>          &lt;&lt;          </a:t>
              </a:r>
              <a:r>
                <a:rPr lang="en-US" dirty="0"/>
                <a:t>legacy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3C47835A-B830-470E-9B46-70FA7297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88004" y="1255286"/>
              <a:ext cx="412099" cy="282783"/>
            </a:xfrm>
            <a:prstGeom prst="rect">
              <a:avLst/>
            </a:prstGeom>
          </p:spPr>
        </p:pic>
        <p:pic>
          <p:nvPicPr>
            <p:cNvPr id="44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0004" y="1255286"/>
              <a:ext cx="299544" cy="29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Группа 44"/>
            <p:cNvGrpSpPr/>
            <p:nvPr/>
          </p:nvGrpSpPr>
          <p:grpSpPr>
            <a:xfrm>
              <a:off x="10011017" y="1789652"/>
              <a:ext cx="464632" cy="287131"/>
              <a:chOff x="4069385" y="1122983"/>
              <a:chExt cx="565855" cy="371655"/>
            </a:xfrm>
          </p:grpSpPr>
          <p:pic>
            <p:nvPicPr>
              <p:cNvPr id="47" name="Picture 2" descr="ð">
                <a:extLst>
                  <a:ext uri="{FF2B5EF4-FFF2-40B4-BE49-F238E27FC236}">
                    <a16:creationId xmlns:a16="http://schemas.microsoft.com/office/drawing/2014/main" id="{28A0EFEE-6152-4D09-8337-4D32E6779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385" y="1122983"/>
                <a:ext cx="371655" cy="371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ð">
                <a:extLst>
                  <a:ext uri="{FF2B5EF4-FFF2-40B4-BE49-F238E27FC236}">
                    <a16:creationId xmlns:a16="http://schemas.microsoft.com/office/drawing/2014/main" id="{28A0EFEE-6152-4D09-8337-4D32E6779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585" y="1122983"/>
                <a:ext cx="371655" cy="371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1">
              <a:extLst>
                <a:ext uri="{FF2B5EF4-FFF2-40B4-BE49-F238E27FC236}">
                  <a16:creationId xmlns:a16="http://schemas.microsoft.com/office/drawing/2014/main" id="{3C47835A-B830-470E-9B46-70FA7297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5342" y="1804667"/>
              <a:ext cx="412099" cy="282783"/>
            </a:xfrm>
            <a:prstGeom prst="rect">
              <a:avLst/>
            </a:prstGeom>
          </p:spPr>
        </p:pic>
      </p:grpSp>
      <p:grpSp>
        <p:nvGrpSpPr>
          <p:cNvPr id="49" name="Group 12">
            <a:extLst>
              <a:ext uri="{FF2B5EF4-FFF2-40B4-BE49-F238E27FC236}">
                <a16:creationId xmlns:a16="http://schemas.microsoft.com/office/drawing/2014/main" id="{D0366595-2ECD-445A-A398-320B51016D4D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1D39032-A0CD-4557-A6A6-36DC96170D23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39D77DC3-556E-451D-975D-5B4688C2DC4F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95DC0EEC-661E-44F4-8D33-10FED41F551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id="{1622800E-5C56-4409-BE50-F438D62ACB13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1C711E-EF64-4FCE-AA91-180F63DD2C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9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CC315C-E0DF-44D7-BCDB-6482166BD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718938"/>
              </p:ext>
            </p:extLst>
          </p:nvPr>
        </p:nvGraphicFramePr>
        <p:xfrm>
          <a:off x="562867" y="30474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F1BBA-254C-48B9-8BBB-CBF9C380C146}"/>
              </a:ext>
            </a:extLst>
          </p:cNvPr>
          <p:cNvSpPr txBox="1"/>
          <p:nvPr/>
        </p:nvSpPr>
        <p:spPr>
          <a:xfrm>
            <a:off x="396607" y="6060198"/>
            <a:ext cx="91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OS=Windows 10.0.16299.547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(1709/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FallCreatorsUpdate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/Redstone3)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Core i7-4510U CPU 2.00GHz (Max: 2.60GHz)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(Haswell), 1 CPU, 4 logical and 2 physical cores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41757" y="1387366"/>
            <a:ext cx="763051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41757" y="1519446"/>
            <a:ext cx="763051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41757" y="2535446"/>
            <a:ext cx="763051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938437" y="2667526"/>
            <a:ext cx="763051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51917" y="1255286"/>
            <a:ext cx="763051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5" y="2448262"/>
            <a:ext cx="460887" cy="316261"/>
          </a:xfrm>
          <a:prstGeom prst="rect">
            <a:avLst/>
          </a:prstGeom>
        </p:spPr>
      </p:pic>
      <p:pic>
        <p:nvPicPr>
          <p:cNvPr id="16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7" y="1387367"/>
            <a:ext cx="299544" cy="29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/>
        </p:nvGrpSpPr>
        <p:grpSpPr>
          <a:xfrm>
            <a:off x="200245" y="1089373"/>
            <a:ext cx="464632" cy="287131"/>
            <a:chOff x="4069385" y="1122983"/>
            <a:chExt cx="565855" cy="371655"/>
          </a:xfrm>
        </p:grpSpPr>
        <p:pic>
          <p:nvPicPr>
            <p:cNvPr id="18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3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585" y="1122983"/>
              <a:ext cx="371655" cy="3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8690867" y="385482"/>
            <a:ext cx="3330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ArraySegment</a:t>
            </a:r>
            <a:endParaRPr lang="en-US" b="1" u="sng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4.7.1, 2.</a:t>
            </a:r>
            <a:r>
              <a:rPr lang="ru-RU" b="1" dirty="0"/>
              <a:t>0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Span        &lt;          legacy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2.1, 2.2</a:t>
            </a:r>
            <a:r>
              <a:rPr lang="en-US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Span</a:t>
            </a:r>
            <a:r>
              <a:rPr lang="en-US" i="1" dirty="0"/>
              <a:t>        &lt;    </a:t>
            </a:r>
            <a:r>
              <a:rPr lang="ru-RU" i="1" dirty="0"/>
              <a:t>  </a:t>
            </a:r>
            <a:r>
              <a:rPr lang="en-US" i="1" dirty="0"/>
              <a:t>    </a:t>
            </a:r>
            <a:r>
              <a:rPr lang="en-US" dirty="0"/>
              <a:t>legacy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04" y="1255286"/>
            <a:ext cx="412099" cy="282783"/>
          </a:xfrm>
          <a:prstGeom prst="rect">
            <a:avLst/>
          </a:prstGeom>
        </p:spPr>
      </p:pic>
      <p:pic>
        <p:nvPicPr>
          <p:cNvPr id="21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004" y="1255286"/>
            <a:ext cx="299544" cy="29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017" y="1789652"/>
            <a:ext cx="305171" cy="2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04" y="1801921"/>
            <a:ext cx="412099" cy="282783"/>
          </a:xfrm>
          <a:prstGeom prst="rect">
            <a:avLst/>
          </a:prstGeom>
        </p:spPr>
      </p:pic>
      <p:grpSp>
        <p:nvGrpSpPr>
          <p:cNvPr id="37" name="Группа 36"/>
          <p:cNvGrpSpPr/>
          <p:nvPr/>
        </p:nvGrpSpPr>
        <p:grpSpPr>
          <a:xfrm>
            <a:off x="8685049" y="2325357"/>
            <a:ext cx="3330515" cy="1754326"/>
            <a:chOff x="8685049" y="2325357"/>
            <a:chExt cx="3330515" cy="1754326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8685049" y="2325357"/>
              <a:ext cx="33305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u="sng" dirty="0"/>
                <a:t>Array, String</a:t>
              </a:r>
            </a:p>
            <a:p>
              <a:pPr algn="ctr"/>
              <a:endParaRPr lang="en-US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/>
                <a:t>4.7.1</a:t>
              </a:r>
              <a:r>
                <a:rPr lang="en-US" b="1" dirty="0"/>
                <a:t>, 2.0</a:t>
              </a:r>
              <a:r>
                <a:rPr lang="ru-RU" b="1" dirty="0"/>
                <a:t>:</a:t>
              </a:r>
              <a:endParaRPr lang="en-US" b="1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Span          &gt;&gt;           </a:t>
              </a:r>
              <a:r>
                <a:rPr lang="en-US" dirty="0"/>
                <a:t>legacy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2.1, 2.2</a:t>
              </a:r>
              <a:r>
                <a:rPr lang="en-US" i="1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Span       </a:t>
              </a:r>
              <a:r>
                <a:rPr lang="ru-RU" i="1" dirty="0"/>
                <a:t>=</a:t>
              </a:r>
              <a:r>
                <a:rPr lang="en-US" i="1" dirty="0"/>
                <a:t>       </a:t>
              </a:r>
              <a:r>
                <a:rPr lang="ru-RU" i="1" dirty="0"/>
                <a:t> </a:t>
              </a:r>
              <a:r>
                <a:rPr lang="en-US" dirty="0"/>
                <a:t>legacy</a:t>
              </a: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10767787" y="3180173"/>
              <a:ext cx="464632" cy="287131"/>
              <a:chOff x="4069385" y="1122983"/>
              <a:chExt cx="565855" cy="371655"/>
            </a:xfrm>
          </p:grpSpPr>
          <p:pic>
            <p:nvPicPr>
              <p:cNvPr id="27" name="Picture 2" descr="ð">
                <a:extLst>
                  <a:ext uri="{FF2B5EF4-FFF2-40B4-BE49-F238E27FC236}">
                    <a16:creationId xmlns:a16="http://schemas.microsoft.com/office/drawing/2014/main" id="{28A0EFEE-6152-4D09-8337-4D32E6779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385" y="1122983"/>
                <a:ext cx="371655" cy="371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ð">
                <a:extLst>
                  <a:ext uri="{FF2B5EF4-FFF2-40B4-BE49-F238E27FC236}">
                    <a16:creationId xmlns:a16="http://schemas.microsoft.com/office/drawing/2014/main" id="{28A0EFEE-6152-4D09-8337-4D32E6779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585" y="1122983"/>
                <a:ext cx="371655" cy="371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1">
              <a:extLst>
                <a:ext uri="{FF2B5EF4-FFF2-40B4-BE49-F238E27FC236}">
                  <a16:creationId xmlns:a16="http://schemas.microsoft.com/office/drawing/2014/main" id="{3C47835A-B830-470E-9B46-70FA7297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0611" y="3180173"/>
              <a:ext cx="412099" cy="282783"/>
            </a:xfrm>
            <a:prstGeom prst="rect">
              <a:avLst/>
            </a:prstGeom>
          </p:spPr>
        </p:pic>
        <p:pic>
          <p:nvPicPr>
            <p:cNvPr id="30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7657" y="3720307"/>
              <a:ext cx="299544" cy="29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ð">
              <a:extLst>
                <a:ext uri="{FF2B5EF4-FFF2-40B4-BE49-F238E27FC236}">
                  <a16:creationId xmlns:a16="http://schemas.microsoft.com/office/drawing/2014/main" id="{28A0EFEE-6152-4D09-8337-4D32E677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8160" y="3721965"/>
              <a:ext cx="305171" cy="287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Прямоугольник 33"/>
          <p:cNvSpPr/>
          <p:nvPr/>
        </p:nvSpPr>
        <p:spPr>
          <a:xfrm>
            <a:off x="8688285" y="2903898"/>
            <a:ext cx="3330515" cy="5892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D0366595-2ECD-445A-A398-320B51016D4D}"/>
              </a:ext>
            </a:extLst>
          </p:cNvPr>
          <p:cNvGrpSpPr/>
          <p:nvPr/>
        </p:nvGrpSpPr>
        <p:grpSpPr>
          <a:xfrm>
            <a:off x="-32657" y="-107408"/>
            <a:ext cx="12257314" cy="185057"/>
            <a:chOff x="-32657" y="-87088"/>
            <a:chExt cx="12257314" cy="185057"/>
          </a:xfrm>
        </p:grpSpPr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41D39032-A0CD-4557-A6A6-36DC96170D23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39D77DC3-556E-451D-975D-5B4688C2DC4F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95DC0EEC-661E-44F4-8D33-10FED41F551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1622800E-5C56-4409-BE50-F438D62ACB13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7C8B5A2-BBBB-4712-87A1-3AF86D3D8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1062" y="4160418"/>
            <a:ext cx="2111637" cy="21797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2516F5D-65F6-4EC2-AD15-53A00CE22CF0}"/>
                  </a:ext>
                </a:extLst>
              </p14:cNvPr>
              <p14:cNvContentPartPr/>
              <p14:nvPr/>
            </p14:nvContentPartPr>
            <p14:xfrm>
              <a:off x="8645653" y="3344254"/>
              <a:ext cx="3408120" cy="113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2516F5D-65F6-4EC2-AD15-53A00CE22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0013" y="3308614"/>
                <a:ext cx="3479760" cy="120240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604C82-BCF3-4365-8DD2-40928F6D5C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17102-6C40-4617-B1F1-D9D81E03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9" y="1650836"/>
            <a:ext cx="9937102" cy="3556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Доверяете ли вы этому коду?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E6AB5-53E3-4491-801A-C301A750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9" y="1650837"/>
            <a:ext cx="9938232" cy="3556328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654796-A58B-4CB3-B955-06AA44FF0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856444" y="2555587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Для чего приседания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F1D25-7571-494D-A6FA-A630D346B67C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335E6D-5E9F-439A-91C5-97178431934B}"/>
              </a:ext>
            </a:extLst>
          </p:cNvPr>
          <p:cNvGrpSpPr/>
          <p:nvPr/>
        </p:nvGrpSpPr>
        <p:grpSpPr>
          <a:xfrm>
            <a:off x="5314066" y="3025228"/>
            <a:ext cx="1563866" cy="1119764"/>
            <a:chOff x="5046573" y="3892003"/>
            <a:chExt cx="1563866" cy="1119764"/>
          </a:xfrm>
        </p:grpSpPr>
        <p:pic>
          <p:nvPicPr>
            <p:cNvPr id="6" name="Picture 2" descr="ð">
              <a:extLst>
                <a:ext uri="{FF2B5EF4-FFF2-40B4-BE49-F238E27FC236}">
                  <a16:creationId xmlns:a16="http://schemas.microsoft.com/office/drawing/2014/main" id="{D8E609BF-8FA7-482F-815A-C8A6957B4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15740">
              <a:off x="5046573" y="3892003"/>
              <a:ext cx="1119764" cy="11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C0CA6A-765B-4AEC-BEA1-B01B04A7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3911" y="4087177"/>
              <a:ext cx="1276528" cy="90500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6BC1C60-FCD7-41AF-8809-6B0DFDF4CB3D}"/>
              </a:ext>
            </a:extLst>
          </p:cNvPr>
          <p:cNvSpPr txBox="1"/>
          <p:nvPr/>
        </p:nvSpPr>
        <p:spPr>
          <a:xfrm>
            <a:off x="3856445" y="4089208"/>
            <a:ext cx="447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nsolas" panose="020B0609020204030204" pitchFamily="49" charset="0"/>
              </a:rPr>
              <a:t>Примеры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366595-2ECD-445A-A398-320B51016D4D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D39032-A0CD-4557-A6A6-36DC96170D23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D77DC3-556E-451D-975D-5B4688C2DC4F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DC0EEC-661E-44F4-8D33-10FED41F5513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22800E-5C56-4409-BE50-F438D62ACB13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D8FB61-3770-4CDD-9057-0536083386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E06AD-45C4-4E64-BBEA-C6E160A2B40E}"/>
              </a:ext>
            </a:extLst>
          </p:cNvPr>
          <p:cNvSpPr/>
          <p:nvPr/>
        </p:nvSpPr>
        <p:spPr>
          <a:xfrm>
            <a:off x="2862262" y="1720840"/>
            <a:ext cx="6467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StringBuilder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ISerializable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m_ChunkChars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StringBuilder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m_ChunkPrevious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m_MaxCapacity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DefaultCapacity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1BAF-7387-4C85-A860-B13618174992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6FBFA-7A5C-403A-86DC-0386138C4FF5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E917FE-12DF-4665-B92C-45E0238D1991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8E1967-8164-448C-876F-55DD9A9A6B31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C457E7-86F7-4459-B693-FA80137631E2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DCD717-4EFB-49B2-BAED-96352474C180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62004D-C704-41D7-B69B-0E1176C0C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9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E06AD-45C4-4E64-BBEA-C6E160A2B40E}"/>
              </a:ext>
            </a:extLst>
          </p:cNvPr>
          <p:cNvSpPr/>
          <p:nvPr/>
        </p:nvSpPr>
        <p:spPr>
          <a:xfrm>
            <a:off x="2862262" y="1720840"/>
            <a:ext cx="6467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StringBuilder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ISerializable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m_ChunkChars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m_ChunkPrevious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m_ChunkOffset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m_MaxCapacity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DefaultCapacity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B0D6-33FB-4CED-A410-0E753C6A5AAB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002EF2-8D43-4FB3-9725-BDAA26779AD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0CF27A-E4C9-4EEA-99E7-9B5FFD025074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53D953-3EBA-48CA-B917-BEA5F3762A1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16B086-D85B-44E1-9851-0FC4869F16D5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0890B-C5D2-463D-92AA-89784D32DA8B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EE3DBE-1E2B-4386-BA41-4EAC809C9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3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E06AD-45C4-4E64-BBEA-C6E160A2B40E}"/>
              </a:ext>
            </a:extLst>
          </p:cNvPr>
          <p:cNvSpPr/>
          <p:nvPr/>
        </p:nvSpPr>
        <p:spPr>
          <a:xfrm>
            <a:off x="2324100" y="1720840"/>
            <a:ext cx="8553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ValueStringBuilder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// это поле будет активно ТОЛЬКО если у нас много символов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arrayToReturnToPool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9600"/>
                </a:solidFill>
                <a:latin typeface="Consolas" panose="020B0609020204030204" pitchFamily="49" charset="0"/>
              </a:rPr>
              <a:t>// это поле будет основным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_chars;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_pos;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670E4-34BD-4978-B4B4-C55BEC11A9D3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91DF3-BA91-4DFF-8D95-FF0A06D94F53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166B69-C86B-4A11-9A27-5E5973DC1CE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415908-5459-48B3-8BCA-D6C79CDD2035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026F82-EC4D-415B-B143-6B4162EFBD1C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47AE51-91B9-4CB1-B8ED-6BAC781548CD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318CBA-1B80-496C-AD45-4A4C422D0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5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D4D182-E9E5-4404-947F-B94AC4EDF504}"/>
              </a:ext>
            </a:extLst>
          </p:cNvPr>
          <p:cNvSpPr/>
          <p:nvPr/>
        </p:nvSpPr>
        <p:spPr>
          <a:xfrm>
            <a:off x="1839446" y="434856"/>
            <a:ext cx="104965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ReferenceCountedMemory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_disposed;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Retain()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Interlocked.Increment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Release()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newRefCount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Interlocked.Decrement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IsRetained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OnNoReferences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7F18B-1D02-415C-9D4E-C21CA215B381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151428-B109-46BE-ADAE-E518E9032B52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D35C62-6FEA-4D32-809A-BC6B6D92084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005F1-9BD2-4484-B203-6179A54ADEF9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EE6F10-F586-46B0-A552-D09844442808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C070EC-9714-4289-A17B-6764D701E54F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DA2DD0-34D7-4D66-B823-503D1492F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79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FFB3C-AA4B-4954-9CD9-9311C8171316}"/>
              </a:ext>
            </a:extLst>
          </p:cNvPr>
          <p:cNvSpPr txBox="1"/>
          <p:nvPr/>
        </p:nvSpPr>
        <p:spPr>
          <a:xfrm>
            <a:off x="695325" y="1336119"/>
            <a:ext cx="108108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Int32 :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IFormattable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ISpanFormattable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(s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ThrowHelper.ThrowArgumentNullException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ExceptionArgument.s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Number.ParseInt32(s,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NumberStyles.Integer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NumberFormatInfo.CurrentInfo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ParseInt32(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value,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NumberStyles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styles,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        //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A0A8B-88B5-4F43-A65B-A6B7B0BAE18D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19A61F-3403-4647-A453-02FAB23E2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2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FFB3C-AA4B-4954-9CD9-9311C8171316}"/>
              </a:ext>
            </a:extLst>
          </p:cNvPr>
          <p:cNvSpPr txBox="1"/>
          <p:nvPr/>
        </p:nvSpPr>
        <p:spPr>
          <a:xfrm>
            <a:off x="695325" y="1336119"/>
            <a:ext cx="108108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Int32 :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IFormattable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ISpanFormattable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int Parse(string s)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if (s == null)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ThrowHelper.ThrowArgumentNullException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ExceptionArgument.s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return Number.ParseInt32(s,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NumberStyles.Integer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NumberFormatInfo.CurrentInfo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internal partial class Number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internal static int ParseInt32(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ReadOnlySpan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&lt;char&gt; value,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NumberStyles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styles,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NumberFormatInfo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// ...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return result;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DB92C-F26D-487D-A0F0-45783AA1C51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97FD013-DE9C-4C52-81F2-886D19396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FFB3C-AA4B-4954-9CD9-9311C8171316}"/>
              </a:ext>
            </a:extLst>
          </p:cNvPr>
          <p:cNvSpPr txBox="1"/>
          <p:nvPr/>
        </p:nvSpPr>
        <p:spPr>
          <a:xfrm>
            <a:off x="695325" y="1336119"/>
            <a:ext cx="108108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Int32 :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IConvertible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&lt;int&gt;,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&lt;int&gt;,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IFormattable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ISpanFormattable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 (s == null)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ThrowHelper.ThrowArgumentNullException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ExceptionArgument.s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Number.ParseInt32(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NumberStyles.Integer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NumberFormatInfo.CurrentInfo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ParseInt32(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ReadOnlySpan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NumberStyles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styles,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NumberFormatInfo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        //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D8B8E-D440-4FC5-9500-54B301E7862A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3C98BB-C31D-4AA0-94D0-61347420A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39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432" y="2506532"/>
            <a:ext cx="10410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onsolas" panose="020B0609020204030204" pitchFamily="49" charset="0"/>
              </a:rPr>
              <a:t>На </a:t>
            </a:r>
            <a:r>
              <a:rPr lang="en-US" sz="2000" dirty="0">
                <a:latin typeface="Consolas" panose="020B0609020204030204" pitchFamily="49" charset="0"/>
              </a:rPr>
              <a:t>Span&lt;T&gt; </a:t>
            </a:r>
            <a:r>
              <a:rPr lang="ru-RU" sz="2000" dirty="0">
                <a:latin typeface="Consolas" panose="020B0609020204030204" pitchFamily="49" charset="0"/>
              </a:rPr>
              <a:t>в плюс к существующему переводится большинство </a:t>
            </a:r>
            <a:r>
              <a:rPr lang="en-US" sz="2000" dirty="0">
                <a:latin typeface="Consolas" panose="020B0609020204030204" pitchFamily="49" charset="0"/>
              </a:rPr>
              <a:t>API Core CLR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Casteel </a:t>
            </a:r>
            <a:r>
              <a:rPr lang="ru-RU" sz="2000" dirty="0">
                <a:latin typeface="Consolas" panose="020B0609020204030204" pitchFamily="49" charset="0"/>
              </a:rPr>
              <a:t>также переводят на </a:t>
            </a:r>
            <a:r>
              <a:rPr lang="en-US" sz="2000" dirty="0">
                <a:latin typeface="Consolas" panose="020B0609020204030204" pitchFamily="49" charset="0"/>
              </a:rPr>
              <a:t>Span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изначально разрабатывается на </a:t>
            </a:r>
            <a:r>
              <a:rPr lang="en-US" sz="2000" dirty="0">
                <a:latin typeface="Consolas" panose="020B0609020204030204" pitchFamily="49" charset="0"/>
              </a:rPr>
              <a:t>Span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System.IO.Pipeline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также использует </a:t>
            </a:r>
            <a:r>
              <a:rPr lang="en-US" sz="2000" dirty="0">
                <a:latin typeface="Consolas" panose="020B0609020204030204" pitchFamily="49" charset="0"/>
              </a:rPr>
              <a:t>Span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34BA87-6473-4BFE-A486-DC69E74F2C56}"/>
              </a:ext>
            </a:extLst>
          </p:cNvPr>
          <p:cNvSpPr/>
          <p:nvPr/>
        </p:nvSpPr>
        <p:spPr>
          <a:xfrm>
            <a:off x="2743200" y="1427410"/>
            <a:ext cx="7084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Где используется?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B3D26A-C652-473A-B456-317C15EAB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5201702" y="316888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>
                <a:latin typeface="Consolas" panose="020B0609020204030204" pitchFamily="49" charset="0"/>
              </a:rPr>
              <a:t>Фишечки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BA3A6-12BA-45D2-B3C6-16D7265A119C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8BA300-49B1-4D56-A0B5-D850ABAFC968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033EFC-53FD-4CED-906D-AD09FC67F569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6F909C-4200-453B-9CB7-E13E30926AEF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D9097D-1037-49D3-9C2B-7F1075AC081D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3EE8D3-9403-4BD6-B3F7-F1551FEE3781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49ABE3-45E9-446B-8B8C-2130EF7C5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Сталкивались вы с такой ситуацией?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B4946-E3D1-4ADC-A402-7CD25E77B316}"/>
              </a:ext>
            </a:extLst>
          </p:cNvPr>
          <p:cNvSpPr/>
          <p:nvPr/>
        </p:nvSpPr>
        <p:spPr>
          <a:xfrm>
            <a:off x="2112580" y="2015042"/>
            <a:ext cx="83557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input,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offset)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(input[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input[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'9’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result *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)input[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'0’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7A6C52A-926D-4C43-93BF-F97D17EE9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" y="3984171"/>
            <a:ext cx="2175330" cy="217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F64BF3-5587-4F2C-80FF-4FD2AC0E5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E06AD-45C4-4E64-BBEA-C6E160A2B40E}"/>
              </a:ext>
            </a:extLst>
          </p:cNvPr>
          <p:cNvSpPr/>
          <p:nvPr/>
        </p:nvSpPr>
        <p:spPr>
          <a:xfrm>
            <a:off x="2402106" y="2984837"/>
            <a:ext cx="7387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Unsafe.Add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pointer.Value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index)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856443" y="707737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1. Ссылки на структуры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A19E2-2C78-4411-85A1-AAE92DFA19C6}"/>
              </a:ext>
            </a:extLst>
          </p:cNvPr>
          <p:cNvSpPr/>
          <p:nvPr/>
        </p:nvSpPr>
        <p:spPr>
          <a:xfrm>
            <a:off x="5582876" y="2044184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ReadOnlySpan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33E7A-FB83-46B0-A144-04FD0F27B94C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CD9E4A-D34A-4041-A7EE-D72A8AA17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8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E06AD-45C4-4E64-BBEA-C6E160A2B40E}"/>
              </a:ext>
            </a:extLst>
          </p:cNvPr>
          <p:cNvSpPr/>
          <p:nvPr/>
        </p:nvSpPr>
        <p:spPr>
          <a:xfrm>
            <a:off x="1200149" y="1851362"/>
            <a:ext cx="106203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"Hello!"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str.AsSpan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refToFirstChar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Unsafe.AsRef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span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Unsafe.AsPointer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refToFirstChar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span[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'?’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Hello?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4DD6-AAC0-423D-8693-2F214FA7FCEE}"/>
              </a:ext>
            </a:extLst>
          </p:cNvPr>
          <p:cNvSpPr txBox="1"/>
          <p:nvPr/>
        </p:nvSpPr>
        <p:spPr>
          <a:xfrm>
            <a:off x="3856443" y="707737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1. Ссылки на структуры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3372C-544E-4772-8531-7A3A14F869DD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6D5C7B-30F7-4127-9A2F-DA2A20034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97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D70D2-CEB5-4580-8C3D-B34E07DCBF7B}"/>
              </a:ext>
            </a:extLst>
          </p:cNvPr>
          <p:cNvSpPr txBox="1"/>
          <p:nvPr/>
        </p:nvSpPr>
        <p:spPr>
          <a:xfrm>
            <a:off x="3856443" y="707737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1. Ссылки на структуры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0E7AE-4D7F-474B-8744-99E3B5C5D27D}"/>
              </a:ext>
            </a:extLst>
          </p:cNvPr>
          <p:cNvSpPr txBox="1"/>
          <p:nvPr/>
        </p:nvSpPr>
        <p:spPr>
          <a:xfrm>
            <a:off x="2476500" y="2228671"/>
            <a:ext cx="857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Для прямого доступа в массив элементы массива отдаются по ссылке</a:t>
            </a:r>
          </a:p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Ссылка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но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существует только в </a:t>
            </a:r>
            <a:r>
              <a:rPr lang="en-US" dirty="0">
                <a:latin typeface="Consolas" panose="020B0609020204030204" pitchFamily="49" charset="0"/>
              </a:rPr>
              <a:t>C#</a:t>
            </a:r>
          </a:p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А потому его можно превратить в просто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ref</a:t>
            </a:r>
          </a:p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 записать данные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F82D8-5A51-4936-BE23-1A9D320E6C0B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1C5073-3177-4B34-8B0C-AD51FC9E5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7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D70D2-CEB5-4580-8C3D-B34E07DCBF7B}"/>
              </a:ext>
            </a:extLst>
          </p:cNvPr>
          <p:cNvSpPr txBox="1"/>
          <p:nvPr/>
        </p:nvSpPr>
        <p:spPr>
          <a:xfrm>
            <a:off x="3856443" y="707737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1. Ссылки на структуры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F0F37-6DEE-4684-95B0-B41654DA277A}"/>
              </a:ext>
            </a:extLst>
          </p:cNvPr>
          <p:cNvSpPr txBox="1"/>
          <p:nvPr/>
        </p:nvSpPr>
        <p:spPr>
          <a:xfrm>
            <a:off x="2476500" y="2228671"/>
            <a:ext cx="857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Для прямого доступа в массив элементы массива отдаются по ссылке</a:t>
            </a:r>
          </a:p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Ссылка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но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существует только в </a:t>
            </a:r>
            <a:r>
              <a:rPr lang="en-US" dirty="0">
                <a:latin typeface="Consolas" panose="020B0609020204030204" pitchFamily="49" charset="0"/>
              </a:rPr>
              <a:t>C#</a:t>
            </a:r>
          </a:p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А потому его можно превратить в просто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ref</a:t>
            </a:r>
          </a:p>
          <a:p>
            <a:pPr marL="342900" indent="-34290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 записать данные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ÐÐ°ÑÑÐ¸Ð½ÐºÐ¸ Ð¿Ð¾ Ð·Ð°Ð¿ÑÐ¾ÑÑ Ð¸ ÑÐ°Ðº ÑÐ¾Ð¹Ð´ÐµÑ">
            <a:extLst>
              <a:ext uri="{FF2B5EF4-FFF2-40B4-BE49-F238E27FC236}">
                <a16:creationId xmlns:a16="http://schemas.microsoft.com/office/drawing/2014/main" id="{B9260858-9C06-4DCB-8B24-7C8762ED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82" y="3861387"/>
            <a:ext cx="3051835" cy="228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FAFBF-1A32-4049-8B21-81A8C39B7DCD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43F9DAB-7F4E-42D3-81E4-6615DDC3BB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96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E06AD-45C4-4E64-BBEA-C6E160A2B40E}"/>
              </a:ext>
            </a:extLst>
          </p:cNvPr>
          <p:cNvSpPr/>
          <p:nvPr/>
        </p:nvSpPr>
        <p:spPr>
          <a:xfrm>
            <a:off x="1905000" y="1904393"/>
            <a:ext cx="92773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{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ReadSpanLength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  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Throws </a:t>
            </a:r>
            <a:r>
              <a:rPr lang="en-US" dirty="0" err="1">
                <a:solidFill>
                  <a:srgbClr val="009600"/>
                </a:solidFill>
                <a:latin typeface="Consolas" panose="020B0609020204030204" pitchFamily="49" charset="0"/>
              </a:rPr>
              <a:t>System.ArrayTypeMismatchException</a:t>
            </a: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                    // Attempted to access an element as a type </a:t>
            </a:r>
          </a:p>
          <a:p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                        // incompatible with the array.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ReadSpanLength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Span&lt;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span.Length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2402106" y="707737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2</a:t>
            </a:r>
            <a:r>
              <a:rPr lang="ru-RU" sz="3200" dirty="0">
                <a:latin typeface="Consolas" panose="020B0609020204030204" pitchFamily="49" charset="0"/>
              </a:rPr>
              <a:t>. Неоднозначности с </a:t>
            </a:r>
            <a:r>
              <a:rPr lang="en-US" sz="3200" dirty="0">
                <a:latin typeface="Consolas" panose="020B0609020204030204" pitchFamily="49" charset="0"/>
              </a:rPr>
              <a:t>implicit 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1FF93-2596-416D-AF06-538C67342252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68B7AF-7FC0-4813-B332-58A021750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72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00402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45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FB53C5-D9DD-4B41-858F-1E04B9816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35836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46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EED9F7-FD52-402F-979F-F5516456C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9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49542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47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6E372D-D761-468D-9327-4E2FE30EF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6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88248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48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93BE6F-3B6E-4077-8004-35DB49996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6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54953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49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55FB89-3B46-440B-ACBC-49B75C70D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Проблемы унификации алгоритмов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9A8262-AC31-48E4-8E02-918483024013}"/>
              </a:ext>
            </a:extLst>
          </p:cNvPr>
          <p:cNvSpPr/>
          <p:nvPr/>
        </p:nvSpPr>
        <p:spPr>
          <a:xfrm>
            <a:off x="5105411" y="3030921"/>
            <a:ext cx="1852448" cy="79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E6CF6-6937-4984-A52C-6C89D0C7F7C6}"/>
              </a:ext>
            </a:extLst>
          </p:cNvPr>
          <p:cNvSpPr/>
          <p:nvPr/>
        </p:nvSpPr>
        <p:spPr>
          <a:xfrm>
            <a:off x="5105411" y="4654104"/>
            <a:ext cx="1852448" cy="79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char[]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E16AA27-E69B-4EA0-86C5-46B5B73AE859}"/>
              </a:ext>
            </a:extLst>
          </p:cNvPr>
          <p:cNvSpPr/>
          <p:nvPr/>
        </p:nvSpPr>
        <p:spPr>
          <a:xfrm rot="5400000">
            <a:off x="5271101" y="4097473"/>
            <a:ext cx="646387" cy="286233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with Accent Bar 3">
            <a:extLst>
              <a:ext uri="{FF2B5EF4-FFF2-40B4-BE49-F238E27FC236}">
                <a16:creationId xmlns:a16="http://schemas.microsoft.com/office/drawing/2014/main" id="{18E696B6-3076-49E2-A6F5-DD3FC6433349}"/>
              </a:ext>
            </a:extLst>
          </p:cNvPr>
          <p:cNvSpPr/>
          <p:nvPr/>
        </p:nvSpPr>
        <p:spPr>
          <a:xfrm>
            <a:off x="1805151" y="3917397"/>
            <a:ext cx="2270235" cy="646387"/>
          </a:xfrm>
          <a:prstGeom prst="accentCallout1">
            <a:avLst>
              <a:gd name="adj1" fmla="val 56555"/>
              <a:gd name="adj2" fmla="val 101389"/>
              <a:gd name="adj3" fmla="val 54681"/>
              <a:gd name="adj4" fmla="val 1553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char[</a:t>
            </a:r>
            <a:r>
              <a:rPr lang="en-US" dirty="0" err="1"/>
              <a:t>str.Length</a:t>
            </a:r>
            <a:r>
              <a:rPr lang="en-US" dirty="0"/>
              <a:t>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2C8BEF-60CA-45E3-8272-5BCB8B0A082A}"/>
              </a:ext>
            </a:extLst>
          </p:cNvPr>
          <p:cNvSpPr/>
          <p:nvPr/>
        </p:nvSpPr>
        <p:spPr>
          <a:xfrm rot="16200000">
            <a:off x="6131397" y="4097473"/>
            <a:ext cx="646387" cy="286233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23C02EBC-3E41-4899-A042-4D90B681DA85}"/>
              </a:ext>
            </a:extLst>
          </p:cNvPr>
          <p:cNvSpPr/>
          <p:nvPr/>
        </p:nvSpPr>
        <p:spPr>
          <a:xfrm>
            <a:off x="8188334" y="3917396"/>
            <a:ext cx="2270235" cy="646387"/>
          </a:xfrm>
          <a:prstGeom prst="accentCallout1">
            <a:avLst>
              <a:gd name="adj1" fmla="val 35751"/>
              <a:gd name="adj2" fmla="val -2070"/>
              <a:gd name="adj3" fmla="val 54681"/>
              <a:gd name="adj4" fmla="val -66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string(array)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9B66D5-9D07-49E7-BFF8-595F34744BC7}"/>
              </a:ext>
            </a:extLst>
          </p:cNvPr>
          <p:cNvSpPr/>
          <p:nvPr/>
        </p:nvSpPr>
        <p:spPr>
          <a:xfrm>
            <a:off x="8796973" y="174532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8B7F96-BFE3-4DE1-929B-7925DA33A8DE}"/>
              </a:ext>
            </a:extLst>
          </p:cNvPr>
          <p:cNvSpPr/>
          <p:nvPr/>
        </p:nvSpPr>
        <p:spPr>
          <a:xfrm>
            <a:off x="8796973" y="2255497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D8B07E-738B-42E9-A63B-39C7300D96B7}"/>
              </a:ext>
            </a:extLst>
          </p:cNvPr>
          <p:cNvSpPr/>
          <p:nvPr/>
        </p:nvSpPr>
        <p:spPr>
          <a:xfrm>
            <a:off x="8796972" y="275525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7CA-4733-4B23-B949-D3893EB95ACF}"/>
              </a:ext>
            </a:extLst>
          </p:cNvPr>
          <p:cNvSpPr txBox="1"/>
          <p:nvPr/>
        </p:nvSpPr>
        <p:spPr>
          <a:xfrm>
            <a:off x="9663953" y="1591561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ссылочного типа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397D8-8006-4D50-BEB5-ACAE800B3D95}"/>
              </a:ext>
            </a:extLst>
          </p:cNvPr>
          <p:cNvSpPr txBox="1"/>
          <p:nvPr/>
        </p:nvSpPr>
        <p:spPr>
          <a:xfrm>
            <a:off x="9663952" y="2101729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значимого типа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F8101-41A0-4D88-9186-22C39EC3EAD9}"/>
              </a:ext>
            </a:extLst>
          </p:cNvPr>
          <p:cNvSpPr txBox="1"/>
          <p:nvPr/>
        </p:nvSpPr>
        <p:spPr>
          <a:xfrm>
            <a:off x="9663951" y="2739991"/>
            <a:ext cx="235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Действие</a:t>
            </a:r>
            <a:endParaRPr lang="en-US" sz="1600" dirty="0"/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8DDF63-A775-4051-8AA4-AD0C3FB78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21626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50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299CB4-050E-4739-BEAD-1D3BDC5BE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37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54225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51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136DAE-1B71-4BA1-96E1-D784F8655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81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513D37-01DA-4A24-A5D1-80B8C194A702}"/>
              </a:ext>
            </a:extLst>
          </p:cNvPr>
          <p:cNvSpPr txBox="1"/>
          <p:nvPr/>
        </p:nvSpPr>
        <p:spPr>
          <a:xfrm>
            <a:off x="3561412" y="707737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ru-RU" sz="3200" dirty="0">
                <a:latin typeface="Consolas" panose="020B0609020204030204" pitchFamily="49" charset="0"/>
              </a:rPr>
              <a:t>. Перекрытия по памяти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31AB69-E72D-4A0A-8AB5-E3A6B27D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3607"/>
              </p:ext>
            </p:extLst>
          </p:nvPr>
        </p:nvGraphicFramePr>
        <p:xfrm>
          <a:off x="3278907" y="3001818"/>
          <a:ext cx="5948217" cy="5357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03ACF617-DC74-46EC-9E24-9B45B8A8084C}"/>
              </a:ext>
            </a:extLst>
          </p:cNvPr>
          <p:cNvSpPr/>
          <p:nvPr/>
        </p:nvSpPr>
        <p:spPr>
          <a:xfrm rot="5400000">
            <a:off x="4775053" y="1113127"/>
            <a:ext cx="272475" cy="3264769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B0F27A-CEA7-47B0-9BF7-45BD1B52E227}"/>
              </a:ext>
            </a:extLst>
          </p:cNvPr>
          <p:cNvSpPr/>
          <p:nvPr/>
        </p:nvSpPr>
        <p:spPr>
          <a:xfrm rot="16200000">
            <a:off x="6783675" y="2188869"/>
            <a:ext cx="272475" cy="3209925"/>
          </a:xfrm>
          <a:prstGeom prst="leftBrace">
            <a:avLst>
              <a:gd name="adj1" fmla="val 110027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C39D76-F9A4-4FE2-86DF-0C875CC4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3908"/>
              </p:ext>
            </p:extLst>
          </p:nvPr>
        </p:nvGraphicFramePr>
        <p:xfrm>
          <a:off x="-2669312" y="2997350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6FFD0-6B83-4665-A81A-9FF02DA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6508"/>
              </p:ext>
            </p:extLst>
          </p:nvPr>
        </p:nvGraphicFramePr>
        <p:xfrm>
          <a:off x="9227122" y="3006286"/>
          <a:ext cx="5948217" cy="535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913">
                  <a:extLst>
                    <a:ext uri="{9D8B030D-6E8A-4147-A177-3AD203B41FA5}">
                      <a16:colId xmlns:a16="http://schemas.microsoft.com/office/drawing/2014/main" val="423309376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67508834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608830812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5250885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4228291269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716065541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50634379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1000009483"/>
                    </a:ext>
                  </a:extLst>
                </a:gridCol>
                <a:gridCol w="660913">
                  <a:extLst>
                    <a:ext uri="{9D8B030D-6E8A-4147-A177-3AD203B41FA5}">
                      <a16:colId xmlns:a16="http://schemas.microsoft.com/office/drawing/2014/main" val="302471929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888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C4752B6-6D4F-4CED-9617-A61C6B75A9C5}"/>
              </a:ext>
            </a:extLst>
          </p:cNvPr>
          <p:cNvSpPr/>
          <p:nvPr/>
        </p:nvSpPr>
        <p:spPr>
          <a:xfrm>
            <a:off x="1663270" y="18492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span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(0,5);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0F3DC-26A1-4645-A1A2-A8D4D2F46ED9}"/>
              </a:ext>
            </a:extLst>
          </p:cNvPr>
          <p:cNvSpPr/>
          <p:nvPr/>
        </p:nvSpPr>
        <p:spPr>
          <a:xfrm>
            <a:off x="1596595" y="4237408"/>
            <a:ext cx="862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var another =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str.Slice</a:t>
            </a:r>
            <a:r>
              <a:rPr lang="en-US" sz="2400" dirty="0">
                <a:latin typeface="Consolas" panose="020B0609020204030204" pitchFamily="49" charset="0"/>
              </a:rPr>
              <a:t>(3,5);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D2A4-07B0-46F1-9435-8143CDBEABA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52</a:t>
            </a:fld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0C209B-6495-448E-A616-E305BF7CC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0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6AF8C-6132-4BDB-AB8E-4DD862CBD470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О чём поговорим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6D16E-76A6-4D03-BBE1-DA8BD76E0CCF}"/>
              </a:ext>
            </a:extLst>
          </p:cNvPr>
          <p:cNvSpPr/>
          <p:nvPr/>
        </p:nvSpPr>
        <p:spPr>
          <a:xfrm>
            <a:off x="1498861" y="1686041"/>
            <a:ext cx="2469823" cy="65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Span&lt;T&gt;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A16AC-F55A-4E4F-B7EA-BD261F55DFE0}"/>
              </a:ext>
            </a:extLst>
          </p:cNvPr>
          <p:cNvSpPr/>
          <p:nvPr/>
        </p:nvSpPr>
        <p:spPr>
          <a:xfrm>
            <a:off x="1498861" y="2848687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Memory&lt;T&gt;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9A215-B25C-4569-A1DA-3A55E1A23273}"/>
              </a:ext>
            </a:extLst>
          </p:cNvPr>
          <p:cNvSpPr/>
          <p:nvPr/>
        </p:nvSpPr>
        <p:spPr>
          <a:xfrm>
            <a:off x="1498861" y="4248803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IMemoryOwner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0FC8E-6940-4966-8A13-7A997EF221D0}"/>
              </a:ext>
            </a:extLst>
          </p:cNvPr>
          <p:cNvSpPr/>
          <p:nvPr/>
        </p:nvSpPr>
        <p:spPr>
          <a:xfrm>
            <a:off x="1498861" y="5392299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MemoryPool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D5DD9C-4069-4C31-8F94-D736999AC7D1}"/>
              </a:ext>
            </a:extLst>
          </p:cNvPr>
          <p:cNvSpPr/>
          <p:nvPr/>
        </p:nvSpPr>
        <p:spPr>
          <a:xfrm rot="16200000">
            <a:off x="2531921" y="2455544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09C558E6-D43A-420F-9392-B7D7486776C1}"/>
              </a:ext>
            </a:extLst>
          </p:cNvPr>
          <p:cNvSpPr/>
          <p:nvPr/>
        </p:nvSpPr>
        <p:spPr>
          <a:xfrm>
            <a:off x="5481851" y="1691806"/>
            <a:ext cx="4589996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327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Инструмент для работы с содержимым как на чтение так и на запись</a:t>
            </a:r>
            <a:endParaRPr lang="en-US" dirty="0"/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95156542-CCF6-41EB-ACDF-B1D6E3DBD805}"/>
              </a:ext>
            </a:extLst>
          </p:cNvPr>
          <p:cNvSpPr/>
          <p:nvPr/>
        </p:nvSpPr>
        <p:spPr>
          <a:xfrm>
            <a:off x="5492868" y="4159360"/>
            <a:ext cx="5369925" cy="1151114"/>
          </a:xfrm>
          <a:prstGeom prst="accentCallout1">
            <a:avLst>
              <a:gd name="adj1" fmla="val 40285"/>
              <a:gd name="adj2" fmla="val -2038"/>
              <a:gd name="adj3" fmla="val 41404"/>
              <a:gd name="adj4" fmla="val -270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Осуществляет управление указателем. Например, ручной подсчет ссылок из </a:t>
            </a:r>
            <a:r>
              <a:rPr lang="en-US" dirty="0"/>
              <a:t>unsafe</a:t>
            </a:r>
          </a:p>
          <a:p>
            <a:r>
              <a:rPr lang="ru-RU" dirty="0"/>
              <a:t>либо «освобождение» полученной из </a:t>
            </a:r>
            <a:r>
              <a:rPr lang="en-US" dirty="0" err="1"/>
              <a:t>MemoryPool</a:t>
            </a:r>
            <a:r>
              <a:rPr lang="en-US" dirty="0"/>
              <a:t> </a:t>
            </a:r>
            <a:r>
              <a:rPr lang="ru-RU" dirty="0"/>
              <a:t>памяти путем возврата обратно в пул</a:t>
            </a:r>
            <a:endParaRPr lang="en-US" dirty="0"/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56786F4F-681E-4DE8-A9A1-EE8BEADDDE68}"/>
              </a:ext>
            </a:extLst>
          </p:cNvPr>
          <p:cNvSpPr/>
          <p:nvPr/>
        </p:nvSpPr>
        <p:spPr>
          <a:xfrm>
            <a:off x="5492868" y="5497185"/>
            <a:ext cx="5679208" cy="646387"/>
          </a:xfrm>
          <a:prstGeom prst="accentCallout1">
            <a:avLst>
              <a:gd name="adj1" fmla="val 56555"/>
              <a:gd name="adj2" fmla="val -2038"/>
              <a:gd name="adj3" fmla="val 57138"/>
              <a:gd name="adj4" fmla="val -259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Осуществляет пулинг </a:t>
            </a:r>
            <a:r>
              <a:rPr lang="en-US" dirty="0" err="1"/>
              <a:t>IMemoryOwner</a:t>
            </a:r>
            <a:r>
              <a:rPr lang="en-US" dirty="0"/>
              <a:t>&lt;T&gt;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272ABC-78D9-449F-BAEF-F29A01810A12}"/>
              </a:ext>
            </a:extLst>
          </p:cNvPr>
          <p:cNvSpPr/>
          <p:nvPr/>
        </p:nvSpPr>
        <p:spPr>
          <a:xfrm rot="16200000">
            <a:off x="2504789" y="3743129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90048D-946E-4A00-B63F-B636BA2F4147}"/>
              </a:ext>
            </a:extLst>
          </p:cNvPr>
          <p:cNvSpPr/>
          <p:nvPr/>
        </p:nvSpPr>
        <p:spPr>
          <a:xfrm rot="16200000">
            <a:off x="2491457" y="5014935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38553752-303D-4922-A38C-131A705ADB9C}"/>
              </a:ext>
            </a:extLst>
          </p:cNvPr>
          <p:cNvSpPr/>
          <p:nvPr/>
        </p:nvSpPr>
        <p:spPr>
          <a:xfrm>
            <a:off x="5481850" y="2810888"/>
            <a:ext cx="4885831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299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Средство хранения унифицированного указателя в полях классов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CE019E-B2FC-4AB2-86E9-9E805B254AA8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285DCF-4F0D-4D3B-A996-E3F4BC38FD7A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22CF03-8D5E-41B5-ACE5-B50B1C1E3663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85B255-EE96-46F8-B518-5FBD077775C9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638338-0A3D-440D-8FAC-060403286001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9A431A-98EF-4F11-8995-799CDA06EB1B}"/>
              </a:ext>
            </a:extLst>
          </p:cNvPr>
          <p:cNvCxnSpPr>
            <a:cxnSpLocks/>
          </p:cNvCxnSpPr>
          <p:nvPr/>
        </p:nvCxnSpPr>
        <p:spPr>
          <a:xfrm>
            <a:off x="2982161" y="3865247"/>
            <a:ext cx="8420429" cy="0"/>
          </a:xfrm>
          <a:prstGeom prst="line">
            <a:avLst/>
          </a:prstGeom>
          <a:ln w="25400">
            <a:solidFill>
              <a:schemeClr val="accent1">
                <a:alpha val="39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7B8396-A880-4319-94F4-D81C0061A8BF}"/>
              </a:ext>
            </a:extLst>
          </p:cNvPr>
          <p:cNvCxnSpPr>
            <a:cxnSpLocks/>
          </p:cNvCxnSpPr>
          <p:nvPr/>
        </p:nvCxnSpPr>
        <p:spPr>
          <a:xfrm>
            <a:off x="510161" y="3866240"/>
            <a:ext cx="1946600" cy="0"/>
          </a:xfrm>
          <a:prstGeom prst="line">
            <a:avLst/>
          </a:prstGeom>
          <a:ln w="25400">
            <a:solidFill>
              <a:schemeClr val="accent1">
                <a:alpha val="39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76EA7D8C-7E6A-4888-843A-A5FC61C4E4D0}"/>
              </a:ext>
            </a:extLst>
          </p:cNvPr>
          <p:cNvSpPr/>
          <p:nvPr/>
        </p:nvSpPr>
        <p:spPr>
          <a:xfrm>
            <a:off x="1171575" y="1428749"/>
            <a:ext cx="9691218" cy="2142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D92E07-9339-485A-A955-07C2B4357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6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5325597" y="3136612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Выводы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0F6BC9-2A9E-4D23-A2B3-DE9564246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8DC73-8F2E-4111-85DA-A8BFD9FED163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7556BF-3938-43EB-B46D-E888A83B3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3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Обеспечить единый интерфейс к буферным данным (массивы, строки,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буферы)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C7B5-D08C-46F4-AD16-DE7E2665B6B2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A1D0C81-46DF-4AAA-A061-9B2738C57F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4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Обеспечить единый интерфейс к буферным данным (массивы, строки,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буферы)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при этом дополнительно вводит новые понятия: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Сужение контекста доступа к данным без потери производительности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30F8-B8D7-4929-823D-793A361B1A96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AEFFD7-B7F1-4AE5-B6E7-FD633A2F5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6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Обеспечить единый интерфейс к буферным данным (массивы, строки,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буферы)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при этом дополнительно вводит новые понятия: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Сужение контекста доступа к данным без потери производительности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Ограничение работы только на стеке: предсказуемость незанятости буфера данных после того как отработал метод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C54DF-C309-45EB-A224-93BFAA8706AB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0FB147-7A42-4B40-ADB2-9082FAF89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66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Обеспечить единый интерфейс к буферным данным (массивы, строки,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буферы)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при этом дополнительно вводит новые понятия: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Сужение контекста доступа к данным без потери производительности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Ограничение работы только на стеке: предсказуемость незанятости буфера данных после того как отработал метод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Memory&lt;T&gt;</a:t>
            </a:r>
            <a:r>
              <a:rPr lang="ru-RU" dirty="0">
                <a:latin typeface="Consolas" panose="020B0609020204030204" pitchFamily="49" charset="0"/>
              </a:rPr>
              <a:t> - это по сути оболочка над любым буфером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Но в отличии от </a:t>
            </a: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может находиться где угодно. Это просто </a:t>
            </a:r>
            <a:r>
              <a:rPr lang="en-US" dirty="0">
                <a:latin typeface="Consolas" panose="020B0609020204030204" pitchFamily="49" charset="0"/>
              </a:rPr>
              <a:t>Managed </a:t>
            </a:r>
            <a:r>
              <a:rPr lang="ru-RU" dirty="0">
                <a:latin typeface="Consolas" panose="020B0609020204030204" pitchFamily="49" charset="0"/>
              </a:rPr>
              <a:t>указатель на память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A4DD3-3361-445B-B860-4C229544A7A5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6C16D3-21AD-4894-A312-EEEB6E3EE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1311E-A170-4361-B752-47ABC8C751B5}"/>
              </a:ext>
            </a:extLst>
          </p:cNvPr>
          <p:cNvSpPr/>
          <p:nvPr/>
        </p:nvSpPr>
        <p:spPr>
          <a:xfrm>
            <a:off x="5105411" y="1742476"/>
            <a:ext cx="1852448" cy="79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T[]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1F089-8E24-4F90-B7C3-28F697B649C8}"/>
              </a:ext>
            </a:extLst>
          </p:cNvPr>
          <p:cNvSpPr/>
          <p:nvPr/>
        </p:nvSpPr>
        <p:spPr>
          <a:xfrm>
            <a:off x="3706917" y="3365659"/>
            <a:ext cx="1852448" cy="796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T[], 0..Length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89D53-0AB2-442B-B9BF-879F146F5143}"/>
              </a:ext>
            </a:extLst>
          </p:cNvPr>
          <p:cNvSpPr/>
          <p:nvPr/>
        </p:nvSpPr>
        <p:spPr>
          <a:xfrm>
            <a:off x="6576068" y="3336598"/>
            <a:ext cx="1852448" cy="796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T[], x .. Length`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9EF2A14-0367-4D21-8405-567C948E2E6C}"/>
              </a:ext>
            </a:extLst>
          </p:cNvPr>
          <p:cNvSpPr/>
          <p:nvPr/>
        </p:nvSpPr>
        <p:spPr>
          <a:xfrm rot="6994251">
            <a:off x="5020173" y="2840406"/>
            <a:ext cx="646387" cy="286233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6DCFB2-EDFA-46ED-9544-F527091F23BB}"/>
              </a:ext>
            </a:extLst>
          </p:cNvPr>
          <p:cNvSpPr/>
          <p:nvPr/>
        </p:nvSpPr>
        <p:spPr>
          <a:xfrm rot="3625652">
            <a:off x="6350688" y="2809029"/>
            <a:ext cx="646387" cy="286233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C0011-3618-4F48-84F5-4B82AB29320A}"/>
              </a:ext>
            </a:extLst>
          </p:cNvPr>
          <p:cNvSpPr/>
          <p:nvPr/>
        </p:nvSpPr>
        <p:spPr>
          <a:xfrm>
            <a:off x="5169776" y="4992095"/>
            <a:ext cx="1852448" cy="79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ArraySegment</a:t>
            </a:r>
            <a:r>
              <a:rPr lang="en-US" dirty="0"/>
              <a:t>&lt;T&gt;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6F5408-19F0-468E-9C73-263F28ED4FE1}"/>
              </a:ext>
            </a:extLst>
          </p:cNvPr>
          <p:cNvSpPr/>
          <p:nvPr/>
        </p:nvSpPr>
        <p:spPr>
          <a:xfrm rot="6994251">
            <a:off x="6339276" y="4433840"/>
            <a:ext cx="646387" cy="286233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E75658-513D-4037-B5DD-572C1259725D}"/>
              </a:ext>
            </a:extLst>
          </p:cNvPr>
          <p:cNvSpPr/>
          <p:nvPr/>
        </p:nvSpPr>
        <p:spPr>
          <a:xfrm rot="3625652">
            <a:off x="5130559" y="4432487"/>
            <a:ext cx="646387" cy="286233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llout: Line with Accent Bar 21">
            <a:extLst>
              <a:ext uri="{FF2B5EF4-FFF2-40B4-BE49-F238E27FC236}">
                <a16:creationId xmlns:a16="http://schemas.microsoft.com/office/drawing/2014/main" id="{B4222587-B1BB-4F26-BF9A-44D89C3AF9A0}"/>
              </a:ext>
            </a:extLst>
          </p:cNvPr>
          <p:cNvSpPr/>
          <p:nvPr/>
        </p:nvSpPr>
        <p:spPr>
          <a:xfrm>
            <a:off x="1903763" y="4824470"/>
            <a:ext cx="2270235" cy="646387"/>
          </a:xfrm>
          <a:prstGeom prst="accentCallout1">
            <a:avLst>
              <a:gd name="adj1" fmla="val 56555"/>
              <a:gd name="adj2" fmla="val 101389"/>
              <a:gd name="adj3" fmla="val 85193"/>
              <a:gd name="adj4" fmla="val 1388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Унифицирует, но крайне медленный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4A756F-CF76-4268-B646-C73408F81867}"/>
              </a:ext>
            </a:extLst>
          </p:cNvPr>
          <p:cNvSpPr/>
          <p:nvPr/>
        </p:nvSpPr>
        <p:spPr>
          <a:xfrm>
            <a:off x="8796973" y="174532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7A9605A-D017-4DDB-97F1-0770CE0F5416}"/>
              </a:ext>
            </a:extLst>
          </p:cNvPr>
          <p:cNvSpPr/>
          <p:nvPr/>
        </p:nvSpPr>
        <p:spPr>
          <a:xfrm>
            <a:off x="8796973" y="2255497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8D95C-7C5D-4006-8FA1-B94E90D97A93}"/>
              </a:ext>
            </a:extLst>
          </p:cNvPr>
          <p:cNvSpPr txBox="1"/>
          <p:nvPr/>
        </p:nvSpPr>
        <p:spPr>
          <a:xfrm>
            <a:off x="9663953" y="1591561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ссылочного типа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9A707-42E3-4910-A255-C49DE60B6654}"/>
              </a:ext>
            </a:extLst>
          </p:cNvPr>
          <p:cNvSpPr txBox="1"/>
          <p:nvPr/>
        </p:nvSpPr>
        <p:spPr>
          <a:xfrm>
            <a:off x="9663952" y="2101729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значимого типа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ADC3F-2FEF-4643-BCFA-6973E476A743}"/>
              </a:ext>
            </a:extLst>
          </p:cNvPr>
          <p:cNvSpPr txBox="1"/>
          <p:nvPr/>
        </p:nvSpPr>
        <p:spPr>
          <a:xfrm>
            <a:off x="9663951" y="2739991"/>
            <a:ext cx="235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Действие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057E7B-8983-4A2E-AC45-80FA9C493C14}"/>
              </a:ext>
            </a:extLst>
          </p:cNvPr>
          <p:cNvSpPr/>
          <p:nvPr/>
        </p:nvSpPr>
        <p:spPr>
          <a:xfrm>
            <a:off x="8796972" y="275525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7835A-B830-470E-9B46-70FA7297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00" y="4413679"/>
            <a:ext cx="1685851" cy="11568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1D88C6-D274-40E0-A11C-5E27F3B81B8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Проблемы унификации алгоритмов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DB2105-FEEB-42F7-95A4-2B9BA1A7D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Обеспечить единый интерфейс к буферным данным (массивы, строки,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буферы)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при этом дополнительно вводит новые понятия: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Сужение контекста доступа к данным без потери производительности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Ограничение работы только на стеке: предсказуемость незанятости буфера данных после того как отработал метод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Memory&lt;T&gt;</a:t>
            </a:r>
            <a:r>
              <a:rPr lang="ru-RU" dirty="0">
                <a:latin typeface="Consolas" panose="020B0609020204030204" pitchFamily="49" charset="0"/>
              </a:rPr>
              <a:t> - это по сути оболочка над любым буфером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Но в отличии от </a:t>
            </a: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может находиться где угодно. Это просто </a:t>
            </a:r>
            <a:r>
              <a:rPr lang="en-US" dirty="0">
                <a:latin typeface="Consolas" panose="020B0609020204030204" pitchFamily="49" charset="0"/>
              </a:rPr>
              <a:t>Managed </a:t>
            </a:r>
            <a:r>
              <a:rPr lang="ru-RU" dirty="0">
                <a:latin typeface="Consolas" panose="020B0609020204030204" pitchFamily="49" charset="0"/>
              </a:rPr>
              <a:t>указатель на память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Может быть создан как независимо, так и из </a:t>
            </a:r>
            <a:r>
              <a:rPr lang="en-US" dirty="0" err="1">
                <a:latin typeface="Consolas" panose="020B0609020204030204" pitchFamily="49" charset="0"/>
              </a:rPr>
              <a:t>MemoryManager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который управяет им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03881-4EB3-45C2-BF91-9C3E97C4A46E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9B854D0-8B5A-4E7A-A157-7E3170995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2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85C1D-FFB8-4654-A5ED-95913B7F7B0C}"/>
              </a:ext>
            </a:extLst>
          </p:cNvPr>
          <p:cNvSpPr txBox="1"/>
          <p:nvPr/>
        </p:nvSpPr>
        <p:spPr>
          <a:xfrm>
            <a:off x="962025" y="1057274"/>
            <a:ext cx="10553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Memory&lt;T&gt; </a:t>
            </a:r>
            <a:r>
              <a:rPr lang="ru-RU" dirty="0">
                <a:latin typeface="Consolas" panose="020B0609020204030204" pitchFamily="49" charset="0"/>
              </a:rPr>
              <a:t>введены чтобы: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Повысить уровень доверия к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Обеспечить единый интерфейс к буферным данным (массивы, строки,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буферы)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при этом дополнительно вводит новые понятия: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Сужение контекста доступа к данным без потери производительности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Ограничение работы только на стеке: предсказуемость незанятости буфера данных после того как отработал метод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Memory&lt;T&gt;</a:t>
            </a:r>
            <a:r>
              <a:rPr lang="ru-RU" dirty="0">
                <a:latin typeface="Consolas" panose="020B0609020204030204" pitchFamily="49" charset="0"/>
              </a:rPr>
              <a:t> - это по сути оболочка над любым буфером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Но в отличии от </a:t>
            </a:r>
            <a:r>
              <a:rPr lang="en-US" dirty="0">
                <a:latin typeface="Consolas" panose="020B0609020204030204" pitchFamily="49" charset="0"/>
              </a:rPr>
              <a:t>Span&lt;T&gt; </a:t>
            </a:r>
            <a:r>
              <a:rPr lang="ru-RU" dirty="0">
                <a:latin typeface="Consolas" panose="020B0609020204030204" pitchFamily="49" charset="0"/>
              </a:rPr>
              <a:t>может находиться где угодно. Это просто </a:t>
            </a:r>
            <a:r>
              <a:rPr lang="en-US" dirty="0">
                <a:latin typeface="Consolas" panose="020B0609020204030204" pitchFamily="49" charset="0"/>
              </a:rPr>
              <a:t>Managed </a:t>
            </a:r>
            <a:r>
              <a:rPr lang="ru-RU" dirty="0">
                <a:latin typeface="Consolas" panose="020B0609020204030204" pitchFamily="49" charset="0"/>
              </a:rPr>
              <a:t>указатель на память</a:t>
            </a:r>
          </a:p>
          <a:p>
            <a:pPr marL="800100" lvl="1" indent="-342900">
              <a:buFontTx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Может быть создан как независимо, так и из </a:t>
            </a:r>
            <a:r>
              <a:rPr lang="en-US" dirty="0" err="1">
                <a:latin typeface="Consolas" panose="020B0609020204030204" pitchFamily="49" charset="0"/>
              </a:rPr>
              <a:t>MemoryManager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который управяет им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MemoryManager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– это класс, который управляет жизненным циклом буфера данных и выдает пользователям </a:t>
            </a:r>
            <a:r>
              <a:rPr lang="en-US" dirty="0">
                <a:latin typeface="Consolas" panose="020B0609020204030204" pitchFamily="49" charset="0"/>
              </a:rPr>
              <a:t>managed Memory&lt;T&gt;, </a:t>
            </a:r>
            <a:r>
              <a:rPr lang="ru-RU" dirty="0">
                <a:latin typeface="Consolas" panose="020B0609020204030204" pitchFamily="49" charset="0"/>
              </a:rPr>
              <a:t>этот будер оборачивающий.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275FB-F635-4ECF-B300-6C8360B47D29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61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831527-A7ED-4F97-A310-580EA8ACF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20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5325597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QA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7DD61-DB7A-4AFF-AF5D-9C003C569DF1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62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8F6799-AF42-4F68-8C15-4ECE98003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1311E-A170-4361-B752-47ABC8C751B5}"/>
              </a:ext>
            </a:extLst>
          </p:cNvPr>
          <p:cNvSpPr/>
          <p:nvPr/>
        </p:nvSpPr>
        <p:spPr>
          <a:xfrm>
            <a:off x="5276948" y="2905976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1F089-8E24-4F90-B7C3-28F697B649C8}"/>
              </a:ext>
            </a:extLst>
          </p:cNvPr>
          <p:cNvSpPr/>
          <p:nvPr/>
        </p:nvSpPr>
        <p:spPr>
          <a:xfrm>
            <a:off x="4174999" y="4231652"/>
            <a:ext cx="1398494" cy="55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T[], 0..Length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89D53-0AB2-442B-B9BF-879F146F5143}"/>
              </a:ext>
            </a:extLst>
          </p:cNvPr>
          <p:cNvSpPr/>
          <p:nvPr/>
        </p:nvSpPr>
        <p:spPr>
          <a:xfrm>
            <a:off x="6333236" y="4217121"/>
            <a:ext cx="1471549" cy="585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T[], x .. Length`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9EF2A14-0367-4D21-8405-567C948E2E6C}"/>
              </a:ext>
            </a:extLst>
          </p:cNvPr>
          <p:cNvSpPr/>
          <p:nvPr/>
        </p:nvSpPr>
        <p:spPr>
          <a:xfrm rot="6994251">
            <a:off x="5094854" y="3724584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6DCFB2-EDFA-46ED-9544-F527091F23BB}"/>
              </a:ext>
            </a:extLst>
          </p:cNvPr>
          <p:cNvSpPr/>
          <p:nvPr/>
        </p:nvSpPr>
        <p:spPr>
          <a:xfrm rot="3625652">
            <a:off x="6240141" y="3723936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C0011-3618-4F48-84F5-4B82AB29320A}"/>
              </a:ext>
            </a:extLst>
          </p:cNvPr>
          <p:cNvSpPr/>
          <p:nvPr/>
        </p:nvSpPr>
        <p:spPr>
          <a:xfrm>
            <a:off x="5216049" y="551804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ArraySegment</a:t>
            </a:r>
            <a:r>
              <a:rPr lang="en-US" sz="1300" dirty="0"/>
              <a:t>&lt;T&gt;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6F5408-19F0-468E-9C73-263F28ED4FE1}"/>
              </a:ext>
            </a:extLst>
          </p:cNvPr>
          <p:cNvSpPr/>
          <p:nvPr/>
        </p:nvSpPr>
        <p:spPr>
          <a:xfrm rot="6994251">
            <a:off x="6231354" y="5019194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E75658-513D-4037-B5DD-572C1259725D}"/>
              </a:ext>
            </a:extLst>
          </p:cNvPr>
          <p:cNvSpPr/>
          <p:nvPr/>
        </p:nvSpPr>
        <p:spPr>
          <a:xfrm rot="3625652">
            <a:off x="5103641" y="5019840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753065-86D7-4C57-B0D5-1C818D79B805}"/>
              </a:ext>
            </a:extLst>
          </p:cNvPr>
          <p:cNvSpPr/>
          <p:nvPr/>
        </p:nvSpPr>
        <p:spPr>
          <a:xfrm>
            <a:off x="5276948" y="1505914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B43B8A9-EB99-4AF7-A32F-D17723420A90}"/>
              </a:ext>
            </a:extLst>
          </p:cNvPr>
          <p:cNvSpPr/>
          <p:nvPr/>
        </p:nvSpPr>
        <p:spPr>
          <a:xfrm rot="5400000">
            <a:off x="5663949" y="2339310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C1CC0F-2821-4EF2-8D15-022F95580758}"/>
              </a:ext>
            </a:extLst>
          </p:cNvPr>
          <p:cNvSpPr/>
          <p:nvPr/>
        </p:nvSpPr>
        <p:spPr>
          <a:xfrm>
            <a:off x="2728708" y="290597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8AE3D45-B539-4373-B3BA-CE800963E7B5}"/>
              </a:ext>
            </a:extLst>
          </p:cNvPr>
          <p:cNvSpPr/>
          <p:nvPr/>
        </p:nvSpPr>
        <p:spPr>
          <a:xfrm>
            <a:off x="4287293" y="3053883"/>
            <a:ext cx="699247" cy="25101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15F0208-87D9-4A62-8720-25B8FFD360AF}"/>
              </a:ext>
            </a:extLst>
          </p:cNvPr>
          <p:cNvSpPr/>
          <p:nvPr/>
        </p:nvSpPr>
        <p:spPr>
          <a:xfrm>
            <a:off x="8796973" y="174532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009E53-C218-4548-A6DB-BE442132273A}"/>
              </a:ext>
            </a:extLst>
          </p:cNvPr>
          <p:cNvSpPr/>
          <p:nvPr/>
        </p:nvSpPr>
        <p:spPr>
          <a:xfrm>
            <a:off x="8796973" y="2255497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3342D-6F38-4CBE-9EE8-27F5D8D64B80}"/>
              </a:ext>
            </a:extLst>
          </p:cNvPr>
          <p:cNvSpPr txBox="1"/>
          <p:nvPr/>
        </p:nvSpPr>
        <p:spPr>
          <a:xfrm>
            <a:off x="9663953" y="1591561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ссылочного типа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A7125-5F34-4BBB-9DFA-ECA7FF5781D4}"/>
              </a:ext>
            </a:extLst>
          </p:cNvPr>
          <p:cNvSpPr txBox="1"/>
          <p:nvPr/>
        </p:nvSpPr>
        <p:spPr>
          <a:xfrm>
            <a:off x="9663952" y="2101729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значимого типа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4AAE9B-712E-4B99-B69C-D3E2A7CC28D5}"/>
              </a:ext>
            </a:extLst>
          </p:cNvPr>
          <p:cNvSpPr txBox="1"/>
          <p:nvPr/>
        </p:nvSpPr>
        <p:spPr>
          <a:xfrm>
            <a:off x="9663951" y="2739991"/>
            <a:ext cx="235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Действие</a:t>
            </a:r>
            <a:endParaRPr lang="en-US" sz="1600" dirty="0"/>
          </a:p>
        </p:txBody>
      </p:sp>
      <p:sp>
        <p:nvSpPr>
          <p:cNvPr id="31" name="Callout: Line with Accent Bar 30">
            <a:extLst>
              <a:ext uri="{FF2B5EF4-FFF2-40B4-BE49-F238E27FC236}">
                <a16:creationId xmlns:a16="http://schemas.microsoft.com/office/drawing/2014/main" id="{E97F3353-91F1-494C-BF99-BE33A16E8B6D}"/>
              </a:ext>
            </a:extLst>
          </p:cNvPr>
          <p:cNvSpPr/>
          <p:nvPr/>
        </p:nvSpPr>
        <p:spPr>
          <a:xfrm>
            <a:off x="1474627" y="5335458"/>
            <a:ext cx="2270235" cy="646387"/>
          </a:xfrm>
          <a:prstGeom prst="accentCallout1">
            <a:avLst>
              <a:gd name="adj1" fmla="val 56555"/>
              <a:gd name="adj2" fmla="val 101389"/>
              <a:gd name="adj3" fmla="val 67163"/>
              <a:gd name="adj4" fmla="val 1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Крайне медленный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C82EEBB-AD23-4844-B318-7FE5B02FF49D}"/>
              </a:ext>
            </a:extLst>
          </p:cNvPr>
          <p:cNvSpPr/>
          <p:nvPr/>
        </p:nvSpPr>
        <p:spPr>
          <a:xfrm>
            <a:off x="8796972" y="275525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6FF654-5BBA-489F-8594-B25531F4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81" y="5254882"/>
            <a:ext cx="1254485" cy="860828"/>
          </a:xfrm>
          <a:prstGeom prst="rect">
            <a:avLst/>
          </a:prstGeom>
        </p:spPr>
      </p:pic>
      <p:pic>
        <p:nvPicPr>
          <p:cNvPr id="34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74" y="2706890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ð">
            <a:extLst>
              <a:ext uri="{FF2B5EF4-FFF2-40B4-BE49-F238E27FC236}">
                <a16:creationId xmlns:a16="http://schemas.microsoft.com/office/drawing/2014/main" id="{2361DBD7-C97F-4068-9F05-80E2ED57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14" y="1316613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ð">
            <a:extLst>
              <a:ext uri="{FF2B5EF4-FFF2-40B4-BE49-F238E27FC236}">
                <a16:creationId xmlns:a16="http://schemas.microsoft.com/office/drawing/2014/main" id="{9AB48C41-4E24-4CA4-93E2-6F9387D6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07" y="2739991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84E42C3-A852-4F61-9E64-4A02E497AF1C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Проблемы унификации алгоритмов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CDD956-76D7-4D36-BA34-A42B2881D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6AF8C-6132-4BDB-AB8E-4DD862CBD470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О чём поговорим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6D16E-76A6-4D03-BBE1-DA8BD76E0CCF}"/>
              </a:ext>
            </a:extLst>
          </p:cNvPr>
          <p:cNvSpPr/>
          <p:nvPr/>
        </p:nvSpPr>
        <p:spPr>
          <a:xfrm>
            <a:off x="1498861" y="1686041"/>
            <a:ext cx="2469823" cy="65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Span&lt;T&gt;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A16AC-F55A-4E4F-B7EA-BD261F55DFE0}"/>
              </a:ext>
            </a:extLst>
          </p:cNvPr>
          <p:cNvSpPr/>
          <p:nvPr/>
        </p:nvSpPr>
        <p:spPr>
          <a:xfrm>
            <a:off x="1498861" y="2848687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Memory&lt;T&gt;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9A215-B25C-4569-A1DA-3A55E1A23273}"/>
              </a:ext>
            </a:extLst>
          </p:cNvPr>
          <p:cNvSpPr/>
          <p:nvPr/>
        </p:nvSpPr>
        <p:spPr>
          <a:xfrm>
            <a:off x="1498861" y="4248803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IMemoryOwner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0FC8E-6940-4966-8A13-7A997EF221D0}"/>
              </a:ext>
            </a:extLst>
          </p:cNvPr>
          <p:cNvSpPr/>
          <p:nvPr/>
        </p:nvSpPr>
        <p:spPr>
          <a:xfrm>
            <a:off x="1498861" y="5392299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MemoryPool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D5DD9C-4069-4C31-8F94-D736999AC7D1}"/>
              </a:ext>
            </a:extLst>
          </p:cNvPr>
          <p:cNvSpPr/>
          <p:nvPr/>
        </p:nvSpPr>
        <p:spPr>
          <a:xfrm rot="16200000">
            <a:off x="2531921" y="2455544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09C558E6-D43A-420F-9392-B7D7486776C1}"/>
              </a:ext>
            </a:extLst>
          </p:cNvPr>
          <p:cNvSpPr/>
          <p:nvPr/>
        </p:nvSpPr>
        <p:spPr>
          <a:xfrm>
            <a:off x="5481851" y="1691806"/>
            <a:ext cx="4589996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327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Инструмент для работы с содержимым как на чтение так и на запись</a:t>
            </a:r>
            <a:endParaRPr lang="en-US" dirty="0"/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95156542-CCF6-41EB-ACDF-B1D6E3DBD805}"/>
              </a:ext>
            </a:extLst>
          </p:cNvPr>
          <p:cNvSpPr/>
          <p:nvPr/>
        </p:nvSpPr>
        <p:spPr>
          <a:xfrm>
            <a:off x="5492868" y="4159360"/>
            <a:ext cx="5369925" cy="1151114"/>
          </a:xfrm>
          <a:prstGeom prst="accentCallout1">
            <a:avLst>
              <a:gd name="adj1" fmla="val 40285"/>
              <a:gd name="adj2" fmla="val -2038"/>
              <a:gd name="adj3" fmla="val 41404"/>
              <a:gd name="adj4" fmla="val -270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Осуществляет управление указателем. Например, ручной подсчет ссылок из </a:t>
            </a:r>
            <a:r>
              <a:rPr lang="en-US" dirty="0"/>
              <a:t>unsafe</a:t>
            </a:r>
          </a:p>
          <a:p>
            <a:r>
              <a:rPr lang="ru-RU" dirty="0"/>
              <a:t>либо «освобождение» полученной из </a:t>
            </a:r>
            <a:r>
              <a:rPr lang="en-US" dirty="0" err="1"/>
              <a:t>MemoryPool</a:t>
            </a:r>
            <a:r>
              <a:rPr lang="en-US" dirty="0"/>
              <a:t> </a:t>
            </a:r>
            <a:r>
              <a:rPr lang="ru-RU" dirty="0"/>
              <a:t>памяти путем возврата обратно в пул</a:t>
            </a:r>
            <a:endParaRPr lang="en-US" dirty="0"/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56786F4F-681E-4DE8-A9A1-EE8BEADDDE68}"/>
              </a:ext>
            </a:extLst>
          </p:cNvPr>
          <p:cNvSpPr/>
          <p:nvPr/>
        </p:nvSpPr>
        <p:spPr>
          <a:xfrm>
            <a:off x="5492868" y="5497185"/>
            <a:ext cx="5679208" cy="646387"/>
          </a:xfrm>
          <a:prstGeom prst="accentCallout1">
            <a:avLst>
              <a:gd name="adj1" fmla="val 56555"/>
              <a:gd name="adj2" fmla="val -2038"/>
              <a:gd name="adj3" fmla="val 57138"/>
              <a:gd name="adj4" fmla="val -259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Осуществляет пулинг </a:t>
            </a:r>
            <a:r>
              <a:rPr lang="en-US" dirty="0" err="1"/>
              <a:t>IMemoryOwner</a:t>
            </a:r>
            <a:r>
              <a:rPr lang="en-US" dirty="0"/>
              <a:t>&lt;T&gt;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272ABC-78D9-449F-BAEF-F29A01810A12}"/>
              </a:ext>
            </a:extLst>
          </p:cNvPr>
          <p:cNvSpPr/>
          <p:nvPr/>
        </p:nvSpPr>
        <p:spPr>
          <a:xfrm rot="16200000">
            <a:off x="2504789" y="3743129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90048D-946E-4A00-B63F-B636BA2F4147}"/>
              </a:ext>
            </a:extLst>
          </p:cNvPr>
          <p:cNvSpPr/>
          <p:nvPr/>
        </p:nvSpPr>
        <p:spPr>
          <a:xfrm rot="16200000">
            <a:off x="2491457" y="5014935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38553752-303D-4922-A38C-131A705ADB9C}"/>
              </a:ext>
            </a:extLst>
          </p:cNvPr>
          <p:cNvSpPr/>
          <p:nvPr/>
        </p:nvSpPr>
        <p:spPr>
          <a:xfrm>
            <a:off x="5481850" y="2810888"/>
            <a:ext cx="4885831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299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Средство хранения унифицированного указателя в полях классов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CE019E-B2FC-4AB2-86E9-9E805B254AA8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285DCF-4F0D-4D3B-A996-E3F4BC38FD7A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22CF03-8D5E-41B5-ACE5-B50B1C1E3663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85B255-EE96-46F8-B518-5FBD077775C9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638338-0A3D-440D-8FAC-060403286001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9A431A-98EF-4F11-8995-799CDA06EB1B}"/>
              </a:ext>
            </a:extLst>
          </p:cNvPr>
          <p:cNvCxnSpPr>
            <a:cxnSpLocks/>
          </p:cNvCxnSpPr>
          <p:nvPr/>
        </p:nvCxnSpPr>
        <p:spPr>
          <a:xfrm>
            <a:off x="2982161" y="3865247"/>
            <a:ext cx="8420429" cy="0"/>
          </a:xfrm>
          <a:prstGeom prst="line">
            <a:avLst/>
          </a:prstGeom>
          <a:ln w="25400">
            <a:solidFill>
              <a:schemeClr val="accent1">
                <a:alpha val="39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7B8396-A880-4319-94F4-D81C0061A8BF}"/>
              </a:ext>
            </a:extLst>
          </p:cNvPr>
          <p:cNvCxnSpPr>
            <a:cxnSpLocks/>
          </p:cNvCxnSpPr>
          <p:nvPr/>
        </p:nvCxnSpPr>
        <p:spPr>
          <a:xfrm>
            <a:off x="510161" y="3866240"/>
            <a:ext cx="1946600" cy="0"/>
          </a:xfrm>
          <a:prstGeom prst="line">
            <a:avLst/>
          </a:prstGeom>
          <a:ln w="25400">
            <a:solidFill>
              <a:schemeClr val="accent1">
                <a:alpha val="39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DCADB9-0A9E-4D78-A303-0E2709D94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FE4821-5AFE-462F-AAD8-E696A3841731}"/>
              </a:ext>
            </a:extLst>
          </p:cNvPr>
          <p:cNvSpPr/>
          <p:nvPr/>
        </p:nvSpPr>
        <p:spPr>
          <a:xfrm>
            <a:off x="1498861" y="1686041"/>
            <a:ext cx="2469823" cy="65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Span&lt;T&gt;</a:t>
            </a:r>
          </a:p>
        </p:txBody>
      </p:sp>
      <p:sp>
        <p:nvSpPr>
          <p:cNvPr id="32" name="Callout: Line with Accent Bar 31">
            <a:extLst>
              <a:ext uri="{FF2B5EF4-FFF2-40B4-BE49-F238E27FC236}">
                <a16:creationId xmlns:a16="http://schemas.microsoft.com/office/drawing/2014/main" id="{E2C519A8-DC4F-4385-A2A5-D33E6D6F2F36}"/>
              </a:ext>
            </a:extLst>
          </p:cNvPr>
          <p:cNvSpPr/>
          <p:nvPr/>
        </p:nvSpPr>
        <p:spPr>
          <a:xfrm>
            <a:off x="5481851" y="1691806"/>
            <a:ext cx="4589996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327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Инструмент для работы с содержимым как на чтение так и на запись</a:t>
            </a:r>
            <a:endParaRPr lang="en-US" dirty="0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14043</TotalTime>
  <Words>3119</Words>
  <Application>Microsoft Office PowerPoint</Application>
  <PresentationFormat>Widescreen</PresentationFormat>
  <Paragraphs>674</Paragraphs>
  <Slides>62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IDisposable</dc:title>
  <dc:creator>Stanislav Sidristij</dc:creator>
  <cp:lastModifiedBy>Stanislav Sidristij</cp:lastModifiedBy>
  <cp:revision>171</cp:revision>
  <dcterms:created xsi:type="dcterms:W3CDTF">2018-02-12T20:55:14Z</dcterms:created>
  <dcterms:modified xsi:type="dcterms:W3CDTF">2018-10-07T09:46:24Z</dcterms:modified>
</cp:coreProperties>
</file>