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98" r:id="rId2"/>
    <p:sldId id="299" r:id="rId3"/>
    <p:sldId id="351" r:id="rId4"/>
    <p:sldId id="301" r:id="rId5"/>
    <p:sldId id="364" r:id="rId6"/>
    <p:sldId id="365" r:id="rId7"/>
    <p:sldId id="368" r:id="rId8"/>
    <p:sldId id="367" r:id="rId9"/>
    <p:sldId id="369" r:id="rId10"/>
    <p:sldId id="366" r:id="rId11"/>
    <p:sldId id="370" r:id="rId12"/>
    <p:sldId id="371" r:id="rId13"/>
    <p:sldId id="372" r:id="rId14"/>
    <p:sldId id="373" r:id="rId15"/>
    <p:sldId id="374" r:id="rId16"/>
    <p:sldId id="375" r:id="rId17"/>
    <p:sldId id="363" r:id="rId18"/>
    <p:sldId id="376" r:id="rId19"/>
    <p:sldId id="377" r:id="rId20"/>
    <p:sldId id="378" r:id="rId21"/>
    <p:sldId id="380" r:id="rId22"/>
    <p:sldId id="379" r:id="rId23"/>
    <p:sldId id="381" r:id="rId24"/>
    <p:sldId id="382" r:id="rId25"/>
    <p:sldId id="387" r:id="rId26"/>
    <p:sldId id="384" r:id="rId27"/>
    <p:sldId id="385" r:id="rId28"/>
    <p:sldId id="386" r:id="rId29"/>
    <p:sldId id="388" r:id="rId30"/>
    <p:sldId id="34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535610-9219-4F79-8CFE-CBD9C6A51D2D}">
          <p14:sldIdLst>
            <p14:sldId id="398"/>
            <p14:sldId id="299"/>
          </p14:sldIdLst>
        </p14:section>
        <p14:section name="Introduction" id="{86D33021-F9A8-4178-8096-A6906C0116EB}">
          <p14:sldIdLst>
            <p14:sldId id="351"/>
          </p14:sldIdLst>
        </p14:section>
        <p14:section name="IMemoryOwner" id="{C6A97D39-E1C7-4E89-8FB0-8ACA0D2BA82A}">
          <p14:sldIdLst>
            <p14:sldId id="301"/>
            <p14:sldId id="364"/>
            <p14:sldId id="365"/>
            <p14:sldId id="368"/>
            <p14:sldId id="367"/>
            <p14:sldId id="369"/>
            <p14:sldId id="366"/>
            <p14:sldId id="370"/>
            <p14:sldId id="371"/>
            <p14:sldId id="372"/>
            <p14:sldId id="373"/>
            <p14:sldId id="374"/>
            <p14:sldId id="375"/>
          </p14:sldIdLst>
        </p14:section>
        <p14:section name="MemoryPool" id="{294CA565-3D2B-4D8F-A7E7-6C27322BE191}">
          <p14:sldIdLst>
            <p14:sldId id="363"/>
            <p14:sldId id="376"/>
            <p14:sldId id="377"/>
            <p14:sldId id="378"/>
            <p14:sldId id="380"/>
            <p14:sldId id="379"/>
            <p14:sldId id="381"/>
          </p14:sldIdLst>
        </p14:section>
        <p14:section name="Samples" id="{575EAB4C-C001-4A53-98A1-2037B328ABE5}">
          <p14:sldIdLst>
            <p14:sldId id="382"/>
            <p14:sldId id="387"/>
            <p14:sldId id="384"/>
            <p14:sldId id="385"/>
            <p14:sldId id="386"/>
          </p14:sldIdLst>
        </p14:section>
        <p14:section name="Results" id="{D2749D30-A919-4322-B0A0-45EA27ED209E}">
          <p14:sldIdLst>
            <p14:sldId id="388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85C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590" autoAdjust="0"/>
  </p:normalViewPr>
  <p:slideViewPr>
    <p:cSldViewPr snapToGrid="0">
      <p:cViewPr varScale="1">
        <p:scale>
          <a:sx n="79" d="100"/>
          <a:sy n="79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55E2-6BB4-4ADC-9ACC-DC4E3384B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AA5D6-38FB-48FB-AA79-D66027320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79D47-57F6-4E8B-81DB-EC7327ED8ACB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ADF7-80FA-4925-A911-5FCBB4D7E5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8F2F3-287F-410C-A032-4B4E798C4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42972-532B-48CA-B899-A9805052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21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38B-FF4E-4D10-B450-CB717F263FC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9CB0-869C-498A-BBE8-E4CDB008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3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1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98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2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1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9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00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5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4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D171-9709-4FE1-B834-6BD0CF78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0BAEE-DB19-4AA6-A0E7-A80D759C2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4671-88B6-4BAB-852A-A927DF1B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4C67-4A6F-479A-9EF3-260ADE86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5167-EFD7-4372-9FC3-5FDEA75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123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B9DA-A854-413F-93BD-890D4354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7A48-6C0E-4BAE-B58A-ADD0E251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28AF-F8CB-443C-8ECB-3532B597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90B59-5C70-49EE-B892-922D53C3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2873-F581-4800-BBC6-D7C931C6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01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A906B-73FB-4C76-9F7E-5EEBC1C4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47BC-0883-4643-B000-85067E026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C977-2990-4338-80A1-FE1E7340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32D0-6B9B-497E-AC25-94E673C2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F481-9DE6-479C-93CA-950ECA63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209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BBC5-E468-4875-B213-A575C8C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3A93-D336-4C9E-A1ED-32B83F60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86FC-C782-49B3-82D6-689CB947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91A6-47FF-41D7-A73C-FABA02E3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750A-8D93-4C2F-BC5A-554F6688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613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5753-A300-45AC-A635-FD72465E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167-D9E2-4BE9-921E-3D5CD0D0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1905-92E4-4B0C-994B-17086437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5EA5-F9B3-4A0D-BC09-6DCD0FDD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E388-43F4-43C7-B16F-FB4DE98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764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916A-687D-4208-8163-A47B11CD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FFC0-5C56-48AC-9A7F-96232313F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154E8-E4B4-443E-96D6-354D026D6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69D1-4267-4B95-BCC8-1B96BE59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3FC2-28BA-4188-91A7-37611B9D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78CA-2800-4C0A-9FDF-5C54A71A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0316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5004-C19E-4D9F-BBB8-DA83ACED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77C3-5F8B-41C3-AC83-7EE2B2A0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230BA-82AF-483C-82DD-7E8C78AE8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13396-3C90-41A8-9886-BD02C3C99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6C52-808F-4D21-BE93-8FB102CB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3BFEB-40D5-4EF9-BE70-D31035BF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92B9F-D246-43FC-A58F-1F419752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4B9CD-8B47-432F-BCB7-2DDA157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775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7A6C-78C8-4D45-B129-607871C4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934BE-6E9F-4A2E-AE85-32E312CF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5000B-96F7-4CCE-A4B6-B339DBBE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863A-7B73-45FD-A50B-4BA991AB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177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7B707-066E-43F7-A538-38803B9D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A6F26-3A9C-4E4F-8FB9-622B495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D348B-53B9-4B7B-8C9A-3E043558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912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766-F89F-41A9-8FD4-AD8F88C6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EE3F-7606-4A88-9E76-5988FE4D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D2CCA-C7F8-4004-8CC6-E04C4641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A517-53C4-4B50-9042-9E6E1A20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0E10F-8335-479D-A54A-E1D9D55E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BA92-9680-4816-A61F-9FD4F40B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396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4F5D-64F6-4A94-8493-39CD6F04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3F5A8-3EE5-49BE-84C1-C365DCC6B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DEC83-ED7C-42C2-8BFA-88DC6FA8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1E7D-BF41-407C-9027-7751F051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FF0BB-03C0-4461-B1CE-B002F0B5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29DC4-4295-4D33-8FAE-8F282129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38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E2E29-7772-4A40-8E94-1CBBF24B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5C516-70ED-4825-8A59-9EC014A7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5F03-1701-4DC7-9758-1EB712EAD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8C03-C244-4316-918C-7C7352E68E8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362D-D5BC-4194-A13D-3B2A14CFB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087A-D5C8-42A3-987F-E2C84259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9F39-1094-4EFC-8689-74DFFBF91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8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0D6EB1-B110-4086-B078-B9EC7E75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0"/>
            <a:ext cx="593725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EB03ED-39B2-4CD1-BD47-C8114A100203}"/>
              </a:ext>
            </a:extLst>
          </p:cNvPr>
          <p:cNvSpPr/>
          <p:nvPr/>
        </p:nvSpPr>
        <p:spPr>
          <a:xfrm>
            <a:off x="-1645" y="0"/>
            <a:ext cx="625639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17858-04BC-436A-9AFC-6C42C93D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6" y="5930945"/>
            <a:ext cx="3825913" cy="808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8E8074E-3F71-428F-B240-2CA782961DCB}"/>
              </a:ext>
            </a:extLst>
          </p:cNvPr>
          <p:cNvSpPr>
            <a:spLocks noGrp="1"/>
          </p:cNvSpPr>
          <p:nvPr/>
        </p:nvSpPr>
        <p:spPr>
          <a:xfrm>
            <a:off x="5911879" y="0"/>
            <a:ext cx="70713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err="1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IMemoryOwner</a:t>
            </a:r>
            <a:r>
              <a:rPr lang="en-US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&lt;T&gt;</a:t>
            </a:r>
          </a:p>
          <a:p>
            <a:r>
              <a:rPr lang="en-US" sz="4400" b="1" dirty="0" err="1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MemoryPool</a:t>
            </a:r>
            <a:r>
              <a:rPr lang="en-US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&lt;T&gt;</a:t>
            </a:r>
            <a:br>
              <a:rPr lang="ru-RU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революция доступа к данным </a:t>
            </a:r>
            <a:r>
              <a:rPr lang="en-US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pt.2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A6C2D6-73B2-4BFF-B97D-D5630D04C26B}"/>
              </a:ext>
            </a:extLst>
          </p:cNvPr>
          <p:cNvSpPr/>
          <p:nvPr/>
        </p:nvSpPr>
        <p:spPr>
          <a:xfrm>
            <a:off x="1502228" y="890006"/>
            <a:ext cx="1002145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IMemoryOwner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IPinnable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Memory&lt;T&gt; Memory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Memory&lt;T&gt;(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().Length);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Span&lt;T&gt;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MemoryHandle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Unpin();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Memory&lt;T&gt;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length)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Memory&lt;T&gt;(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length);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Memory&lt;T&gt;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length)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Memory&lt;T&gt;(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start, length);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IDisposable.Dispose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Dispose(disposing: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disposing);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71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07091F-BFE1-48A3-A946-3D3C850DEA1A}"/>
              </a:ext>
            </a:extLst>
          </p:cNvPr>
          <p:cNvSpPr/>
          <p:nvPr/>
        </p:nvSpPr>
        <p:spPr>
          <a:xfrm>
            <a:off x="3047999" y="2274838"/>
            <a:ext cx="6640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Something(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“Hello!“.</a:t>
            </a:r>
            <a:r>
              <a:rPr lang="en-US" dirty="0" err="1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AsSpan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manager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something.GetMemoryManager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handle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UnsafeApi.CallSomeMethod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handle.Pointer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3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07091F-BFE1-48A3-A946-3D3C850DEA1A}"/>
              </a:ext>
            </a:extLst>
          </p:cNvPr>
          <p:cNvSpPr/>
          <p:nvPr/>
        </p:nvSpPr>
        <p:spPr>
          <a:xfrm>
            <a:off x="3047999" y="2274838"/>
            <a:ext cx="7786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Something(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Span(new char[100])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manager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something.GetMemoryManager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handle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UnsafeApi.CallSomeMethod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handle.Pointer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07091F-BFE1-48A3-A946-3D3C850DEA1A}"/>
              </a:ext>
            </a:extLst>
          </p:cNvPr>
          <p:cNvSpPr/>
          <p:nvPr/>
        </p:nvSpPr>
        <p:spPr>
          <a:xfrm>
            <a:off x="3047999" y="2274838"/>
            <a:ext cx="7786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Something(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Span(pointer, 100)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manager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something.GetMemoryManager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handle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UnsafeApi.CallSomeMethod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handle.Pointer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1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07091F-BFE1-48A3-A946-3D3C850DEA1A}"/>
              </a:ext>
            </a:extLst>
          </p:cNvPr>
          <p:cNvSpPr/>
          <p:nvPr/>
        </p:nvSpPr>
        <p:spPr>
          <a:xfrm>
            <a:off x="3047999" y="2274838"/>
            <a:ext cx="7786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Something(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Span(pointer, 100)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manager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something.GetMemoryManager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handle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&lt;-- 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ничего не сделает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UnsafeApi.CallSomeMethod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handle.Pointer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9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93EC1C-C113-45D9-91FE-82446EB9C417}"/>
              </a:ext>
            </a:extLst>
          </p:cNvPr>
          <p:cNvSpPr/>
          <p:nvPr/>
        </p:nvSpPr>
        <p:spPr>
          <a:xfrm>
            <a:off x="2045568" y="1972381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AEB65-A5AC-4CBA-BD09-966E339C6D23}"/>
              </a:ext>
            </a:extLst>
          </p:cNvPr>
          <p:cNvSpPr/>
          <p:nvPr/>
        </p:nvSpPr>
        <p:spPr>
          <a:xfrm>
            <a:off x="4172824" y="2991338"/>
            <a:ext cx="1406292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Memory&lt;T&gt;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0A7C8D3-30F6-489B-A242-53AAFC606675}"/>
              </a:ext>
            </a:extLst>
          </p:cNvPr>
          <p:cNvSpPr/>
          <p:nvPr/>
        </p:nvSpPr>
        <p:spPr>
          <a:xfrm>
            <a:off x="7994305" y="3148929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42EED5-1C1C-47DA-90B6-2AE21B010B0E}"/>
              </a:ext>
            </a:extLst>
          </p:cNvPr>
          <p:cNvSpPr/>
          <p:nvPr/>
        </p:nvSpPr>
        <p:spPr>
          <a:xfrm>
            <a:off x="2045568" y="2991338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29BBD80-314B-4EC0-9EE1-294CB7BCA81C}"/>
              </a:ext>
            </a:extLst>
          </p:cNvPr>
          <p:cNvSpPr/>
          <p:nvPr/>
        </p:nvSpPr>
        <p:spPr>
          <a:xfrm>
            <a:off x="5745251" y="3148929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606213-D27C-43C9-A71A-B950D7C79C0D}"/>
              </a:ext>
            </a:extLst>
          </p:cNvPr>
          <p:cNvSpPr/>
          <p:nvPr/>
        </p:nvSpPr>
        <p:spPr>
          <a:xfrm>
            <a:off x="2045568" y="4010295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C44377-B8A7-4B30-9C46-705C1E4D08A3}"/>
              </a:ext>
            </a:extLst>
          </p:cNvPr>
          <p:cNvSpPr/>
          <p:nvPr/>
        </p:nvSpPr>
        <p:spPr>
          <a:xfrm>
            <a:off x="6421878" y="2991338"/>
            <a:ext cx="1406292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Span&lt;T&gt;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DE7DD4-A4CC-4396-9EC7-D3E49239AD67}"/>
              </a:ext>
            </a:extLst>
          </p:cNvPr>
          <p:cNvSpPr/>
          <p:nvPr/>
        </p:nvSpPr>
        <p:spPr>
          <a:xfrm>
            <a:off x="8670932" y="2991338"/>
            <a:ext cx="1406292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Алгоритм</a:t>
            </a:r>
            <a:endParaRPr lang="en-US" sz="13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EF3A887-1D0C-47C1-A4AB-68B856529A0E}"/>
              </a:ext>
            </a:extLst>
          </p:cNvPr>
          <p:cNvSpPr/>
          <p:nvPr/>
        </p:nvSpPr>
        <p:spPr>
          <a:xfrm>
            <a:off x="3496197" y="3132329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72A79A7-51C7-475C-A4F2-CB88584ECACC}"/>
              </a:ext>
            </a:extLst>
          </p:cNvPr>
          <p:cNvSpPr/>
          <p:nvPr/>
        </p:nvSpPr>
        <p:spPr>
          <a:xfrm rot="2137308">
            <a:off x="3496196" y="2609160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0CFDCA5-AA84-4587-9DB2-C3B0E10DF8E3}"/>
              </a:ext>
            </a:extLst>
          </p:cNvPr>
          <p:cNvSpPr/>
          <p:nvPr/>
        </p:nvSpPr>
        <p:spPr>
          <a:xfrm rot="19367371">
            <a:off x="3491332" y="3659182"/>
            <a:ext cx="51049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077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4E076D-2724-4BE2-A85E-C62F4F7B5850}"/>
              </a:ext>
            </a:extLst>
          </p:cNvPr>
          <p:cNvSpPr/>
          <p:nvPr/>
        </p:nvSpPr>
        <p:spPr>
          <a:xfrm>
            <a:off x="4941455" y="1480367"/>
            <a:ext cx="6761018" cy="3435927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CE512-0E71-4354-B2E7-B8F5E1E4C35C}"/>
              </a:ext>
            </a:extLst>
          </p:cNvPr>
          <p:cNvSpPr/>
          <p:nvPr/>
        </p:nvSpPr>
        <p:spPr>
          <a:xfrm>
            <a:off x="449757" y="1480367"/>
            <a:ext cx="4239491" cy="3435927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93EC1C-C113-45D9-91FE-82446EB9C417}"/>
              </a:ext>
            </a:extLst>
          </p:cNvPr>
          <p:cNvSpPr/>
          <p:nvPr/>
        </p:nvSpPr>
        <p:spPr>
          <a:xfrm>
            <a:off x="920525" y="1965693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AEB65-A5AC-4CBA-BD09-966E339C6D23}"/>
              </a:ext>
            </a:extLst>
          </p:cNvPr>
          <p:cNvSpPr/>
          <p:nvPr/>
        </p:nvSpPr>
        <p:spPr>
          <a:xfrm>
            <a:off x="5296835" y="2984650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Memory&lt;T&gt;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0A7C8D3-30F6-489B-A242-53AAFC606675}"/>
              </a:ext>
            </a:extLst>
          </p:cNvPr>
          <p:cNvSpPr/>
          <p:nvPr/>
        </p:nvSpPr>
        <p:spPr>
          <a:xfrm>
            <a:off x="9118315" y="3142241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42EED5-1C1C-47DA-90B6-2AE21B010B0E}"/>
              </a:ext>
            </a:extLst>
          </p:cNvPr>
          <p:cNvSpPr/>
          <p:nvPr/>
        </p:nvSpPr>
        <p:spPr>
          <a:xfrm>
            <a:off x="920525" y="2984650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29BBD80-314B-4EC0-9EE1-294CB7BCA81C}"/>
              </a:ext>
            </a:extLst>
          </p:cNvPr>
          <p:cNvSpPr/>
          <p:nvPr/>
        </p:nvSpPr>
        <p:spPr>
          <a:xfrm>
            <a:off x="6869261" y="3142241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606213-D27C-43C9-A71A-B950D7C79C0D}"/>
              </a:ext>
            </a:extLst>
          </p:cNvPr>
          <p:cNvSpPr/>
          <p:nvPr/>
        </p:nvSpPr>
        <p:spPr>
          <a:xfrm>
            <a:off x="920525" y="4003607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C44377-B8A7-4B30-9C46-705C1E4D08A3}"/>
              </a:ext>
            </a:extLst>
          </p:cNvPr>
          <p:cNvSpPr/>
          <p:nvPr/>
        </p:nvSpPr>
        <p:spPr>
          <a:xfrm>
            <a:off x="7545889" y="2984650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Span&lt;T&gt;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DE7DD4-A4CC-4396-9EC7-D3E49239AD67}"/>
              </a:ext>
            </a:extLst>
          </p:cNvPr>
          <p:cNvSpPr/>
          <p:nvPr/>
        </p:nvSpPr>
        <p:spPr>
          <a:xfrm>
            <a:off x="9794943" y="2984650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Алгоритм</a:t>
            </a:r>
            <a:endParaRPr lang="en-US" sz="1300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EF3A887-1D0C-47C1-A4AB-68B856529A0E}"/>
              </a:ext>
            </a:extLst>
          </p:cNvPr>
          <p:cNvSpPr/>
          <p:nvPr/>
        </p:nvSpPr>
        <p:spPr>
          <a:xfrm>
            <a:off x="2371153" y="3125641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72A79A7-51C7-475C-A4F2-CB88584ECACC}"/>
              </a:ext>
            </a:extLst>
          </p:cNvPr>
          <p:cNvSpPr/>
          <p:nvPr/>
        </p:nvSpPr>
        <p:spPr>
          <a:xfrm rot="2137308">
            <a:off x="2371152" y="2602472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0CFDCA5-AA84-4587-9DB2-C3B0E10DF8E3}"/>
              </a:ext>
            </a:extLst>
          </p:cNvPr>
          <p:cNvSpPr/>
          <p:nvPr/>
        </p:nvSpPr>
        <p:spPr>
          <a:xfrm rot="19367371">
            <a:off x="2366288" y="3652494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AF5F7D-5C15-4D95-8E11-7E6888E316B3}"/>
              </a:ext>
            </a:extLst>
          </p:cNvPr>
          <p:cNvSpPr/>
          <p:nvPr/>
        </p:nvSpPr>
        <p:spPr>
          <a:xfrm>
            <a:off x="3047781" y="2968050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IMemoryOwner</a:t>
            </a:r>
            <a:r>
              <a:rPr lang="en-US" sz="1300" dirty="0"/>
              <a:t> &lt;T&gt;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6158429-3BC7-450B-8518-6B16C1AF91F6}"/>
              </a:ext>
            </a:extLst>
          </p:cNvPr>
          <p:cNvSpPr/>
          <p:nvPr/>
        </p:nvSpPr>
        <p:spPr>
          <a:xfrm>
            <a:off x="4620207" y="3125641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1790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C4942F-E300-4372-81B9-48760F017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0E2993-1ED1-4D82-81CF-A560217AB305}"/>
              </a:ext>
            </a:extLst>
          </p:cNvPr>
          <p:cNvSpPr/>
          <p:nvPr/>
        </p:nvSpPr>
        <p:spPr>
          <a:xfrm>
            <a:off x="2504197" y="2090172"/>
            <a:ext cx="104740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Shared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IMemoryOwner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Rent(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minBufferSize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MaxBufferSize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41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C4942F-E300-4372-81B9-48760F017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0E2993-1ED1-4D82-81CF-A560217AB305}"/>
              </a:ext>
            </a:extLst>
          </p:cNvPr>
          <p:cNvSpPr/>
          <p:nvPr/>
        </p:nvSpPr>
        <p:spPr>
          <a:xfrm>
            <a:off x="2504197" y="2090172"/>
            <a:ext cx="104740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Shared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abstract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IMemoryOwner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&lt;T&gt; Rent(int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minBufferSize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-1);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abstract int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MaxBufferSize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 get; }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0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C4942F-E300-4372-81B9-48760F017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0E2993-1ED1-4D82-81CF-A560217AB305}"/>
              </a:ext>
            </a:extLst>
          </p:cNvPr>
          <p:cNvSpPr/>
          <p:nvPr/>
        </p:nvSpPr>
        <p:spPr>
          <a:xfrm>
            <a:off x="2504197" y="2090172"/>
            <a:ext cx="104740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private static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s_shared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ArrayMemoryPool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&lt;T&gt;();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static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MemoryPool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&lt;T&gt; Shared =&gt;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s_shared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IMemoryOwner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&lt;T&gt; Rent(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minBufferSize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C81EF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abstract int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MaxBufferSize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 get; }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void Dispose();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2" name="Callout: Double Bent Line 1">
            <a:extLst>
              <a:ext uri="{FF2B5EF4-FFF2-40B4-BE49-F238E27FC236}">
                <a16:creationId xmlns:a16="http://schemas.microsoft.com/office/drawing/2014/main" id="{6BBE7CEA-9ECE-4D7D-BBBF-D37D8D8F1705}"/>
              </a:ext>
            </a:extLst>
          </p:cNvPr>
          <p:cNvSpPr/>
          <p:nvPr/>
        </p:nvSpPr>
        <p:spPr>
          <a:xfrm>
            <a:off x="4703975" y="4967926"/>
            <a:ext cx="2535810" cy="78242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24096"/>
              <a:gd name="adj6" fmla="val -16667"/>
              <a:gd name="adj7" fmla="val -166555"/>
              <a:gd name="adj8" fmla="val -5731"/>
            </a:avLst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IDisposable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5A85A-88F2-4834-B85F-F25144BD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132038" y="2176695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8A815-6D9E-4342-A85E-858D807BF4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4E076D-2724-4BE2-A85E-C62F4F7B5850}"/>
              </a:ext>
            </a:extLst>
          </p:cNvPr>
          <p:cNvSpPr/>
          <p:nvPr/>
        </p:nvSpPr>
        <p:spPr>
          <a:xfrm>
            <a:off x="2235721" y="5227378"/>
            <a:ext cx="6761018" cy="118285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93EC1C-C113-45D9-91FE-82446EB9C417}"/>
              </a:ext>
            </a:extLst>
          </p:cNvPr>
          <p:cNvSpPr/>
          <p:nvPr/>
        </p:nvSpPr>
        <p:spPr>
          <a:xfrm>
            <a:off x="4840155" y="598115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AEB65-A5AC-4CBA-BD09-966E339C6D23}"/>
              </a:ext>
            </a:extLst>
          </p:cNvPr>
          <p:cNvSpPr/>
          <p:nvPr/>
        </p:nvSpPr>
        <p:spPr>
          <a:xfrm>
            <a:off x="4779255" y="4253135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Memory&lt;T&gt;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0A7C8D3-30F6-489B-A242-53AAFC606675}"/>
              </a:ext>
            </a:extLst>
          </p:cNvPr>
          <p:cNvSpPr/>
          <p:nvPr/>
        </p:nvSpPr>
        <p:spPr>
          <a:xfrm>
            <a:off x="6412581" y="5700578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42EED5-1C1C-47DA-90B6-2AE21B010B0E}"/>
              </a:ext>
            </a:extLst>
          </p:cNvPr>
          <p:cNvSpPr/>
          <p:nvPr/>
        </p:nvSpPr>
        <p:spPr>
          <a:xfrm>
            <a:off x="2591101" y="604172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606213-D27C-43C9-A71A-B950D7C79C0D}"/>
              </a:ext>
            </a:extLst>
          </p:cNvPr>
          <p:cNvSpPr/>
          <p:nvPr/>
        </p:nvSpPr>
        <p:spPr>
          <a:xfrm>
            <a:off x="7150108" y="598114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C44377-B8A7-4B30-9C46-705C1E4D08A3}"/>
              </a:ext>
            </a:extLst>
          </p:cNvPr>
          <p:cNvSpPr/>
          <p:nvPr/>
        </p:nvSpPr>
        <p:spPr>
          <a:xfrm>
            <a:off x="4840155" y="5542987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Span&lt;T&gt;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DE7DD4-A4CC-4396-9EC7-D3E49239AD67}"/>
              </a:ext>
            </a:extLst>
          </p:cNvPr>
          <p:cNvSpPr/>
          <p:nvPr/>
        </p:nvSpPr>
        <p:spPr>
          <a:xfrm>
            <a:off x="7089209" y="5542987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Алгоритм</a:t>
            </a:r>
            <a:endParaRPr lang="en-US" sz="13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AF5F7D-5C15-4D95-8E11-7E6888E316B3}"/>
              </a:ext>
            </a:extLst>
          </p:cNvPr>
          <p:cNvSpPr/>
          <p:nvPr/>
        </p:nvSpPr>
        <p:spPr>
          <a:xfrm>
            <a:off x="4840155" y="1793370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MemoryPool</a:t>
            </a:r>
            <a:r>
              <a:rPr lang="en-US" sz="1300" dirty="0"/>
              <a:t>&lt;T&gt;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259150-E1E4-428C-A9F1-F63C2CD6B608}"/>
              </a:ext>
            </a:extLst>
          </p:cNvPr>
          <p:cNvSpPr/>
          <p:nvPr/>
        </p:nvSpPr>
        <p:spPr>
          <a:xfrm>
            <a:off x="4674022" y="3038776"/>
            <a:ext cx="1738560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IMemoryOwner</a:t>
            </a:r>
            <a:r>
              <a:rPr lang="en-US" sz="1300" dirty="0"/>
              <a:t> &lt;T&gt;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454AE8-570F-4E1D-A164-C335A8374A03}"/>
              </a:ext>
            </a:extLst>
          </p:cNvPr>
          <p:cNvSpPr/>
          <p:nvPr/>
        </p:nvSpPr>
        <p:spPr>
          <a:xfrm>
            <a:off x="2234883" y="269605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BC3240-73A0-4541-87C7-F41C5014C1DE}"/>
              </a:ext>
            </a:extLst>
          </p:cNvPr>
          <p:cNvSpPr/>
          <p:nvPr/>
        </p:nvSpPr>
        <p:spPr>
          <a:xfrm>
            <a:off x="2234883" y="1515011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28826-30C0-4720-81FE-2D2B83FAA969}"/>
              </a:ext>
            </a:extLst>
          </p:cNvPr>
          <p:cNvSpPr/>
          <p:nvPr/>
        </p:nvSpPr>
        <p:spPr>
          <a:xfrm>
            <a:off x="2234883" y="2760417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F1651C-9148-43CB-BA35-A8767E3829E9}"/>
              </a:ext>
            </a:extLst>
          </p:cNvPr>
          <p:cNvSpPr/>
          <p:nvPr/>
        </p:nvSpPr>
        <p:spPr>
          <a:xfrm>
            <a:off x="2234883" y="3993897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0A36DA-ED30-4D53-B12D-D007942A836E}"/>
              </a:ext>
            </a:extLst>
          </p:cNvPr>
          <p:cNvSpPr/>
          <p:nvPr/>
        </p:nvSpPr>
        <p:spPr>
          <a:xfrm>
            <a:off x="1861745" y="1467467"/>
            <a:ext cx="7241309" cy="370546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72A79A7-51C7-475C-A4F2-CB88584ECACC}"/>
              </a:ext>
            </a:extLst>
          </p:cNvPr>
          <p:cNvSpPr/>
          <p:nvPr/>
        </p:nvSpPr>
        <p:spPr>
          <a:xfrm rot="5400000">
            <a:off x="3371888" y="3206635"/>
            <a:ext cx="4221025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2152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4E076D-2724-4BE2-A85E-C62F4F7B5850}"/>
              </a:ext>
            </a:extLst>
          </p:cNvPr>
          <p:cNvSpPr/>
          <p:nvPr/>
        </p:nvSpPr>
        <p:spPr>
          <a:xfrm>
            <a:off x="2235721" y="5227378"/>
            <a:ext cx="6761018" cy="118285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93EC1C-C113-45D9-91FE-82446EB9C417}"/>
              </a:ext>
            </a:extLst>
          </p:cNvPr>
          <p:cNvSpPr/>
          <p:nvPr/>
        </p:nvSpPr>
        <p:spPr>
          <a:xfrm>
            <a:off x="4840155" y="598115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AEB65-A5AC-4CBA-BD09-966E339C6D23}"/>
              </a:ext>
            </a:extLst>
          </p:cNvPr>
          <p:cNvSpPr/>
          <p:nvPr/>
        </p:nvSpPr>
        <p:spPr>
          <a:xfrm>
            <a:off x="4779255" y="4253135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Memory&lt;T&gt;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0A7C8D3-30F6-489B-A242-53AAFC606675}"/>
              </a:ext>
            </a:extLst>
          </p:cNvPr>
          <p:cNvSpPr/>
          <p:nvPr/>
        </p:nvSpPr>
        <p:spPr>
          <a:xfrm>
            <a:off x="6412581" y="5700578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42EED5-1C1C-47DA-90B6-2AE21B010B0E}"/>
              </a:ext>
            </a:extLst>
          </p:cNvPr>
          <p:cNvSpPr/>
          <p:nvPr/>
        </p:nvSpPr>
        <p:spPr>
          <a:xfrm>
            <a:off x="2591101" y="604172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606213-D27C-43C9-A71A-B950D7C79C0D}"/>
              </a:ext>
            </a:extLst>
          </p:cNvPr>
          <p:cNvSpPr/>
          <p:nvPr/>
        </p:nvSpPr>
        <p:spPr>
          <a:xfrm>
            <a:off x="7150108" y="598114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C44377-B8A7-4B30-9C46-705C1E4D08A3}"/>
              </a:ext>
            </a:extLst>
          </p:cNvPr>
          <p:cNvSpPr/>
          <p:nvPr/>
        </p:nvSpPr>
        <p:spPr>
          <a:xfrm>
            <a:off x="4840155" y="5542987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Span&lt;T&gt;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DE7DD4-A4CC-4396-9EC7-D3E49239AD67}"/>
              </a:ext>
            </a:extLst>
          </p:cNvPr>
          <p:cNvSpPr/>
          <p:nvPr/>
        </p:nvSpPr>
        <p:spPr>
          <a:xfrm>
            <a:off x="7089209" y="5542987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Алгоритм</a:t>
            </a:r>
            <a:endParaRPr lang="en-US" sz="13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AF5F7D-5C15-4D95-8E11-7E6888E316B3}"/>
              </a:ext>
            </a:extLst>
          </p:cNvPr>
          <p:cNvSpPr/>
          <p:nvPr/>
        </p:nvSpPr>
        <p:spPr>
          <a:xfrm>
            <a:off x="4840155" y="1793370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MemoryPool</a:t>
            </a:r>
            <a:r>
              <a:rPr lang="en-US" sz="1300" dirty="0"/>
              <a:t>&lt;T&gt;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259150-E1E4-428C-A9F1-F63C2CD6B608}"/>
              </a:ext>
            </a:extLst>
          </p:cNvPr>
          <p:cNvSpPr/>
          <p:nvPr/>
        </p:nvSpPr>
        <p:spPr>
          <a:xfrm>
            <a:off x="4674022" y="3038776"/>
            <a:ext cx="1738560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IMemoryOwner</a:t>
            </a:r>
            <a:r>
              <a:rPr lang="en-US" sz="1300" dirty="0"/>
              <a:t> &lt;T&gt;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454AE8-570F-4E1D-A164-C335A8374A03}"/>
              </a:ext>
            </a:extLst>
          </p:cNvPr>
          <p:cNvSpPr/>
          <p:nvPr/>
        </p:nvSpPr>
        <p:spPr>
          <a:xfrm>
            <a:off x="2234883" y="269605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BC3240-73A0-4541-87C7-F41C5014C1DE}"/>
              </a:ext>
            </a:extLst>
          </p:cNvPr>
          <p:cNvSpPr/>
          <p:nvPr/>
        </p:nvSpPr>
        <p:spPr>
          <a:xfrm>
            <a:off x="2234883" y="1515011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28826-30C0-4720-81FE-2D2B83FAA969}"/>
              </a:ext>
            </a:extLst>
          </p:cNvPr>
          <p:cNvSpPr/>
          <p:nvPr/>
        </p:nvSpPr>
        <p:spPr>
          <a:xfrm>
            <a:off x="2234883" y="2760417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F1651C-9148-43CB-BA35-A8767E3829E9}"/>
              </a:ext>
            </a:extLst>
          </p:cNvPr>
          <p:cNvSpPr/>
          <p:nvPr/>
        </p:nvSpPr>
        <p:spPr>
          <a:xfrm>
            <a:off x="2234883" y="3993897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2DF9DF2-D6FA-4292-80F7-A8150E5533EF}"/>
              </a:ext>
            </a:extLst>
          </p:cNvPr>
          <p:cNvSpPr/>
          <p:nvPr/>
        </p:nvSpPr>
        <p:spPr>
          <a:xfrm rot="5400000">
            <a:off x="5238027" y="5082148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0A36DA-ED30-4D53-B12D-D007942A836E}"/>
              </a:ext>
            </a:extLst>
          </p:cNvPr>
          <p:cNvSpPr/>
          <p:nvPr/>
        </p:nvSpPr>
        <p:spPr>
          <a:xfrm>
            <a:off x="1922646" y="1422176"/>
            <a:ext cx="7241309" cy="250116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8E19207-C469-4D29-8AA6-1456C3D1C9DF}"/>
              </a:ext>
            </a:extLst>
          </p:cNvPr>
          <p:cNvSpPr/>
          <p:nvPr/>
        </p:nvSpPr>
        <p:spPr>
          <a:xfrm rot="5400000">
            <a:off x="4013338" y="2565187"/>
            <a:ext cx="2938126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355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A3A4A4-4326-411B-897E-485E39CF78D1}"/>
              </a:ext>
            </a:extLst>
          </p:cNvPr>
          <p:cNvCxnSpPr>
            <a:cxnSpLocks/>
          </p:cNvCxnSpPr>
          <p:nvPr/>
        </p:nvCxnSpPr>
        <p:spPr>
          <a:xfrm>
            <a:off x="510161" y="3989707"/>
            <a:ext cx="10665839" cy="0"/>
          </a:xfrm>
          <a:prstGeom prst="line">
            <a:avLst/>
          </a:prstGeom>
          <a:ln w="25400">
            <a:solidFill>
              <a:srgbClr val="FF0000">
                <a:alpha val="39000"/>
              </a:srgb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94E076D-2724-4BE2-A85E-C62F4F7B5850}"/>
              </a:ext>
            </a:extLst>
          </p:cNvPr>
          <p:cNvSpPr/>
          <p:nvPr/>
        </p:nvSpPr>
        <p:spPr>
          <a:xfrm>
            <a:off x="2235721" y="5402867"/>
            <a:ext cx="6761018" cy="118285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93EC1C-C113-45D9-91FE-82446EB9C417}"/>
              </a:ext>
            </a:extLst>
          </p:cNvPr>
          <p:cNvSpPr/>
          <p:nvPr/>
        </p:nvSpPr>
        <p:spPr>
          <a:xfrm>
            <a:off x="4840155" y="598115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AEB65-A5AC-4CBA-BD09-966E339C6D23}"/>
              </a:ext>
            </a:extLst>
          </p:cNvPr>
          <p:cNvSpPr/>
          <p:nvPr/>
        </p:nvSpPr>
        <p:spPr>
          <a:xfrm>
            <a:off x="4779255" y="4428624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Memory&lt;T&gt;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0A7C8D3-30F6-489B-A242-53AAFC606675}"/>
              </a:ext>
            </a:extLst>
          </p:cNvPr>
          <p:cNvSpPr/>
          <p:nvPr/>
        </p:nvSpPr>
        <p:spPr>
          <a:xfrm>
            <a:off x="6412581" y="5876067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42EED5-1C1C-47DA-90B6-2AE21B010B0E}"/>
              </a:ext>
            </a:extLst>
          </p:cNvPr>
          <p:cNvSpPr/>
          <p:nvPr/>
        </p:nvSpPr>
        <p:spPr>
          <a:xfrm>
            <a:off x="2591101" y="604172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606213-D27C-43C9-A71A-B950D7C79C0D}"/>
              </a:ext>
            </a:extLst>
          </p:cNvPr>
          <p:cNvSpPr/>
          <p:nvPr/>
        </p:nvSpPr>
        <p:spPr>
          <a:xfrm>
            <a:off x="7150108" y="598114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C44377-B8A7-4B30-9C46-705C1E4D08A3}"/>
              </a:ext>
            </a:extLst>
          </p:cNvPr>
          <p:cNvSpPr/>
          <p:nvPr/>
        </p:nvSpPr>
        <p:spPr>
          <a:xfrm>
            <a:off x="4840155" y="5718476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Span&lt;T&gt;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DE7DD4-A4CC-4396-9EC7-D3E49239AD67}"/>
              </a:ext>
            </a:extLst>
          </p:cNvPr>
          <p:cNvSpPr/>
          <p:nvPr/>
        </p:nvSpPr>
        <p:spPr>
          <a:xfrm>
            <a:off x="7089209" y="5718476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Алгоритм</a:t>
            </a:r>
            <a:endParaRPr lang="en-US" sz="13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AF5F7D-5C15-4D95-8E11-7E6888E316B3}"/>
              </a:ext>
            </a:extLst>
          </p:cNvPr>
          <p:cNvSpPr/>
          <p:nvPr/>
        </p:nvSpPr>
        <p:spPr>
          <a:xfrm>
            <a:off x="4840155" y="1793370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MemoryPool</a:t>
            </a:r>
            <a:r>
              <a:rPr lang="en-US" sz="1300" dirty="0"/>
              <a:t>&lt;T&gt;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259150-E1E4-428C-A9F1-F63C2CD6B608}"/>
              </a:ext>
            </a:extLst>
          </p:cNvPr>
          <p:cNvSpPr/>
          <p:nvPr/>
        </p:nvSpPr>
        <p:spPr>
          <a:xfrm>
            <a:off x="4674022" y="3038776"/>
            <a:ext cx="1738560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IMemoryOwner</a:t>
            </a:r>
            <a:r>
              <a:rPr lang="en-US" sz="1300" dirty="0"/>
              <a:t> &lt;T&gt;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454AE8-570F-4E1D-A164-C335A8374A03}"/>
              </a:ext>
            </a:extLst>
          </p:cNvPr>
          <p:cNvSpPr/>
          <p:nvPr/>
        </p:nvSpPr>
        <p:spPr>
          <a:xfrm>
            <a:off x="2234883" y="269605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BC3240-73A0-4541-87C7-F41C5014C1DE}"/>
              </a:ext>
            </a:extLst>
          </p:cNvPr>
          <p:cNvSpPr/>
          <p:nvPr/>
        </p:nvSpPr>
        <p:spPr>
          <a:xfrm>
            <a:off x="2234883" y="1515011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28826-30C0-4720-81FE-2D2B83FAA969}"/>
              </a:ext>
            </a:extLst>
          </p:cNvPr>
          <p:cNvSpPr/>
          <p:nvPr/>
        </p:nvSpPr>
        <p:spPr>
          <a:xfrm>
            <a:off x="2234883" y="2760417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F1651C-9148-43CB-BA35-A8767E3829E9}"/>
              </a:ext>
            </a:extLst>
          </p:cNvPr>
          <p:cNvSpPr/>
          <p:nvPr/>
        </p:nvSpPr>
        <p:spPr>
          <a:xfrm>
            <a:off x="2234883" y="4169386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2DF9DF2-D6FA-4292-80F7-A8150E5533EF}"/>
              </a:ext>
            </a:extLst>
          </p:cNvPr>
          <p:cNvSpPr/>
          <p:nvPr/>
        </p:nvSpPr>
        <p:spPr>
          <a:xfrm rot="5400000">
            <a:off x="5238027" y="5257637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0A36DA-ED30-4D53-B12D-D007942A836E}"/>
              </a:ext>
            </a:extLst>
          </p:cNvPr>
          <p:cNvSpPr/>
          <p:nvPr/>
        </p:nvSpPr>
        <p:spPr>
          <a:xfrm>
            <a:off x="1922646" y="1422176"/>
            <a:ext cx="7241309" cy="127358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8E19207-C469-4D29-8AA6-1456C3D1C9DF}"/>
              </a:ext>
            </a:extLst>
          </p:cNvPr>
          <p:cNvSpPr/>
          <p:nvPr/>
        </p:nvSpPr>
        <p:spPr>
          <a:xfrm rot="5400000">
            <a:off x="4618322" y="1960203"/>
            <a:ext cx="1728158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5492FE-CC8F-4F01-8CE5-79CD248ED1A9}"/>
              </a:ext>
            </a:extLst>
          </p:cNvPr>
          <p:cNvSpPr/>
          <p:nvPr/>
        </p:nvSpPr>
        <p:spPr>
          <a:xfrm rot="5400000">
            <a:off x="5202378" y="3892048"/>
            <a:ext cx="55941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6975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A3A4A4-4326-411B-897E-485E39CF78D1}"/>
              </a:ext>
            </a:extLst>
          </p:cNvPr>
          <p:cNvCxnSpPr>
            <a:cxnSpLocks/>
          </p:cNvCxnSpPr>
          <p:nvPr/>
        </p:nvCxnSpPr>
        <p:spPr>
          <a:xfrm>
            <a:off x="510161" y="3989707"/>
            <a:ext cx="10665839" cy="0"/>
          </a:xfrm>
          <a:prstGeom prst="line">
            <a:avLst/>
          </a:prstGeom>
          <a:ln w="25400">
            <a:solidFill>
              <a:srgbClr val="FF0000">
                <a:alpha val="39000"/>
              </a:srgb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94E076D-2724-4BE2-A85E-C62F4F7B5850}"/>
              </a:ext>
            </a:extLst>
          </p:cNvPr>
          <p:cNvSpPr/>
          <p:nvPr/>
        </p:nvSpPr>
        <p:spPr>
          <a:xfrm>
            <a:off x="2235721" y="5402867"/>
            <a:ext cx="6761018" cy="118285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93EC1C-C113-45D9-91FE-82446EB9C417}"/>
              </a:ext>
            </a:extLst>
          </p:cNvPr>
          <p:cNvSpPr/>
          <p:nvPr/>
        </p:nvSpPr>
        <p:spPr>
          <a:xfrm>
            <a:off x="4840155" y="598115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T[]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AEB65-A5AC-4CBA-BD09-966E339C6D23}"/>
              </a:ext>
            </a:extLst>
          </p:cNvPr>
          <p:cNvSpPr/>
          <p:nvPr/>
        </p:nvSpPr>
        <p:spPr>
          <a:xfrm>
            <a:off x="4779255" y="4428624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Memory&lt;T&gt;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0A7C8D3-30F6-489B-A242-53AAFC606675}"/>
              </a:ext>
            </a:extLst>
          </p:cNvPr>
          <p:cNvSpPr/>
          <p:nvPr/>
        </p:nvSpPr>
        <p:spPr>
          <a:xfrm>
            <a:off x="6412581" y="5876067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42EED5-1C1C-47DA-90B6-2AE21B010B0E}"/>
              </a:ext>
            </a:extLst>
          </p:cNvPr>
          <p:cNvSpPr/>
          <p:nvPr/>
        </p:nvSpPr>
        <p:spPr>
          <a:xfrm>
            <a:off x="2591101" y="604172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ru-RU" sz="1400" dirty="0"/>
              <a:t> 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606213-D27C-43C9-A71A-B950D7C79C0D}"/>
              </a:ext>
            </a:extLst>
          </p:cNvPr>
          <p:cNvSpPr/>
          <p:nvPr/>
        </p:nvSpPr>
        <p:spPr>
          <a:xfrm>
            <a:off x="7150108" y="598114"/>
            <a:ext cx="1284494" cy="5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C44377-B8A7-4B30-9C46-705C1E4D08A3}"/>
              </a:ext>
            </a:extLst>
          </p:cNvPr>
          <p:cNvSpPr/>
          <p:nvPr/>
        </p:nvSpPr>
        <p:spPr>
          <a:xfrm>
            <a:off x="4840155" y="5718476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Span&lt;T&gt;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DE7DD4-A4CC-4396-9EC7-D3E49239AD67}"/>
              </a:ext>
            </a:extLst>
          </p:cNvPr>
          <p:cNvSpPr/>
          <p:nvPr/>
        </p:nvSpPr>
        <p:spPr>
          <a:xfrm>
            <a:off x="7089209" y="5718476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Алгоритм</a:t>
            </a:r>
            <a:endParaRPr lang="en-US" sz="13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AF5F7D-5C15-4D95-8E11-7E6888E316B3}"/>
              </a:ext>
            </a:extLst>
          </p:cNvPr>
          <p:cNvSpPr/>
          <p:nvPr/>
        </p:nvSpPr>
        <p:spPr>
          <a:xfrm>
            <a:off x="4840155" y="1793370"/>
            <a:ext cx="1406293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MemoryPool</a:t>
            </a:r>
            <a:r>
              <a:rPr lang="en-US" sz="1300" dirty="0"/>
              <a:t>&lt;T&gt;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259150-E1E4-428C-A9F1-F63C2CD6B608}"/>
              </a:ext>
            </a:extLst>
          </p:cNvPr>
          <p:cNvSpPr/>
          <p:nvPr/>
        </p:nvSpPr>
        <p:spPr>
          <a:xfrm>
            <a:off x="4674022" y="3038776"/>
            <a:ext cx="1738560" cy="55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IMemoryOwner</a:t>
            </a:r>
            <a:r>
              <a:rPr lang="en-US" sz="1300" dirty="0"/>
              <a:t> &lt;T&gt;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454AE8-570F-4E1D-A164-C335A8374A03}"/>
              </a:ext>
            </a:extLst>
          </p:cNvPr>
          <p:cNvSpPr/>
          <p:nvPr/>
        </p:nvSpPr>
        <p:spPr>
          <a:xfrm>
            <a:off x="2234883" y="269605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BC3240-73A0-4541-87C7-F41C5014C1DE}"/>
              </a:ext>
            </a:extLst>
          </p:cNvPr>
          <p:cNvSpPr/>
          <p:nvPr/>
        </p:nvSpPr>
        <p:spPr>
          <a:xfrm>
            <a:off x="2234883" y="1515011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28826-30C0-4720-81FE-2D2B83FAA969}"/>
              </a:ext>
            </a:extLst>
          </p:cNvPr>
          <p:cNvSpPr/>
          <p:nvPr/>
        </p:nvSpPr>
        <p:spPr>
          <a:xfrm>
            <a:off x="2234883" y="2760417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F1651C-9148-43CB-BA35-A8767E3829E9}"/>
              </a:ext>
            </a:extLst>
          </p:cNvPr>
          <p:cNvSpPr/>
          <p:nvPr/>
        </p:nvSpPr>
        <p:spPr>
          <a:xfrm>
            <a:off x="2234883" y="4169386"/>
            <a:ext cx="6761018" cy="111613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2DF9DF2-D6FA-4292-80F7-A8150E5533EF}"/>
              </a:ext>
            </a:extLst>
          </p:cNvPr>
          <p:cNvSpPr/>
          <p:nvPr/>
        </p:nvSpPr>
        <p:spPr>
          <a:xfrm rot="5400000">
            <a:off x="5238027" y="5257637"/>
            <a:ext cx="510494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5492FE-CC8F-4F01-8CE5-79CD248ED1A9}"/>
              </a:ext>
            </a:extLst>
          </p:cNvPr>
          <p:cNvSpPr/>
          <p:nvPr/>
        </p:nvSpPr>
        <p:spPr>
          <a:xfrm rot="5400000">
            <a:off x="5202378" y="3892048"/>
            <a:ext cx="55941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6386846-EC5F-46D8-9041-DBB657CABCBA}"/>
              </a:ext>
            </a:extLst>
          </p:cNvPr>
          <p:cNvSpPr/>
          <p:nvPr/>
        </p:nvSpPr>
        <p:spPr>
          <a:xfrm rot="5400000">
            <a:off x="5202378" y="2581722"/>
            <a:ext cx="55941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24ECE0C-D659-421B-8659-732C0B3B5BA3}"/>
              </a:ext>
            </a:extLst>
          </p:cNvPr>
          <p:cNvSpPr/>
          <p:nvPr/>
        </p:nvSpPr>
        <p:spPr>
          <a:xfrm rot="5400000">
            <a:off x="5202061" y="1329641"/>
            <a:ext cx="55941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8831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DD8D3-B563-4CF3-A031-3F2FA8C81499}"/>
              </a:ext>
            </a:extLst>
          </p:cNvPr>
          <p:cNvSpPr txBox="1"/>
          <p:nvPr/>
        </p:nvSpPr>
        <p:spPr>
          <a:xfrm>
            <a:off x="5212585" y="3136612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Примеры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6C1295-4BEA-4862-8D89-18D446BB5B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1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DD8D3-B563-4CF3-A031-3F2FA8C81499}"/>
              </a:ext>
            </a:extLst>
          </p:cNvPr>
          <p:cNvSpPr txBox="1"/>
          <p:nvPr/>
        </p:nvSpPr>
        <p:spPr>
          <a:xfrm>
            <a:off x="4389443" y="319816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NativeMemoryManager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BF68BC-B0E0-42CB-9AC2-764CF4D99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4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D859AD-CDDA-437F-AD05-4BC9675C4A78}"/>
              </a:ext>
            </a:extLst>
          </p:cNvPr>
          <p:cNvSpPr/>
          <p:nvPr/>
        </p:nvSpPr>
        <p:spPr>
          <a:xfrm>
            <a:off x="2136743" y="1874728"/>
            <a:ext cx="101683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NativeMemoryManager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NativeMemoryManager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_length = length;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Marshal.AllocHGlobal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(length);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IsRetained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Memory&lt;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Memory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(_length);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Span&lt;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Span&lt;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_length);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A29BBE-22C0-40A9-B5FE-8A2DD3F16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0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D859AD-CDDA-437F-AD05-4BC9675C4A78}"/>
              </a:ext>
            </a:extLst>
          </p:cNvPr>
          <p:cNvSpPr/>
          <p:nvPr/>
        </p:nvSpPr>
        <p:spPr>
          <a:xfrm>
            <a:off x="2626936" y="328733"/>
            <a:ext cx="658305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NativeMemoryManager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...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MemoryHandle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retainedCount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pointer =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*)((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T = byte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MemoryHandle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(pointer,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Unpin()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retainedCount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retainedCount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retainedCount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(_disposed)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Marshal.FreeHGlobal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49AA32-F5B1-4794-9C5D-C7C7F7658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62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D859AD-CDDA-437F-AD05-4BC9675C4A78}"/>
              </a:ext>
            </a:extLst>
          </p:cNvPr>
          <p:cNvSpPr/>
          <p:nvPr/>
        </p:nvSpPr>
        <p:spPr>
          <a:xfrm>
            <a:off x="2136743" y="1874728"/>
            <a:ext cx="101683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NativeMemoryManager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...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disposing)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_disposed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retainedCount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Marshal.FreeHGlobal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878317-03A2-4AB2-9645-557F074A1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9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743C6-CD57-450C-A35D-69E268425CD5}"/>
              </a:ext>
            </a:extLst>
          </p:cNvPr>
          <p:cNvSpPr/>
          <p:nvPr/>
        </p:nvSpPr>
        <p:spPr>
          <a:xfrm>
            <a:off x="502761" y="1519337"/>
            <a:ext cx="11054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>
                <a:latin typeface="Consolas" panose="020B0609020204030204" pitchFamily="49" charset="0"/>
              </a:rPr>
              <a:t>Тип данных `Span` </a:t>
            </a:r>
            <a:r>
              <a:rPr lang="en-US" sz="1600" dirty="0">
                <a:latin typeface="Consolas" panose="020B0609020204030204" pitchFamily="49" charset="0"/>
              </a:rPr>
              <a:t>-</a:t>
            </a:r>
            <a:r>
              <a:rPr lang="ru-RU" sz="1600" dirty="0">
                <a:latin typeface="Consolas" panose="020B0609020204030204" pitchFamily="49" charset="0"/>
              </a:rPr>
              <a:t> работчая лошадка, не для хранения в полях классов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Consolas" panose="020B0609020204030204" pitchFamily="49" charset="0"/>
              </a:rPr>
              <a:t>Если необходимо хранить, необходимо использовать </a:t>
            </a:r>
            <a:r>
              <a:rPr lang="ru-RU" sz="1600" b="1" dirty="0">
                <a:latin typeface="Consolas" panose="020B0609020204030204" pitchFamily="49" charset="0"/>
              </a:rPr>
              <a:t>Memory&lt;T&gt;</a:t>
            </a:r>
            <a:r>
              <a:rPr lang="ru-RU" sz="1600" dirty="0">
                <a:latin typeface="Consolas" panose="020B0609020204030204" pitchFamily="49" charset="0"/>
              </a:rPr>
              <a:t> или </a:t>
            </a:r>
            <a:r>
              <a:rPr lang="ru-RU" sz="1600" b="1" dirty="0">
                <a:latin typeface="Consolas" panose="020B0609020204030204" pitchFamily="49" charset="0"/>
              </a:rPr>
              <a:t>ReadOnlyMemory&lt;T&gt;</a:t>
            </a:r>
          </a:p>
          <a:p>
            <a:pPr marL="285750" indent="-285750">
              <a:buFontTx/>
              <a:buChar char="-"/>
            </a:pPr>
            <a:r>
              <a:rPr lang="ru-RU" sz="1600" b="1" dirty="0">
                <a:latin typeface="Consolas" panose="020B0609020204030204" pitchFamily="49" charset="0"/>
              </a:rPr>
              <a:t>MemoryManager&lt;T&gt;</a:t>
            </a:r>
            <a:r>
              <a:rPr lang="ru-RU" sz="1600" dirty="0">
                <a:latin typeface="Consolas" panose="020B0609020204030204" pitchFamily="49" charset="0"/>
              </a:rPr>
              <a:t> - это владелец буфера данных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Consolas" panose="020B0609020204030204" pitchFamily="49" charset="0"/>
              </a:rPr>
              <a:t>Если </a:t>
            </a:r>
            <a:r>
              <a:rPr lang="ru-RU" sz="1600" b="1" dirty="0">
                <a:latin typeface="Consolas" panose="020B0609020204030204" pitchFamily="49" charset="0"/>
              </a:rPr>
              <a:t>Memory 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MemoryManager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</a:rPr>
              <a:t>MemoryPool</a:t>
            </a:r>
            <a:r>
              <a:rPr lang="ru-RU" sz="1600" dirty="0">
                <a:latin typeface="Consolas" panose="020B0609020204030204" pitchFamily="49" charset="0"/>
              </a:rPr>
              <a:t>) построен вокруг неуправляемого участка памяти,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ru-RU" sz="1600" b="1" dirty="0">
                <a:latin typeface="Consolas" panose="020B0609020204030204" pitchFamily="49" charset="0"/>
              </a:rPr>
              <a:t>Pin()</a:t>
            </a:r>
            <a:r>
              <a:rPr lang="ru-RU" sz="1600" dirty="0">
                <a:latin typeface="Consolas" panose="020B0609020204030204" pitchFamily="49" charset="0"/>
              </a:rPr>
              <a:t> ничего не сделает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Consolas" panose="020B0609020204030204" pitchFamily="49" charset="0"/>
              </a:rPr>
              <a:t>Каждый из типов имеет публичные конструкторы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Consolas" panose="020B0609020204030204" pitchFamily="49" charset="0"/>
              </a:rPr>
              <a:t>Если подразумевается, что вам необходимо работать с `unsafe` кодом, стоит использовать тип </a:t>
            </a:r>
            <a:r>
              <a:rPr lang="ru-RU" sz="1600" b="1" dirty="0">
                <a:latin typeface="Consolas" panose="020B0609020204030204" pitchFamily="49" charset="0"/>
              </a:rPr>
              <a:t>Memory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Consolas" panose="020B0609020204030204" pitchFamily="49" charset="0"/>
              </a:rPr>
              <a:t>Если же вы имеете некий трафик буферов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ru-RU" sz="1600" dirty="0">
                <a:latin typeface="Consolas" panose="020B0609020204030204" pitchFamily="49" charset="0"/>
              </a:rPr>
              <a:t>стоит воспользоваться типом </a:t>
            </a:r>
            <a:r>
              <a:rPr lang="ru-RU" sz="1600" b="1" dirty="0">
                <a:latin typeface="Consolas" panose="020B0609020204030204" pitchFamily="49" charset="0"/>
              </a:rPr>
              <a:t>MemoryPool</a:t>
            </a:r>
            <a:endParaRPr lang="ru-RU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5DB6D-BBE9-43D7-9FDF-7EADCEC6BEEB}"/>
              </a:ext>
            </a:extLst>
          </p:cNvPr>
          <p:cNvSpPr/>
          <p:nvPr/>
        </p:nvSpPr>
        <p:spPr>
          <a:xfrm>
            <a:off x="502761" y="623683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Consolas" panose="020B0609020204030204" pitchFamily="49" charset="0"/>
              </a:rPr>
              <a:t>Выводы</a:t>
            </a:r>
            <a:endParaRPr lang="en-US" sz="2800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2A7692-B1E4-4B83-A36C-9005D7699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6AF8C-6132-4BDB-AB8E-4DD862CBD470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О чём поговорим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6D16E-76A6-4D03-BBE1-DA8BD76E0CCF}"/>
              </a:ext>
            </a:extLst>
          </p:cNvPr>
          <p:cNvSpPr/>
          <p:nvPr/>
        </p:nvSpPr>
        <p:spPr>
          <a:xfrm>
            <a:off x="1498861" y="1686041"/>
            <a:ext cx="2469823" cy="65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Span&lt;T&gt;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A16AC-F55A-4E4F-B7EA-BD261F55DFE0}"/>
              </a:ext>
            </a:extLst>
          </p:cNvPr>
          <p:cNvSpPr/>
          <p:nvPr/>
        </p:nvSpPr>
        <p:spPr>
          <a:xfrm>
            <a:off x="1498861" y="2848687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Memory&lt;T&gt;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9A215-B25C-4569-A1DA-3A55E1A23273}"/>
              </a:ext>
            </a:extLst>
          </p:cNvPr>
          <p:cNvSpPr/>
          <p:nvPr/>
        </p:nvSpPr>
        <p:spPr>
          <a:xfrm>
            <a:off x="1498861" y="4248803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IMemoryOwner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0FC8E-6940-4966-8A13-7A997EF221D0}"/>
              </a:ext>
            </a:extLst>
          </p:cNvPr>
          <p:cNvSpPr/>
          <p:nvPr/>
        </p:nvSpPr>
        <p:spPr>
          <a:xfrm>
            <a:off x="1498861" y="5392299"/>
            <a:ext cx="2469822" cy="6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MemoryPool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CD5DD9C-4069-4C31-8F94-D736999AC7D1}"/>
              </a:ext>
            </a:extLst>
          </p:cNvPr>
          <p:cNvSpPr/>
          <p:nvPr/>
        </p:nvSpPr>
        <p:spPr>
          <a:xfrm rot="16200000">
            <a:off x="2531921" y="2455544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09C558E6-D43A-420F-9392-B7D7486776C1}"/>
              </a:ext>
            </a:extLst>
          </p:cNvPr>
          <p:cNvSpPr/>
          <p:nvPr/>
        </p:nvSpPr>
        <p:spPr>
          <a:xfrm>
            <a:off x="5481851" y="1691806"/>
            <a:ext cx="4589996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327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Инструмент для работы с содержимым как на чтение так и на запись</a:t>
            </a:r>
            <a:endParaRPr lang="en-US" dirty="0"/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95156542-CCF6-41EB-ACDF-B1D6E3DBD805}"/>
              </a:ext>
            </a:extLst>
          </p:cNvPr>
          <p:cNvSpPr/>
          <p:nvPr/>
        </p:nvSpPr>
        <p:spPr>
          <a:xfrm>
            <a:off x="5492868" y="4159360"/>
            <a:ext cx="5369925" cy="1151114"/>
          </a:xfrm>
          <a:prstGeom prst="accentCallout1">
            <a:avLst>
              <a:gd name="adj1" fmla="val 40285"/>
              <a:gd name="adj2" fmla="val -2038"/>
              <a:gd name="adj3" fmla="val 41404"/>
              <a:gd name="adj4" fmla="val -270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Осуществляет управление указателем. Например, ручной подсчет ссылок из </a:t>
            </a:r>
            <a:r>
              <a:rPr lang="en-US" dirty="0"/>
              <a:t>unsafe</a:t>
            </a:r>
          </a:p>
          <a:p>
            <a:r>
              <a:rPr lang="ru-RU" dirty="0"/>
              <a:t>либо «освобождение» полученной из </a:t>
            </a:r>
            <a:r>
              <a:rPr lang="en-US" dirty="0" err="1"/>
              <a:t>MemoryPool</a:t>
            </a:r>
            <a:r>
              <a:rPr lang="en-US" dirty="0"/>
              <a:t> </a:t>
            </a:r>
            <a:r>
              <a:rPr lang="ru-RU" dirty="0"/>
              <a:t>памяти путем возврата обратно в пул</a:t>
            </a:r>
            <a:endParaRPr lang="en-US" dirty="0"/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56786F4F-681E-4DE8-A9A1-EE8BEADDDE68}"/>
              </a:ext>
            </a:extLst>
          </p:cNvPr>
          <p:cNvSpPr/>
          <p:nvPr/>
        </p:nvSpPr>
        <p:spPr>
          <a:xfrm>
            <a:off x="5492868" y="5497185"/>
            <a:ext cx="5679208" cy="646387"/>
          </a:xfrm>
          <a:prstGeom prst="accentCallout1">
            <a:avLst>
              <a:gd name="adj1" fmla="val 56555"/>
              <a:gd name="adj2" fmla="val -2038"/>
              <a:gd name="adj3" fmla="val 57138"/>
              <a:gd name="adj4" fmla="val -259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Осуществляет пулинг </a:t>
            </a:r>
            <a:r>
              <a:rPr lang="en-US" dirty="0" err="1"/>
              <a:t>IMemoryOwner</a:t>
            </a:r>
            <a:r>
              <a:rPr lang="en-US" dirty="0"/>
              <a:t>&lt;T&gt;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272ABC-78D9-449F-BAEF-F29A01810A12}"/>
              </a:ext>
            </a:extLst>
          </p:cNvPr>
          <p:cNvSpPr/>
          <p:nvPr/>
        </p:nvSpPr>
        <p:spPr>
          <a:xfrm rot="16200000">
            <a:off x="2504789" y="3743129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F90048D-946E-4A00-B63F-B636BA2F4147}"/>
              </a:ext>
            </a:extLst>
          </p:cNvPr>
          <p:cNvSpPr/>
          <p:nvPr/>
        </p:nvSpPr>
        <p:spPr>
          <a:xfrm rot="16200000">
            <a:off x="2491457" y="5014935"/>
            <a:ext cx="346842" cy="244236"/>
          </a:xfrm>
          <a:prstGeom prst="rightArrow">
            <a:avLst>
              <a:gd name="adj1" fmla="val 50000"/>
              <a:gd name="adj2" fmla="val 577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38553752-303D-4922-A38C-131A705ADB9C}"/>
              </a:ext>
            </a:extLst>
          </p:cNvPr>
          <p:cNvSpPr/>
          <p:nvPr/>
        </p:nvSpPr>
        <p:spPr>
          <a:xfrm>
            <a:off x="5481850" y="2810888"/>
            <a:ext cx="4885831" cy="646387"/>
          </a:xfrm>
          <a:prstGeom prst="accentCallout1">
            <a:avLst>
              <a:gd name="adj1" fmla="val 56555"/>
              <a:gd name="adj2" fmla="val -2038"/>
              <a:gd name="adj3" fmla="val 58842"/>
              <a:gd name="adj4" fmla="val -299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Средство хранения унифицированного указателя в полях классов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CE019E-B2FC-4AB2-86E9-9E805B254AA8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285DCF-4F0D-4D3B-A996-E3F4BC38FD7A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22CF03-8D5E-41B5-ACE5-B50B1C1E3663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85B255-EE96-46F8-B518-5FBD077775C9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638338-0A3D-440D-8FAC-060403286001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9A431A-98EF-4F11-8995-799CDA06EB1B}"/>
              </a:ext>
            </a:extLst>
          </p:cNvPr>
          <p:cNvCxnSpPr>
            <a:cxnSpLocks/>
          </p:cNvCxnSpPr>
          <p:nvPr/>
        </p:nvCxnSpPr>
        <p:spPr>
          <a:xfrm>
            <a:off x="2982161" y="3865247"/>
            <a:ext cx="8420429" cy="0"/>
          </a:xfrm>
          <a:prstGeom prst="line">
            <a:avLst/>
          </a:prstGeom>
          <a:ln w="25400">
            <a:solidFill>
              <a:schemeClr val="accent1">
                <a:alpha val="39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7B8396-A880-4319-94F4-D81C0061A8BF}"/>
              </a:ext>
            </a:extLst>
          </p:cNvPr>
          <p:cNvCxnSpPr>
            <a:cxnSpLocks/>
          </p:cNvCxnSpPr>
          <p:nvPr/>
        </p:nvCxnSpPr>
        <p:spPr>
          <a:xfrm>
            <a:off x="510161" y="3866240"/>
            <a:ext cx="1946600" cy="0"/>
          </a:xfrm>
          <a:prstGeom prst="line">
            <a:avLst/>
          </a:prstGeom>
          <a:ln w="25400">
            <a:solidFill>
              <a:schemeClr val="accent1">
                <a:alpha val="39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DCADB9-0A9E-4D78-A303-0E2709D94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BCC4F7-3ECB-424F-B775-3BD477860F9F}"/>
              </a:ext>
            </a:extLst>
          </p:cNvPr>
          <p:cNvSpPr/>
          <p:nvPr/>
        </p:nvSpPr>
        <p:spPr>
          <a:xfrm>
            <a:off x="1099127" y="1413164"/>
            <a:ext cx="9763666" cy="2235701"/>
          </a:xfrm>
          <a:prstGeom prst="rect">
            <a:avLst/>
          </a:prstGeom>
          <a:solidFill>
            <a:schemeClr val="lt1">
              <a:alpha val="5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5325597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QA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7DD61-DB7A-4AFF-AF5D-9C003C569DF1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8F6799-AF42-4F68-8C15-4ECE98003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8BD06F-9EA7-482E-8C80-A41679C39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44" y="329168"/>
            <a:ext cx="11907912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6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0AD4F-C0DB-4FC1-9D46-E94BF079C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72" y="272698"/>
            <a:ext cx="10620856" cy="58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0C270E-7422-453B-97D5-2A18CC194175}"/>
              </a:ext>
            </a:extLst>
          </p:cNvPr>
          <p:cNvSpPr/>
          <p:nvPr/>
        </p:nvSpPr>
        <p:spPr>
          <a:xfrm>
            <a:off x="3694545" y="250567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IMemoryOwner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/// &lt;summary&gt;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/// Returns a Memory&lt;T&gt;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/// &lt;/summary&gt;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Memory&lt;T&gt; Memory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401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4D109-FBAA-4B2F-B2FB-AE91961C4549}"/>
              </a:ext>
            </a:extLst>
          </p:cNvPr>
          <p:cNvSpPr txBox="1"/>
          <p:nvPr/>
        </p:nvSpPr>
        <p:spPr>
          <a:xfrm>
            <a:off x="803564" y="849745"/>
            <a:ext cx="1061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необходимо разделение на владельца и клиента указателя: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Memory – </a:t>
            </a:r>
            <a:r>
              <a:rPr lang="ru-RU" dirty="0">
                <a:latin typeface="Consolas" panose="020B0609020204030204" pitchFamily="49" charset="0"/>
              </a:rPr>
              <a:t>клиент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IMemoryOwner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ru-RU" dirty="0">
                <a:latin typeface="Consolas" panose="020B0609020204030204" pitchFamily="49" charset="0"/>
              </a:rPr>
              <a:t>владелец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986D1-101F-42FA-9C11-B92A134F259F}"/>
              </a:ext>
            </a:extLst>
          </p:cNvPr>
          <p:cNvSpPr/>
          <p:nvPr/>
        </p:nvSpPr>
        <p:spPr>
          <a:xfrm>
            <a:off x="2697020" y="2591935"/>
            <a:ext cx="7992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CollectionStore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IMemoryOwner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_owner = owner;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owner.Memory.Span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[index] = data;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3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E25E5A-E4F1-47BA-996C-7E4AE484663F}"/>
              </a:ext>
            </a:extLst>
          </p:cNvPr>
          <p:cNvSpPr/>
          <p:nvPr/>
        </p:nvSpPr>
        <p:spPr>
          <a:xfrm>
            <a:off x="3800764" y="2644170"/>
            <a:ext cx="4590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IPinnable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MemoryHandle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Unpin();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783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4FB1EE-0332-4A38-938C-D17CB4F8AF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DDB6D7-99DC-4FFE-B0C0-63D07B03B0AC}"/>
              </a:ext>
            </a:extLst>
          </p:cNvPr>
          <p:cNvGrpSpPr/>
          <p:nvPr/>
        </p:nvGrpSpPr>
        <p:grpSpPr>
          <a:xfrm>
            <a:off x="-32657" y="-87088"/>
            <a:ext cx="12257314" cy="185057"/>
            <a:chOff x="-32657" y="-87088"/>
            <a:chExt cx="12257314" cy="1850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1E701E-8445-4210-8772-41FDA475F306}"/>
                </a:ext>
              </a:extLst>
            </p:cNvPr>
            <p:cNvSpPr/>
            <p:nvPr/>
          </p:nvSpPr>
          <p:spPr>
            <a:xfrm>
              <a:off x="-32657" y="-87088"/>
              <a:ext cx="3069770" cy="1850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3B5F20-955A-4E79-A015-C470EDF9322C}"/>
                </a:ext>
              </a:extLst>
            </p:cNvPr>
            <p:cNvSpPr/>
            <p:nvPr/>
          </p:nvSpPr>
          <p:spPr>
            <a:xfrm>
              <a:off x="3026230" y="-87088"/>
              <a:ext cx="3069770" cy="18505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5F533-BFBE-430C-B0E2-D5A4A49D8440}"/>
                </a:ext>
              </a:extLst>
            </p:cNvPr>
            <p:cNvSpPr/>
            <p:nvPr/>
          </p:nvSpPr>
          <p:spPr>
            <a:xfrm>
              <a:off x="6085117" y="-87088"/>
              <a:ext cx="3069770" cy="18505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9CBA0C-F010-46BD-874C-3C0684F147FA}"/>
                </a:ext>
              </a:extLst>
            </p:cNvPr>
            <p:cNvSpPr/>
            <p:nvPr/>
          </p:nvSpPr>
          <p:spPr>
            <a:xfrm>
              <a:off x="9154887" y="-87088"/>
              <a:ext cx="3069770" cy="18505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F4E864-A6DA-456F-93FC-63E680C2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4D109-FBAA-4B2F-B2FB-AE91961C4549}"/>
              </a:ext>
            </a:extLst>
          </p:cNvPr>
          <p:cNvSpPr txBox="1"/>
          <p:nvPr/>
        </p:nvSpPr>
        <p:spPr>
          <a:xfrm>
            <a:off x="803564" y="849745"/>
            <a:ext cx="10612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Если необходимо разделение на владельца и клиента указателя: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Memory –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клиент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IMemoryOwner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владелец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буфер необходимо передать в неуправляемый код: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Pin()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MemoryHandle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ru-RU" dirty="0">
                <a:latin typeface="Consolas" panose="020B0609020204030204" pitchFamily="49" charset="0"/>
              </a:rPr>
              <a:t>фиксирует буфер в памяти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Unpin() </a:t>
            </a:r>
            <a:r>
              <a:rPr lang="ru-RU" dirty="0">
                <a:latin typeface="Consolas" panose="020B0609020204030204" pitchFamily="49" charset="0"/>
              </a:rPr>
              <a:t>или </a:t>
            </a:r>
            <a:r>
              <a:rPr lang="en-US" dirty="0" err="1">
                <a:latin typeface="Consolas" panose="020B0609020204030204" pitchFamily="49" charset="0"/>
              </a:rPr>
              <a:t>handle.Dispose</a:t>
            </a:r>
            <a:r>
              <a:rPr lang="en-US" dirty="0">
                <a:latin typeface="Consolas" panose="020B0609020204030204" pitchFamily="49" charset="0"/>
              </a:rPr>
              <a:t>() –</a:t>
            </a:r>
            <a:r>
              <a:rPr lang="ru-RU" dirty="0">
                <a:latin typeface="Consolas" panose="020B0609020204030204" pitchFamily="49" charset="0"/>
              </a:rPr>
              <a:t> отменият фиксирование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71445-61B0-467C-BD35-5C536FC22BA0}"/>
              </a:ext>
            </a:extLst>
          </p:cNvPr>
          <p:cNvSpPr/>
          <p:nvPr/>
        </p:nvSpPr>
        <p:spPr>
          <a:xfrm>
            <a:off x="2526145" y="3232656"/>
            <a:ext cx="7167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MemoryMarshal.GetReference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(source))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UnsafeApi.CallSomeMethod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handle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pinnable.Pin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UnsafeApi.CallSomeMethod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handle.Pointer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9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14452</TotalTime>
  <Words>1368</Words>
  <Application>Microsoft Office PowerPoint</Application>
  <PresentationFormat>Widescreen</PresentationFormat>
  <Paragraphs>321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IMemoryOwner, IMemoryPool</dc:title>
  <dc:creator>Stanislav Sidristij</dc:creator>
  <cp:keywords>coreclr</cp:keywords>
  <cp:lastModifiedBy>Stanislav Sidristy</cp:lastModifiedBy>
  <cp:revision>191</cp:revision>
  <dcterms:created xsi:type="dcterms:W3CDTF">2018-02-12T20:55:14Z</dcterms:created>
  <dcterms:modified xsi:type="dcterms:W3CDTF">2018-10-18T16:40:30Z</dcterms:modified>
  <cp:category>.net</cp:category>
</cp:coreProperties>
</file>