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98" r:id="rId2"/>
    <p:sldId id="299" r:id="rId3"/>
    <p:sldId id="440" r:id="rId4"/>
    <p:sldId id="258" r:id="rId5"/>
    <p:sldId id="295" r:id="rId6"/>
    <p:sldId id="296" r:id="rId7"/>
    <p:sldId id="297" r:id="rId8"/>
    <p:sldId id="298" r:id="rId9"/>
    <p:sldId id="41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346" r:id="rId57"/>
    <p:sldId id="433" r:id="rId58"/>
    <p:sldId id="434" r:id="rId59"/>
    <p:sldId id="349" r:id="rId60"/>
    <p:sldId id="435" r:id="rId61"/>
    <p:sldId id="436" r:id="rId62"/>
    <p:sldId id="294" r:id="rId63"/>
    <p:sldId id="437" r:id="rId64"/>
    <p:sldId id="438" r:id="rId65"/>
    <p:sldId id="353" r:id="rId66"/>
    <p:sldId id="43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65F7B2-D212-4A38-8CF5-E6CD287EDBE7}">
          <p14:sldIdLst>
            <p14:sldId id="398"/>
            <p14:sldId id="299"/>
            <p14:sldId id="440"/>
            <p14:sldId id="258"/>
            <p14:sldId id="295"/>
            <p14:sldId id="296"/>
            <p14:sldId id="297"/>
            <p14:sldId id="298"/>
            <p14:sldId id="41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346"/>
            <p14:sldId id="433"/>
            <p14:sldId id="434"/>
            <p14:sldId id="349"/>
            <p14:sldId id="435"/>
            <p14:sldId id="436"/>
            <p14:sldId id="294"/>
            <p14:sldId id="437"/>
            <p14:sldId id="438"/>
            <p14:sldId id="353"/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0D6EB1-B110-4086-B078-B9EC7E75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0"/>
            <a:ext cx="593725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EB03ED-39B2-4CD1-BD47-C8114A100203}"/>
              </a:ext>
            </a:extLst>
          </p:cNvPr>
          <p:cNvSpPr/>
          <p:nvPr/>
        </p:nvSpPr>
        <p:spPr>
          <a:xfrm>
            <a:off x="-1645" y="0"/>
            <a:ext cx="625639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17858-04BC-436A-9AFC-6C42C93D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6" y="5930945"/>
            <a:ext cx="3825913" cy="808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8E8074E-3F71-428F-B240-2CA782961DCB}"/>
              </a:ext>
            </a:extLst>
          </p:cNvPr>
          <p:cNvSpPr>
            <a:spLocks noGrp="1"/>
          </p:cNvSpPr>
          <p:nvPr/>
        </p:nvSpPr>
        <p:spPr>
          <a:xfrm>
            <a:off x="5911879" y="0"/>
            <a:ext cx="70713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 Ref/Val Types</a:t>
            </a:r>
            <a:br>
              <a:rPr lang="ru-RU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несправедливо гонимые типы данных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Оба подкласса наследуют тип </a:t>
            </a:r>
            <a:r>
              <a:rPr lang="ru-RU" b="1" dirty="0" err="1">
                <a:latin typeface="Consolas" panose="020B0609020204030204" pitchFamily="49" charset="0"/>
              </a:rPr>
              <a:t>object</a:t>
            </a:r>
            <a:r>
              <a:rPr lang="ru-RU" dirty="0">
                <a:latin typeface="Consolas" panose="020B0609020204030204" pitchFamily="49" charset="0"/>
              </a:rPr>
              <a:t>, а значит - могут выступать как его представители - на полных правах</a:t>
            </a:r>
          </a:p>
          <a:p>
            <a:pPr marL="285750" indent="-285750">
              <a:buFontTx/>
              <a:buChar char="-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Что общего?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42949E-BF7F-4070-9BFA-43D738FC3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30D7E4-B6BC-4D3A-9221-63E6F399C1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6119F-F763-4680-B5A8-6DD707A6A162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Копирование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55855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725267"/>
            <a:ext cx="749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Любая переменная, поле класса/структуры или же параметр метода, которые принимают ссылочный тип, на самом деле хранят в себе ссылку на значение;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196326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Копирование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19" y="3889302"/>
            <a:ext cx="4007728" cy="1090993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EA07D8-BADB-4CF8-A0FF-08BC6B407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725267"/>
            <a:ext cx="749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Тогда как любая переменная, поле класса/структуры или же параметр метода, которые принимают значимый тип, на самом деле хранят в себе именно значение. Т.е. всю структуру целиком;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196326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Копирование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52" y="4182437"/>
            <a:ext cx="3869740" cy="1371812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892332-5DAD-435B-98FA-EC0083A10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54823" y="1461245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Массивы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08" y="2124484"/>
            <a:ext cx="6294665" cy="3505504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7BBDFD-0DB0-49D3-A923-026857F3A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0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54823" y="1461245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Коллекции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57" y="2226504"/>
            <a:ext cx="6846401" cy="3462828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8AF788-294C-4F64-BE94-7A5FB3466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54823" y="1461245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Коллекции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07" y="2156740"/>
            <a:ext cx="7856901" cy="3871295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0AF1BB-59D1-4D8C-A02C-8857C7FD01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0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17" y="1551764"/>
            <a:ext cx="4381880" cy="4351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805" y="179292"/>
            <a:ext cx="7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Что вообще понимается под "значением структуры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является вся структура целиком"?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0092D0-8EF7-4759-867F-35F6575EC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0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74805" y="179292"/>
            <a:ext cx="7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Что вообще понимается под "значением структуры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является вся структура целиком"?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57" y="914600"/>
            <a:ext cx="3909399" cy="5745978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8A536-DFF6-4A7A-9A5B-33DFA19FF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74805" y="179292"/>
            <a:ext cx="7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Что вообще понимается под "значением структуры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является вся структура целиком"?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26" y="1962023"/>
            <a:ext cx="6546147" cy="2933954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9400C9-BE96-44AD-9535-D1481FEFA7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1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5A85A-88F2-4834-B85F-F25144BD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132038" y="2176695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8A815-6D9E-4342-A85E-858D807BF4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CDBEB3-9021-4D57-937C-5C04F8717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28426-6861-465F-A1FA-83CAF4AFFC39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77048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В структурах нельзя описать</a:t>
            </a:r>
            <a:r>
              <a:rPr lang="en-US" dirty="0">
                <a:latin typeface="Consolas" panose="020B0609020204030204" pitchFamily="49" charset="0"/>
              </a:rPr>
              <a:t> virtual </a:t>
            </a:r>
            <a:r>
              <a:rPr lang="ru-RU" dirty="0">
                <a:latin typeface="Consolas" panose="020B0609020204030204" pitchFamily="49" charset="0"/>
              </a:rPr>
              <a:t>методы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Наследование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127BDD-A25C-433C-ADAD-EE439EEAB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0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 структурах нельзя описать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virtual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методы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-apple-system"/>
              </a:rPr>
              <a:t>Структуры в принципе нельзя наследовать друг от друга. 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Единственный способ сделать эмуляцию наследования - расположить структуру базового типа первым полем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Наследование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431F1F-C9A9-4BBA-A1A5-77F9152E6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 структурах нельзя описать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virtual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методы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-apple-system"/>
              </a:rPr>
              <a:t>Структуры в принципе нельзя наследовать друг от друга. Единственный способ сделать эмуляцию наследования - расположить структуру базового типа первым полем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Структуры в отличии от классов можно передавать в </a:t>
            </a:r>
            <a:r>
              <a:rPr lang="ru-RU" dirty="0" err="1">
                <a:latin typeface="Consolas" panose="020B0609020204030204" pitchFamily="49" charset="0"/>
              </a:rPr>
              <a:t>unmanaged</a:t>
            </a:r>
            <a:r>
              <a:rPr lang="ru-RU" dirty="0">
                <a:latin typeface="Consolas" panose="020B0609020204030204" pitchFamily="49" charset="0"/>
              </a:rPr>
              <a:t> код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Наследование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2762F71-D412-4928-BE9E-5B3D2992B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99" y="509989"/>
            <a:ext cx="9689142" cy="5944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6353" y="0"/>
            <a:ext cx="749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Поведение при вызове </a:t>
            </a:r>
            <a:r>
              <a:rPr lang="ru-RU" dirty="0" err="1">
                <a:latin typeface="Consolas" panose="020B0609020204030204" pitchFamily="49" charset="0"/>
              </a:rPr>
              <a:t>экземплярных</a:t>
            </a:r>
            <a:r>
              <a:rPr lang="ru-RU" dirty="0">
                <a:latin typeface="Consolas" panose="020B0609020204030204" pitchFamily="49" charset="0"/>
              </a:rPr>
              <a:t> методов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64" y="1408023"/>
            <a:ext cx="4061812" cy="24995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327" y="1381350"/>
            <a:ext cx="3924640" cy="25529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173" y="4619451"/>
            <a:ext cx="3985605" cy="1402202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0A8742-20DC-48EE-B002-A5645E77F0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99" y="509989"/>
            <a:ext cx="9689142" cy="5944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6353" y="0"/>
            <a:ext cx="749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Поведение при вызове </a:t>
            </a:r>
            <a:r>
              <a:rPr lang="ru-RU" dirty="0" err="1">
                <a:latin typeface="Consolas" panose="020B0609020204030204" pitchFamily="49" charset="0"/>
              </a:rPr>
              <a:t>экземплярных</a:t>
            </a:r>
            <a:r>
              <a:rPr lang="ru-RU" dirty="0">
                <a:latin typeface="Consolas" panose="020B0609020204030204" pitchFamily="49" charset="0"/>
              </a:rPr>
              <a:t> методов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68" y="1525445"/>
            <a:ext cx="5920721" cy="24133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82" y="4335853"/>
            <a:ext cx="3968270" cy="1476367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35B692-DAFF-4956-99C4-2F62BF647C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9AEF48-4984-4B07-9AE6-541E8D14B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11678-4A3D-48BD-94A5-EE08BA052FDA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Выделение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99063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Размер </a:t>
            </a:r>
            <a:r>
              <a:rPr lang="ru-RU" dirty="0" err="1">
                <a:latin typeface="Consolas" panose="020B0609020204030204" pitchFamily="49" charset="0"/>
              </a:rPr>
              <a:t>RefType</a:t>
            </a:r>
            <a:r>
              <a:rPr lang="ru-RU" dirty="0">
                <a:latin typeface="Consolas" panose="020B0609020204030204" pitchFamily="49" charset="0"/>
              </a:rPr>
              <a:t> &lt; 85K, место в SOH есть: выделение памяти идет достаточно быстро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Выделение памяти: </a:t>
            </a:r>
            <a:r>
              <a:rPr lang="en-US" dirty="0" err="1">
                <a:latin typeface="Consolas" panose="020B0609020204030204" pitchFamily="49" charset="0"/>
              </a:rPr>
              <a:t>RefTypes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8B5944-31D2-416A-83EC-F748B34266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54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Размер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RefType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&lt; 85K, место в SOH есть: выделение памяти идет достаточно быстро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Размер </a:t>
            </a:r>
            <a:r>
              <a:rPr lang="ru-RU" dirty="0" err="1">
                <a:latin typeface="Consolas" panose="020B0609020204030204" pitchFamily="49" charset="0"/>
              </a:rPr>
              <a:t>RefType</a:t>
            </a:r>
            <a:r>
              <a:rPr lang="ru-RU" dirty="0">
                <a:latin typeface="Consolas" panose="020B0609020204030204" pitchFamily="49" charset="0"/>
              </a:rPr>
              <a:t> &lt; 85K, место в SOH заканчивается: выделение памяти идет очень медленно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Выделение памяти: </a:t>
            </a:r>
            <a:r>
              <a:rPr lang="en-US" dirty="0" err="1">
                <a:latin typeface="Consolas" panose="020B0609020204030204" pitchFamily="49" charset="0"/>
              </a:rPr>
              <a:t>RefTypes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92412D-BF70-4275-ABD8-84A82DA2D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Размер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RefType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&lt; 85K, место в SOH есть: выделение памяти идет достаточно быстро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Размер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RefType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&lt; 85K, место в SOH заканчивается: выделение памяти идет очень медленно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Размер </a:t>
            </a:r>
            <a:r>
              <a:rPr lang="ru-RU" dirty="0" err="1">
                <a:latin typeface="Consolas" panose="020B0609020204030204" pitchFamily="49" charset="0"/>
              </a:rPr>
              <a:t>RefType</a:t>
            </a:r>
            <a:r>
              <a:rPr lang="ru-RU" dirty="0">
                <a:latin typeface="Consolas" panose="020B0609020204030204" pitchFamily="49" charset="0"/>
              </a:rPr>
              <a:t> &gt; 85K, выделение памяти идет относительно медленно. А с учетом того, что данные операции редки и не могут ввиду своих размеров конкурировать с </a:t>
            </a:r>
            <a:r>
              <a:rPr lang="ru-RU" dirty="0" err="1">
                <a:latin typeface="Consolas" panose="020B0609020204030204" pitchFamily="49" charset="0"/>
              </a:rPr>
              <a:t>ValTypes</a:t>
            </a:r>
            <a:r>
              <a:rPr lang="ru-RU" dirty="0">
                <a:latin typeface="Consolas" panose="020B0609020204030204" pitchFamily="49" charset="0"/>
              </a:rPr>
              <a:t>, нас это сейчас не сильно волнует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Выделение памяти: </a:t>
            </a:r>
            <a:r>
              <a:rPr lang="en-US" dirty="0" err="1">
                <a:latin typeface="Consolas" panose="020B0609020204030204" pitchFamily="49" charset="0"/>
              </a:rPr>
              <a:t>RefTypes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AEFF29-58BC-4181-9B31-D6F7FCDCD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2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Основы основ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825B3C-748A-40F9-AA52-3793178DB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В случае объявления переменной в теле метода время на выделение места под структуру можно считать около нулевым. Ведь время на выделение места под локальные переменные почти не зависит от их количества;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Выделение памяти: </a:t>
            </a:r>
            <a:r>
              <a:rPr lang="en-US" dirty="0" err="1">
                <a:latin typeface="Consolas" panose="020B0609020204030204" pitchFamily="49" charset="0"/>
              </a:rPr>
              <a:t>ValTypes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1BCD60-7D52-4008-AF2B-35FE20240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6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 случае объявления переменной в теле метода время на выделение места под структуру можно считать около нулевым. Ведь время на выделение места под локальные переменные почти не зависит от их количества;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В случае размещения </a:t>
            </a:r>
            <a:r>
              <a:rPr lang="ru-RU" dirty="0" err="1">
                <a:latin typeface="Consolas" panose="020B0609020204030204" pitchFamily="49" charset="0"/>
              </a:rPr>
              <a:t>ValTypes</a:t>
            </a:r>
            <a:r>
              <a:rPr lang="ru-RU" dirty="0">
                <a:latin typeface="Consolas" panose="020B0609020204030204" pitchFamily="49" charset="0"/>
              </a:rPr>
              <a:t> в качестве полей </a:t>
            </a:r>
            <a:r>
              <a:rPr lang="ru-RU" dirty="0" err="1">
                <a:latin typeface="Consolas" panose="020B0609020204030204" pitchFamily="49" charset="0"/>
              </a:rPr>
              <a:t>RefTypes</a:t>
            </a:r>
            <a:r>
              <a:rPr lang="ru-RU" dirty="0">
                <a:latin typeface="Consolas" panose="020B0609020204030204" pitchFamily="49" charset="0"/>
              </a:rPr>
              <a:t> просто увеличит их размер. Значимый тип размещается целиком, становясь его частью;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Выделение памяти: </a:t>
            </a:r>
            <a:r>
              <a:rPr lang="en-US" dirty="0" err="1">
                <a:latin typeface="Consolas" panose="020B0609020204030204" pitchFamily="49" charset="0"/>
              </a:rPr>
              <a:t>ValTypes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08FCB14-149D-464F-B6AE-90387D04C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9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 случае объявления переменной в теле метода время на выделение места под структуру можно считать около нулевым. Ведь время на выделение места под локальные переменные почти не зависит от их количества;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 случае размещения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ValTypes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в качестве полей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RefTypes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просто увеличит их размер. Значимый тип размещается целиком, становясь его частью;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Если </a:t>
            </a:r>
            <a:r>
              <a:rPr lang="ru-RU" dirty="0" err="1">
                <a:latin typeface="Consolas" panose="020B0609020204030204" pitchFamily="49" charset="0"/>
              </a:rPr>
              <a:t>ValTypes</a:t>
            </a:r>
            <a:r>
              <a:rPr lang="ru-RU" dirty="0">
                <a:latin typeface="Consolas" panose="020B0609020204030204" pitchFamily="49" charset="0"/>
              </a:rPr>
              <a:t> передаются как параметры метода - тут, как и в случае копирования, возникнет некоторая разница - в зависимости от размера и положения параметра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Выделение памяти: </a:t>
            </a:r>
            <a:r>
              <a:rPr lang="en-US" dirty="0" err="1">
                <a:latin typeface="Consolas" panose="020B0609020204030204" pitchFamily="49" charset="0"/>
              </a:rPr>
              <a:t>ValTypes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412426D-3923-4F18-8BB6-DB4BE2188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06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CD09FF-99A4-4CE5-AD6B-735D494FB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F7BC4-71A0-4372-82CB-432CABDE5369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Особенности выбора</a:t>
            </a:r>
          </a:p>
        </p:txBody>
      </p:sp>
    </p:spTree>
    <p:extLst>
      <p:ext uri="{BB962C8B-B14F-4D97-AF65-F5344CB8AC3E}">
        <p14:creationId xmlns:p14="http://schemas.microsoft.com/office/powerpoint/2010/main" val="3229260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с точки зрения архитектуры системы типов, в которой ваш тип будет взаимодействовать;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Критерии выбора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888330-C04A-4C58-83AE-CFEC4DCBCA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 точки зрения архитектуры системы типов, в которой ваш тип будет взаимодействовать;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с точки зрения подхода вас как системного программиста: каков выбор будет оптимальным с точки зрения производительности;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Критерии выбора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C689C3-3788-4C3C-BC71-AA765BE02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5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 точки зрения архитектуры системы типов, в которой ваш тип будет взаимодействовать;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 точки зрения подхода вас как системного программиста: каков выбор будет оптимальным с точки зрения производительности;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по-другому просто невозможно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Критерии выбора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64416A-61CA-49C7-B203-354EBFFAC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69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Тип отражает неизменную структуру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архитектуры системы типов,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 которой ваш тип будет взаимодействовать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8C07D3-B243-4230-8869-D1856E66A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30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Тип отражает неизменную структуру данных: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DateTime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архитектуры системы типов,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 которой ваш тип будет взаимодействовать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E98AAD-4C5D-43F6-9483-B3A15B7A8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Тип отражает неизменную структуру данных: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DateTime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KeyValuePair</a:t>
            </a:r>
            <a:r>
              <a:rPr lang="en-US" dirty="0">
                <a:latin typeface="Consolas" panose="020B0609020204030204" pitchFamily="49" charset="0"/>
              </a:rPr>
              <a:t>&lt;T1,T2&gt;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архитектуры системы типов,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 которой ваш тип будет взаимодействовать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E640B3-ABEB-43BA-99E5-39EF61068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 чем разница?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8941" y="2904564"/>
            <a:ext cx="68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Ссылочные типы живут в куче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Значимые – в стеке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26EE8A-E3F3-45BF-9012-180009D52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5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Тип отражает неизменную структуру данных: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KeyValuePair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&lt;T1,T2&gt;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наш проектируемый тип является неотъемлемой частью внешнего типа. Но при этом он структурно неотъемлем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архитектуры системы типов,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 которой ваш тип будет взаимодействовать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D6644B-2B84-43EB-8E01-9FB138732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03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Тип отражает неизменную структуру данных: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KeyValuePair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&lt;T1,T2&gt;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наш проектируемый тип является неотъемлемой частью внешнего типа. Но при этом он структурно неотъемлем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Структура заголовка файла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архитектуры системы типов,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 которой ваш тип будет взаимодействовать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13563A-2A45-4D9F-8798-530B90AC7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Тип отражает неизменную структуру данных: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KeyValuePair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&lt;T1,T2&gt;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Если наш проектируемый тип является неотъемлемой частью внешнего типа. Но при этом он структурно неотъемлем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Структура заголовка файла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Нет абсолютно никакого смысла наследовать поведение этих сущностей. Они полностью самодостаточны, как единицы чего-либо.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архитектуры системы типов, </a:t>
            </a: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 которой ваш тип будет взаимодействовать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05C335-9287-4C51-8E62-7FFFD0961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32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Необходимо забрать из неуправляемого кода какие-то структурированные данные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эффективности работы кода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CD04F6A-761D-44A4-9E75-493B012B04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42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Необходимо забрать из неуправляемого кода какие-то структурированные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тип будет часто использоваться для передачи данных в вызовах методов,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, &lt;=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IntPtr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эффективности работы кода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61533C-F4F1-4038-8824-D7735F428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58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Необходимо забрать из неуправляемого кода какие-то структурированные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Если тип будет часто использоваться для передачи данных в вызовах методов,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&lt;=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Либо есть необходимость единоразово вернуть несколько значений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эффективности работы кода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756431-CDD4-46D1-8285-C3098F7081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3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Необходимо забрать из неуправляемого кода какие-то структурированные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Если тип будет часто использоваться для передачи данных в вызовах методов,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&lt;=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Либо есть необходимость единоразово вернуть несколько значений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Больший трафик экземпляров проектируемого типа. При этом сами экземпляры имеют достаточно малый размер, а время жизни экземпляров очень короткое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Критерии выбора:</a:t>
            </a:r>
            <a:r>
              <a:rPr lang="ru-RU" dirty="0">
                <a:latin typeface="Consolas" panose="020B0609020204030204" pitchFamily="49" charset="0"/>
              </a:rPr>
              <a:t> с точки зрения эффективности работы кода</a:t>
            </a: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Выбор падает на структуру если: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181768-78CC-400F-9967-C2A3CA2BF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5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119A32-32AF-4727-BCF8-EAB59ECBD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EABF5-B369-47A9-9F9D-916A9F3D01DE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Boxing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009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Наследование от object есть, хоть и </a:t>
            </a:r>
            <a:r>
              <a:rPr lang="ru-RU">
                <a:latin typeface="Consolas" panose="020B0609020204030204" pitchFamily="49" charset="0"/>
              </a:rPr>
              <a:t>не прямое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Базовый тип – </a:t>
            </a:r>
            <a:r>
              <a:rPr lang="en-US" u="sng" dirty="0">
                <a:latin typeface="Consolas" panose="020B0609020204030204" pitchFamily="49" charset="0"/>
              </a:rPr>
              <a:t>Object</a:t>
            </a:r>
          </a:p>
          <a:p>
            <a:pPr algn="ctr"/>
            <a:endParaRPr lang="en-US" u="sng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Отсутствие наследования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у </a:t>
            </a:r>
            <a:r>
              <a:rPr lang="en-US" dirty="0" err="1">
                <a:latin typeface="Consolas" panose="020B0609020204030204" pitchFamily="49" charset="0"/>
              </a:rPr>
              <a:t>ValTypes</a:t>
            </a:r>
            <a:r>
              <a:rPr lang="ru-RU" dirty="0">
                <a:latin typeface="Consolas" panose="020B0609020204030204" pitchFamily="49" charset="0"/>
              </a:rPr>
              <a:t> искусственно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15ABBC-0C6D-4398-BF1C-42DF4A6A3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76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Наследование от object есть, хоть и не прямое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В базовом типе есть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ToString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Equals</a:t>
            </a:r>
            <a:r>
              <a:rPr lang="ru-RU" dirty="0">
                <a:latin typeface="Consolas" panose="020B0609020204030204" pitchFamily="49" charset="0"/>
              </a:rPr>
              <a:t> и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GetHashCode</a:t>
            </a:r>
            <a:r>
              <a:rPr lang="ru-RU" dirty="0">
                <a:latin typeface="Consolas" panose="020B0609020204030204" pitchFamily="49" charset="0"/>
              </a:rPr>
              <a:t>, которые по-своему работают в значимых типах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Базовый тип – </a:t>
            </a:r>
            <a:r>
              <a:rPr lang="en-US" u="sng" dirty="0">
                <a:latin typeface="Consolas" panose="020B0609020204030204" pitchFamily="49" charset="0"/>
              </a:rPr>
              <a:t>Object</a:t>
            </a:r>
          </a:p>
          <a:p>
            <a:pPr algn="ctr"/>
            <a:endParaRPr lang="en-US" u="sng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Отсутствие наследования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у </a:t>
            </a:r>
            <a:r>
              <a:rPr lang="en-US" dirty="0" err="1">
                <a:latin typeface="Consolas" panose="020B0609020204030204" pitchFamily="49" charset="0"/>
              </a:rPr>
              <a:t>ValTypes</a:t>
            </a:r>
            <a:r>
              <a:rPr lang="ru-RU" dirty="0">
                <a:latin typeface="Consolas" panose="020B0609020204030204" pitchFamily="49" charset="0"/>
              </a:rPr>
              <a:t> искусственно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B2F10A-2D8B-4839-A6BF-F952467D0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8941" y="2904564"/>
            <a:ext cx="68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Ссылочные типы живут в куче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Значимые – в стеке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927766" y="2734235"/>
            <a:ext cx="4148214" cy="11385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21655" y="2734235"/>
            <a:ext cx="4025967" cy="1164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 чем разница?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AF1A10-8A5E-4200-826D-1C1008A38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00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Наследование от object есть, хоть и не прямое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 базовом типе есть ToString, Equals и GetHashCode, которые по-своему работают в значимых типах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вы сделаете приведение типа в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/>
              <a:t>вы все еще можете на полных правах вызывать </a:t>
            </a:r>
            <a:r>
              <a:rPr lang="ru-RU" dirty="0">
                <a:solidFill>
                  <a:srgbClr val="0070C0"/>
                </a:solidFill>
              </a:rPr>
              <a:t>ToString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Equals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GetHashCode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Базовый тип – </a:t>
            </a:r>
            <a:r>
              <a:rPr lang="en-US" u="sng" dirty="0">
                <a:latin typeface="Consolas" panose="020B0609020204030204" pitchFamily="49" charset="0"/>
              </a:rPr>
              <a:t>Object</a:t>
            </a:r>
          </a:p>
          <a:p>
            <a:pPr algn="ctr"/>
            <a:endParaRPr lang="en-US" u="sng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Отсутствие наследования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у </a:t>
            </a:r>
            <a:r>
              <a:rPr lang="en-US" dirty="0" err="1">
                <a:latin typeface="Consolas" panose="020B0609020204030204" pitchFamily="49" charset="0"/>
              </a:rPr>
              <a:t>ValTypes</a:t>
            </a:r>
            <a:r>
              <a:rPr lang="ru-RU" dirty="0">
                <a:latin typeface="Consolas" panose="020B0609020204030204" pitchFamily="49" charset="0"/>
              </a:rPr>
              <a:t> искусственно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02684C-E2A2-43FC-B890-B9AE8C166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1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Наследование от object есть, хоть и не прямое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 базовом типе есть ToString, Equals и GetHashCode, которые по-своему работают в значимых типах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Если вы сделаете приведение типа в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Object,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вы все еще можете на полных правах вызывать ToString, Equals и GetHashCode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Вызов экземплярных методов </a:t>
            </a:r>
            <a:r>
              <a:rPr lang="en-US" dirty="0" err="1">
                <a:latin typeface="Consolas" panose="020B0609020204030204" pitchFamily="49" charset="0"/>
              </a:rPr>
              <a:t>ValTypes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также содержит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490" y="1327704"/>
            <a:ext cx="872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Базовый тип – </a:t>
            </a:r>
            <a:r>
              <a:rPr lang="en-US" u="sng" dirty="0">
                <a:latin typeface="Consolas" panose="020B0609020204030204" pitchFamily="49" charset="0"/>
              </a:rPr>
              <a:t>Object</a:t>
            </a:r>
          </a:p>
          <a:p>
            <a:pPr algn="ctr"/>
            <a:endParaRPr lang="en-US" u="sng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Отсутствие наследования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у </a:t>
            </a:r>
            <a:r>
              <a:rPr lang="en-US" dirty="0" err="1">
                <a:latin typeface="Consolas" panose="020B0609020204030204" pitchFamily="49" charset="0"/>
              </a:rPr>
              <a:t>ValTypes</a:t>
            </a:r>
            <a:r>
              <a:rPr lang="ru-RU" dirty="0">
                <a:latin typeface="Consolas" panose="020B0609020204030204" pitchFamily="49" charset="0"/>
              </a:rPr>
              <a:t> искусственно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306466-7B72-4832-A904-6DD08AF73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7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07160" y="2808578"/>
            <a:ext cx="884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obj</a:t>
            </a:r>
            <a:r>
              <a:rPr lang="en-US" sz="2800" dirty="0">
                <a:latin typeface="Consolas" panose="020B0609020204030204" pitchFamily="49" charset="0"/>
              </a:rPr>
              <a:t> = (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8C8B2C-BEBD-4509-87EC-C70257669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25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89693B-0A7A-4851-8708-F87CA295754B}"/>
              </a:ext>
            </a:extLst>
          </p:cNvPr>
          <p:cNvSpPr/>
          <p:nvPr/>
        </p:nvSpPr>
        <p:spPr>
          <a:xfrm>
            <a:off x="1733384" y="349857"/>
            <a:ext cx="2067339" cy="5899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C761BD-C6AE-405C-A61B-862F0220AB3B}"/>
              </a:ext>
            </a:extLst>
          </p:cNvPr>
          <p:cNvSpPr/>
          <p:nvPr/>
        </p:nvSpPr>
        <p:spPr>
          <a:xfrm>
            <a:off x="1796995" y="5724937"/>
            <a:ext cx="1932167" cy="4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9E422A-F884-4CC1-8252-AA97D8BF27D7}"/>
              </a:ext>
            </a:extLst>
          </p:cNvPr>
          <p:cNvSpPr/>
          <p:nvPr/>
        </p:nvSpPr>
        <p:spPr>
          <a:xfrm>
            <a:off x="1796995" y="5184244"/>
            <a:ext cx="1932167" cy="4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E957F-7CD0-44CA-8ED8-B4DFE88B90CF}"/>
              </a:ext>
            </a:extLst>
          </p:cNvPr>
          <p:cNvSpPr/>
          <p:nvPr/>
        </p:nvSpPr>
        <p:spPr>
          <a:xfrm>
            <a:off x="1796995" y="4635602"/>
            <a:ext cx="1932167" cy="4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53261-B6FA-44E2-9312-4A277093283D}"/>
              </a:ext>
            </a:extLst>
          </p:cNvPr>
          <p:cNvSpPr/>
          <p:nvPr/>
        </p:nvSpPr>
        <p:spPr>
          <a:xfrm>
            <a:off x="1796994" y="4071054"/>
            <a:ext cx="1932167" cy="469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6277B-7868-4672-8934-B04B7FF12C49}"/>
              </a:ext>
            </a:extLst>
          </p:cNvPr>
          <p:cNvSpPr/>
          <p:nvPr/>
        </p:nvSpPr>
        <p:spPr>
          <a:xfrm>
            <a:off x="4947972" y="4063107"/>
            <a:ext cx="6203343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0C659-6397-4472-89D5-800D18A94D7B}"/>
              </a:ext>
            </a:extLst>
          </p:cNvPr>
          <p:cNvSpPr/>
          <p:nvPr/>
        </p:nvSpPr>
        <p:spPr>
          <a:xfrm>
            <a:off x="9115780" y="4166473"/>
            <a:ext cx="1932167" cy="469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17023-18FD-42F8-B139-7E42B9D139FF}"/>
              </a:ext>
            </a:extLst>
          </p:cNvPr>
          <p:cNvSpPr/>
          <p:nvPr/>
        </p:nvSpPr>
        <p:spPr>
          <a:xfrm>
            <a:off x="7080245" y="4166473"/>
            <a:ext cx="1932167" cy="4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105565-13C5-4778-B84E-6F27AF5AD460}"/>
              </a:ext>
            </a:extLst>
          </p:cNvPr>
          <p:cNvSpPr/>
          <p:nvPr/>
        </p:nvSpPr>
        <p:spPr>
          <a:xfrm>
            <a:off x="5044710" y="4166472"/>
            <a:ext cx="1932167" cy="4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SyncBlockIndex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C9ABED-B4FB-4DCD-BE4A-08BFA59A26B0}"/>
              </a:ext>
            </a:extLst>
          </p:cNvPr>
          <p:cNvSpPr/>
          <p:nvPr/>
        </p:nvSpPr>
        <p:spPr>
          <a:xfrm>
            <a:off x="1796993" y="3506506"/>
            <a:ext cx="1932167" cy="4691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F8C4761-41CD-45D8-9614-490FC9A62DCB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3729160" y="3741070"/>
            <a:ext cx="4317169" cy="425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48E90D-009E-47A4-BF6E-E2D9046468EB}"/>
              </a:ext>
            </a:extLst>
          </p:cNvPr>
          <p:cNvSpPr txBox="1"/>
          <p:nvPr/>
        </p:nvSpPr>
        <p:spPr>
          <a:xfrm>
            <a:off x="5136543" y="1812263"/>
            <a:ext cx="6014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obj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CAF13B-E962-4BFF-ADDD-7C71BD40028D}"/>
              </a:ext>
            </a:extLst>
          </p:cNvPr>
          <p:cNvSpPr/>
          <p:nvPr/>
        </p:nvSpPr>
        <p:spPr>
          <a:xfrm>
            <a:off x="7257823" y="5029194"/>
            <a:ext cx="1577011" cy="124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Int32</a:t>
            </a:r>
          </a:p>
          <a:p>
            <a:pPr algn="ctr"/>
            <a:r>
              <a:rPr lang="en-US" dirty="0"/>
              <a:t>VMT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63509E-AD59-48B9-9450-24C9C57CC71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046329" y="4738967"/>
            <a:ext cx="3315" cy="48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22DBF90-D877-4841-BBD5-6B9E9FB94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65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295E5-C212-4F9F-AB6D-A7699C74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60" y="1836304"/>
            <a:ext cx="3340772" cy="3185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27717-A2AD-4B71-AA5B-F2F6E21CA939}"/>
              </a:ext>
            </a:extLst>
          </p:cNvPr>
          <p:cNvSpPr txBox="1"/>
          <p:nvPr/>
        </p:nvSpPr>
        <p:spPr>
          <a:xfrm>
            <a:off x="5772647" y="2844224"/>
            <a:ext cx="3935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Boxing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onsolas" panose="020B0609020204030204" pitchFamily="49" charset="0"/>
              </a:rPr>
              <a:t>Работа через </a:t>
            </a:r>
            <a:r>
              <a:rPr lang="en-US" sz="1400" dirty="0">
                <a:latin typeface="Consolas" panose="020B0609020204030204" pitchFamily="49" charset="0"/>
              </a:rPr>
              <a:t>VMT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onsolas" panose="020B0609020204030204" pitchFamily="49" charset="0"/>
              </a:rPr>
              <a:t>Изменение копии вместо оригинала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onsolas" panose="020B0609020204030204" pitchFamily="49" charset="0"/>
              </a:rPr>
              <a:t>По сути </a:t>
            </a:r>
            <a:r>
              <a:rPr lang="en-US" sz="1400" dirty="0" err="1">
                <a:latin typeface="Consolas" panose="020B0609020204030204" pitchFamily="49" charset="0"/>
              </a:rPr>
              <a:t>ValType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ru-RU" sz="1400" dirty="0">
                <a:latin typeface="Consolas" panose="020B0609020204030204" pitchFamily="49" charset="0"/>
              </a:rPr>
              <a:t>это </a:t>
            </a:r>
            <a:r>
              <a:rPr lang="en-US" sz="1400" dirty="0" err="1">
                <a:latin typeface="Consolas" panose="020B0609020204030204" pitchFamily="49" charset="0"/>
              </a:rPr>
              <a:t>RefType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с особым поведением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F10FDA-AE39-45CC-BFCD-DB1CC5BB80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EBCCD-D79A-4267-91F0-0F47164C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266258"/>
            <a:ext cx="7925906" cy="6325483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FE9F8A-842A-4293-B6AF-5196517ED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96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4460" y="2808578"/>
            <a:ext cx="889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typedBoxing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new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Boxed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&gt; {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pureBoxing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E41DB0-1A45-4CCF-B851-93959F4E0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6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49F6D-EFA9-43F3-82D7-C014BD97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561839"/>
            <a:ext cx="8611802" cy="3734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B859C8-A6B1-46C7-B753-24E93BAE4331}"/>
              </a:ext>
            </a:extLst>
          </p:cNvPr>
          <p:cNvSpPr txBox="1"/>
          <p:nvPr/>
        </p:nvSpPr>
        <p:spPr>
          <a:xfrm>
            <a:off x="1662490" y="771113"/>
            <a:ext cx="87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Пример 1</a:t>
            </a:r>
            <a:endParaRPr lang="en-US" u="sng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EA71DF-1469-4175-AAAF-A86D7FFF0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9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B859C8-A6B1-46C7-B753-24E93BAE4331}"/>
              </a:ext>
            </a:extLst>
          </p:cNvPr>
          <p:cNvSpPr txBox="1"/>
          <p:nvPr/>
        </p:nvSpPr>
        <p:spPr>
          <a:xfrm>
            <a:off x="1662490" y="771113"/>
            <a:ext cx="8723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Consolas" panose="020B0609020204030204" pitchFamily="49" charset="0"/>
              </a:rPr>
              <a:t>Пример 2</a:t>
            </a:r>
          </a:p>
          <a:p>
            <a:pPr algn="ctr"/>
            <a:r>
              <a:rPr lang="ru-RU" sz="1400" i="1" dirty="0">
                <a:latin typeface="Consolas" panose="020B0609020204030204" pitchFamily="49" charset="0"/>
              </a:rPr>
              <a:t>не практичный, но полезный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671B38-45C5-4A7E-91AB-AA767E34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3" y="1672866"/>
            <a:ext cx="11463495" cy="48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29D94-7EF5-469D-98CE-7F773A7C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04" y="2501479"/>
            <a:ext cx="4361153" cy="317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721EA-F77C-4588-883C-C31BE5853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27" y="1772239"/>
            <a:ext cx="7019753" cy="47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12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3B6C2E-262A-4FE7-916A-DD28E3DFB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752FD-FBF0-4CC9-956C-97B726CC1283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+mj-lt"/>
              </a:rPr>
              <a:t>System.Enum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36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latin typeface="Consolas" panose="020B0609020204030204" pitchFamily="49" charset="0"/>
              </a:rPr>
              <a:t>Значимый тип</a:t>
            </a:r>
            <a:r>
              <a:rPr lang="ru-RU" dirty="0">
                <a:latin typeface="Consolas" panose="020B0609020204030204" pitchFamily="49" charset="0"/>
              </a:rPr>
              <a:t>: значением является вся структура целиком. Для </a:t>
            </a:r>
            <a:r>
              <a:rPr lang="ru-RU" b="1" dirty="0">
                <a:latin typeface="Consolas" panose="020B0609020204030204" pitchFamily="49" charset="0"/>
              </a:rPr>
              <a:t>ссылочного типа</a:t>
            </a:r>
            <a:r>
              <a:rPr lang="ru-RU" dirty="0">
                <a:latin typeface="Consolas" panose="020B0609020204030204" pitchFamily="49" charset="0"/>
              </a:rPr>
              <a:t> значением является ссылка на объект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 чем разница?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D0D2B1-D9C7-4035-84ED-83BC3EBA3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01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1540D-619A-49FF-8A5C-C5DCFB9D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37" y="2774906"/>
            <a:ext cx="7324525" cy="1308188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761FDC-3397-4106-AE6E-0BB1B9FC20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16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336C0-0C63-48D6-82A9-D480A9DE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409153"/>
            <a:ext cx="1134585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0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010" y="2595128"/>
            <a:ext cx="3214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0070C0"/>
                </a:solidFill>
                <a:latin typeface="Consolas" panose="020B0609020204030204" pitchFamily="49" charset="0"/>
              </a:rPr>
              <a:t>QA|</a:t>
            </a:r>
            <a:endParaRPr lang="ru-RU" sz="6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1C6DA-86F7-4F80-A134-601955466227}"/>
              </a:ext>
            </a:extLst>
          </p:cNvPr>
          <p:cNvSpPr txBox="1"/>
          <p:nvPr/>
        </p:nvSpPr>
        <p:spPr>
          <a:xfrm>
            <a:off x="3921551" y="3042943"/>
            <a:ext cx="746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629EE1-B04A-4461-89F8-EE3C768AE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5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010" y="2595128"/>
            <a:ext cx="3214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0070C0"/>
                </a:solidFill>
                <a:latin typeface="Consolas" panose="020B0609020204030204" pitchFamily="49" charset="0"/>
              </a:rPr>
              <a:t>QA|</a:t>
            </a:r>
            <a:endParaRPr lang="ru-RU" sz="6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1C6DA-86F7-4F80-A134-601955466227}"/>
              </a:ext>
            </a:extLst>
          </p:cNvPr>
          <p:cNvSpPr txBox="1"/>
          <p:nvPr/>
        </p:nvSpPr>
        <p:spPr>
          <a:xfrm>
            <a:off x="3921552" y="2679590"/>
            <a:ext cx="746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>
                <a:latin typeface="Consolas" panose="020B0609020204030204" pitchFamily="49" charset="0"/>
              </a:rPr>
              <a:t>Почему .NET CLR не делает пуллинга для боксинга самостоятельно?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5027C0-0D19-4738-8624-AB7CB1D9F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94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010" y="2595128"/>
            <a:ext cx="3214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0070C0"/>
                </a:solidFill>
                <a:latin typeface="Consolas" panose="020B0609020204030204" pitchFamily="49" charset="0"/>
              </a:rPr>
              <a:t>QA|</a:t>
            </a:r>
            <a:endParaRPr lang="ru-RU" sz="6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1C6DA-86F7-4F80-A134-601955466227}"/>
              </a:ext>
            </a:extLst>
          </p:cNvPr>
          <p:cNvSpPr txBox="1"/>
          <p:nvPr/>
        </p:nvSpPr>
        <p:spPr>
          <a:xfrm>
            <a:off x="3921552" y="2679590"/>
            <a:ext cx="7462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Почему .NET CLR не делает пуллинга для боксинга самостоятельно?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latin typeface="Consolas" panose="020B0609020204030204" pitchFamily="49" charset="0"/>
              </a:rPr>
              <a:t>Почему при вызове метода, принимающего тип object, а по факту - значимый тип нет возможности сделать boxing на стеке, разгрузив кучу?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4E0015-AF8A-4C79-9B50-37950B7A9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265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010" y="2595128"/>
            <a:ext cx="3214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0070C0"/>
                </a:solidFill>
                <a:latin typeface="Consolas" panose="020B0609020204030204" pitchFamily="49" charset="0"/>
              </a:rPr>
              <a:t>QA|</a:t>
            </a:r>
            <a:endParaRPr lang="ru-RU" sz="6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1C6DA-86F7-4F80-A134-601955466227}"/>
              </a:ext>
            </a:extLst>
          </p:cNvPr>
          <p:cNvSpPr txBox="1"/>
          <p:nvPr/>
        </p:nvSpPr>
        <p:spPr>
          <a:xfrm>
            <a:off x="3921552" y="2679590"/>
            <a:ext cx="746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Почему .NET CLR не делает пуллинга для боксинга самостоятельно?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Почему при вызове метода, принимающего тип object, а по факту - значимый тип нет возможности сделать boxing на стеке, разгрузив кучу?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latin typeface="Consolas" panose="020B0609020204030204" pitchFamily="49" charset="0"/>
              </a:rPr>
              <a:t>Почему нельзя использовать в качестве поля Value Type его самого?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8E0AD0-A281-48BB-AD02-3F7DA16E9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257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010" y="2595128"/>
            <a:ext cx="10591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  <a:latin typeface="Consolas" panose="020B0609020204030204" pitchFamily="49" charset="0"/>
              </a:rPr>
              <a:t>QA</a:t>
            </a:r>
            <a:endParaRPr lang="ru-RU" sz="66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560352-25A0-43C3-9B32-A12E67AF0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2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Значимый тип: значением является вся структура целиком. Для ссылочного типа значением является ссылка на объект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По структуре в памяти: </a:t>
            </a:r>
            <a:r>
              <a:rPr lang="ru-RU" b="1" dirty="0">
                <a:latin typeface="Consolas" panose="020B0609020204030204" pitchFamily="49" charset="0"/>
              </a:rPr>
              <a:t>значимые типы</a:t>
            </a:r>
            <a:r>
              <a:rPr lang="ru-RU" dirty="0">
                <a:latin typeface="Consolas" panose="020B0609020204030204" pitchFamily="49" charset="0"/>
              </a:rPr>
              <a:t> содержат только те данные, которые вы указали. </a:t>
            </a:r>
            <a:r>
              <a:rPr lang="ru-RU" b="1" dirty="0">
                <a:latin typeface="Consolas" panose="020B0609020204030204" pitchFamily="49" charset="0"/>
              </a:rPr>
              <a:t>Ссылочные </a:t>
            </a:r>
            <a:r>
              <a:rPr lang="ru-RU" dirty="0">
                <a:latin typeface="Consolas" panose="020B0609020204030204" pitchFamily="49" charset="0"/>
              </a:rPr>
              <a:t>также содержат два системных поля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 чем разница?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819464-142A-49D9-A98D-654AE20A2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4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Значимый тип: значением является вся структура целиком. Для ссылочного типа значением является ссылка на объект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По структуре в памяти: значимые типы содержат только те данные, которые вы указали. Ссылочные также содержат два системных поля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Однако, </a:t>
            </a:r>
            <a:r>
              <a:rPr lang="ru-RU" b="1" dirty="0">
                <a:latin typeface="Consolas" panose="020B0609020204030204" pitchFamily="49" charset="0"/>
              </a:rPr>
              <a:t>ссылочные типы </a:t>
            </a:r>
            <a:r>
              <a:rPr lang="ru-RU" dirty="0">
                <a:latin typeface="Consolas" panose="020B0609020204030204" pitchFamily="49" charset="0"/>
              </a:rPr>
              <a:t>можно наследовать, переопределяя методы. </a:t>
            </a:r>
            <a:r>
              <a:rPr lang="ru-RU" b="1" dirty="0">
                <a:latin typeface="Consolas" panose="020B0609020204030204" pitchFamily="49" charset="0"/>
              </a:rPr>
              <a:t>Значимые типы </a:t>
            </a:r>
            <a:r>
              <a:rPr lang="ru-RU" dirty="0">
                <a:latin typeface="Consolas" panose="020B0609020204030204" pitchFamily="49" charset="0"/>
              </a:rPr>
              <a:t>лишены такой возможности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 чем разница?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1E3B94-2C43-4700-A078-B9A4E34D76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7036" y="2814917"/>
            <a:ext cx="7494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Значимый тип: значением является вся структура целиком. Для ссылочного типа значением является ссылка на объект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По структуре в памяти: значимые типы содержат только те данные, которые вы указали. Ссылочные также содержат два системных поля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Однако, ссылочные типы можно наследовать, переопределяя методы. Значимые типы лишены такой возможности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nsolas" panose="020B0609020204030204" pitchFamily="49" charset="0"/>
              </a:rPr>
              <a:t>Но чтобы выделить </a:t>
            </a:r>
            <a:r>
              <a:rPr lang="ru-RU" b="1" dirty="0">
                <a:latin typeface="Consolas" panose="020B0609020204030204" pitchFamily="49" charset="0"/>
              </a:rPr>
              <a:t>ссылочный тип</a:t>
            </a:r>
            <a:r>
              <a:rPr lang="ru-RU" dirty="0">
                <a:latin typeface="Consolas" panose="020B0609020204030204" pitchFamily="49" charset="0"/>
              </a:rPr>
              <a:t>, надо выделить место в куче. </a:t>
            </a:r>
            <a:r>
              <a:rPr lang="ru-RU" b="1" dirty="0">
                <a:latin typeface="Consolas" panose="020B0609020204030204" pitchFamily="49" charset="0"/>
              </a:rPr>
              <a:t>Значимый тип </a:t>
            </a:r>
            <a:r>
              <a:rPr lang="ru-RU" i="1" dirty="0">
                <a:latin typeface="Consolas" panose="020B0609020204030204" pitchFamily="49" charset="0"/>
              </a:rPr>
              <a:t>может </a:t>
            </a:r>
            <a:r>
              <a:rPr lang="ru-RU" dirty="0">
                <a:latin typeface="Consolas" panose="020B0609020204030204" pitchFamily="49" charset="0"/>
              </a:rPr>
              <a:t>работать на стеке, не уходя в кучу, а может стать частью ссылочного типа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87" y="20529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nsolas" panose="020B0609020204030204" pitchFamily="49" charset="0"/>
              </a:rPr>
              <a:t>В чем разница?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A1A38C-9625-4BEF-AD50-DDF1D19E0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8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1696</Words>
  <Application>Microsoft Office PowerPoint</Application>
  <PresentationFormat>Widescreen</PresentationFormat>
  <Paragraphs>216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-apple-system</vt:lpstr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Sidristij</cp:lastModifiedBy>
  <cp:revision>36</cp:revision>
  <dcterms:created xsi:type="dcterms:W3CDTF">2018-09-29T08:14:48Z</dcterms:created>
  <dcterms:modified xsi:type="dcterms:W3CDTF">2018-10-07T13:52:30Z</dcterms:modified>
</cp:coreProperties>
</file>