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98" r:id="rId2"/>
    <p:sldId id="299" r:id="rId3"/>
    <p:sldId id="363" r:id="rId4"/>
    <p:sldId id="300" r:id="rId5"/>
    <p:sldId id="365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75" r:id="rId14"/>
    <p:sldId id="376" r:id="rId15"/>
    <p:sldId id="379" r:id="rId16"/>
    <p:sldId id="378" r:id="rId17"/>
    <p:sldId id="380" r:id="rId18"/>
    <p:sldId id="381" r:id="rId19"/>
    <p:sldId id="382" r:id="rId20"/>
    <p:sldId id="383" r:id="rId21"/>
    <p:sldId id="384" r:id="rId22"/>
    <p:sldId id="364" r:id="rId23"/>
    <p:sldId id="386" r:id="rId24"/>
    <p:sldId id="387" r:id="rId25"/>
    <p:sldId id="388" r:id="rId26"/>
    <p:sldId id="389" r:id="rId27"/>
    <p:sldId id="385" r:id="rId28"/>
    <p:sldId id="390" r:id="rId29"/>
    <p:sldId id="391" r:id="rId30"/>
    <p:sldId id="392" r:id="rId31"/>
    <p:sldId id="393" r:id="rId32"/>
    <p:sldId id="394" r:id="rId33"/>
    <p:sldId id="395" r:id="rId34"/>
    <p:sldId id="397" r:id="rId35"/>
    <p:sldId id="399" r:id="rId36"/>
    <p:sldId id="400" r:id="rId37"/>
    <p:sldId id="396" r:id="rId38"/>
    <p:sldId id="401" r:id="rId39"/>
    <p:sldId id="402" r:id="rId40"/>
    <p:sldId id="403" r:id="rId41"/>
    <p:sldId id="404" r:id="rId42"/>
    <p:sldId id="34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4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3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4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2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2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89CB0-869C-498A-BBE8-E4CDB008AE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ferencesource.microsoft.com/#System.Web/HttpContext.cs,1864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ferencesource.microsoft.com/#System.Messaging/System/Messaging/Design/QueuePathDialog.cs,364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0D6EB1-B110-4086-B078-B9EC7E75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0"/>
            <a:ext cx="59372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EB03ED-39B2-4CD1-BD47-C8114A100203}"/>
              </a:ext>
            </a:extLst>
          </p:cNvPr>
          <p:cNvSpPr/>
          <p:nvPr/>
        </p:nvSpPr>
        <p:spPr>
          <a:xfrm>
            <a:off x="-1645" y="0"/>
            <a:ext cx="6256396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7858-04BC-436A-9AFC-6C42C93D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96" y="5930945"/>
            <a:ext cx="3825913" cy="8082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8E8074E-3F71-428F-B240-2CA782961DCB}"/>
              </a:ext>
            </a:extLst>
          </p:cNvPr>
          <p:cNvSpPr>
            <a:spLocks noGrp="1"/>
          </p:cNvSpPr>
          <p:nvPr/>
        </p:nvSpPr>
        <p:spPr>
          <a:xfrm>
            <a:off x="5911879" y="0"/>
            <a:ext cx="707136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1777928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Exceptional Exceptions</a:t>
            </a:r>
            <a:br>
              <a:rPr lang="ru-RU" sz="44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фатальные ситуации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1A39A3D-9F4C-4F4F-A246-AF0A4C7B682E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4645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4645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4364610"/>
            <a:ext cx="5073289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7D2FD56-FF86-4F94-B421-5C0934A11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4524866"/>
            <a:ext cx="5073289" cy="754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6E555E-29B9-4932-968C-173A99DB2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600103-F16C-445D-9FAF-DC394C285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вообще нормально, когда ожидаем?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2171-A187-4B37-B98D-90967E83DC3D}"/>
              </a:ext>
            </a:extLst>
          </p:cNvPr>
          <p:cNvSpPr txBox="1"/>
          <p:nvPr/>
        </p:nvSpPr>
        <p:spPr>
          <a:xfrm>
            <a:off x="1187777" y="1894788"/>
            <a:ext cx="38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Service.CallApiMethod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FEF8929-CC98-4B2E-B0EC-37E8C9AE4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вообще нормально, когда ожидаем?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2171-A187-4B37-B98D-90967E83DC3D}"/>
              </a:ext>
            </a:extLst>
          </p:cNvPr>
          <p:cNvSpPr txBox="1"/>
          <p:nvPr/>
        </p:nvSpPr>
        <p:spPr>
          <a:xfrm>
            <a:off x="1187777" y="1894788"/>
            <a:ext cx="3874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Service.CallApiMethod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Ждем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Ждем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Ждем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...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Ждем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Timeout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Abort!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B1D2E-5928-497B-99F0-7088AC0EDE71}"/>
              </a:ext>
            </a:extLst>
          </p:cNvPr>
          <p:cNvSpPr txBox="1"/>
          <p:nvPr/>
        </p:nvSpPr>
        <p:spPr>
          <a:xfrm>
            <a:off x="6308103" y="1894788"/>
            <a:ext cx="387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CallApiMethod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ru-RU" dirty="0">
                <a:latin typeface="Consolas" panose="020B0609020204030204" pitchFamily="49" charset="0"/>
              </a:rPr>
              <a:t>вызван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Делаем что-то важное 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1949EC-BB53-48C4-B306-858AC93449CA}"/>
              </a:ext>
            </a:extLst>
          </p:cNvPr>
          <p:cNvCxnSpPr/>
          <p:nvPr/>
        </p:nvCxnSpPr>
        <p:spPr>
          <a:xfrm>
            <a:off x="4741682" y="2073897"/>
            <a:ext cx="13543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26F738-B50C-405E-BF8E-1684206FAD97}"/>
              </a:ext>
            </a:extLst>
          </p:cNvPr>
          <p:cNvSpPr/>
          <p:nvPr/>
        </p:nvSpPr>
        <p:spPr>
          <a:xfrm>
            <a:off x="6096000" y="29972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CDDD86-ED3A-48A8-96C9-F44047BA5E66}"/>
              </a:ext>
            </a:extLst>
          </p:cNvPr>
          <p:cNvCxnSpPr>
            <a:cxnSpLocks/>
          </p:cNvCxnSpPr>
          <p:nvPr/>
        </p:nvCxnSpPr>
        <p:spPr>
          <a:xfrm flipV="1">
            <a:off x="4741682" y="3497344"/>
            <a:ext cx="1354318" cy="472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407AF69-80D1-4C55-9AAF-DCFFFBA7095F}"/>
              </a:ext>
            </a:extLst>
          </p:cNvPr>
          <p:cNvSpPr/>
          <p:nvPr/>
        </p:nvSpPr>
        <p:spPr>
          <a:xfrm>
            <a:off x="6770914" y="4093029"/>
            <a:ext cx="1774372" cy="283028"/>
          </a:xfrm>
          <a:prstGeom prst="rect">
            <a:avLst/>
          </a:prstGeom>
          <a:solidFill>
            <a:schemeClr val="accent2">
              <a:alpha val="4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9751D62E-5079-426C-952E-10A9C89E348D}"/>
              </a:ext>
            </a:extLst>
          </p:cNvPr>
          <p:cNvSpPr/>
          <p:nvPr/>
        </p:nvSpPr>
        <p:spPr>
          <a:xfrm>
            <a:off x="3073160" y="5061857"/>
            <a:ext cx="2326154" cy="1015609"/>
          </a:xfrm>
          <a:prstGeom prst="accentCallout1">
            <a:avLst>
              <a:gd name="adj1" fmla="val 18750"/>
              <a:gd name="adj2" fmla="val -8333"/>
              <a:gd name="adj3" fmla="val -79265"/>
              <a:gd name="adj4" fmla="val -5746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7030A0"/>
                </a:solidFill>
              </a:rPr>
              <a:t>Этот поток не в курсе что дочерний неубиваем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9F33F4-5FA0-43FA-9701-01B66E8C4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4524866"/>
            <a:ext cx="5073289" cy="754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AB87-7C03-495E-A6E1-EA26DB329639}"/>
              </a:ext>
            </a:extLst>
          </p:cNvPr>
          <p:cNvSpPr/>
          <p:nvPr/>
        </p:nvSpPr>
        <p:spPr>
          <a:xfrm>
            <a:off x="2498271" y="3429000"/>
            <a:ext cx="7195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https://referencesource.microsoft.com/#System.Web/HttpContext.cs,1864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ED382-9CAF-4CE1-856E-97939F3F266B}"/>
              </a:ext>
            </a:extLst>
          </p:cNvPr>
          <p:cNvSpPr txBox="1"/>
          <p:nvPr/>
        </p:nvSpPr>
        <p:spPr>
          <a:xfrm>
            <a:off x="3953997" y="2902932"/>
            <a:ext cx="422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nsolas" panose="020B0609020204030204" pitchFamily="49" charset="0"/>
              </a:rPr>
              <a:t>Пример</a:t>
            </a:r>
            <a:r>
              <a:rPr lang="en-US" sz="3200" dirty="0">
                <a:latin typeface="Consolas" panose="020B0609020204030204" pitchFamily="49" charset="0"/>
              </a:rPr>
              <a:t> #1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2A09EC-7F3D-4B0E-BDEA-C0D5DB9B4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4524866"/>
            <a:ext cx="5073289" cy="754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D22E2-2AC3-48CB-8E8E-80AD0840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08" y="43543"/>
            <a:ext cx="7478184" cy="67491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F0B2B0-C110-4317-9935-1E8FB7A9F175}"/>
              </a:ext>
            </a:extLst>
          </p:cNvPr>
          <p:cNvSpPr/>
          <p:nvPr/>
        </p:nvSpPr>
        <p:spPr>
          <a:xfrm>
            <a:off x="2656115" y="1665514"/>
            <a:ext cx="642257" cy="27214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14B77-2781-431B-A34C-CF81DB296450}"/>
              </a:ext>
            </a:extLst>
          </p:cNvPr>
          <p:cNvSpPr/>
          <p:nvPr/>
        </p:nvSpPr>
        <p:spPr>
          <a:xfrm>
            <a:off x="2656114" y="4049484"/>
            <a:ext cx="3048000" cy="27214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A5381-D3C5-4123-8C65-A4327D376A23}"/>
              </a:ext>
            </a:extLst>
          </p:cNvPr>
          <p:cNvSpPr/>
          <p:nvPr/>
        </p:nvSpPr>
        <p:spPr>
          <a:xfrm>
            <a:off x="2656115" y="6256689"/>
            <a:ext cx="326572" cy="27214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64181-D3BE-4570-8DEE-E88012877B92}"/>
              </a:ext>
            </a:extLst>
          </p:cNvPr>
          <p:cNvSpPr/>
          <p:nvPr/>
        </p:nvSpPr>
        <p:spPr>
          <a:xfrm>
            <a:off x="3298371" y="5627911"/>
            <a:ext cx="5965371" cy="531589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7B935D-15D5-4555-9295-BA99755613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8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CBE7E-954D-405F-9380-CAC27774ED3B}"/>
              </a:ext>
            </a:extLst>
          </p:cNvPr>
          <p:cNvSpPr/>
          <p:nvPr/>
        </p:nvSpPr>
        <p:spPr>
          <a:xfrm>
            <a:off x="2318657" y="2677886"/>
            <a:ext cx="3037114" cy="1502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Неконтролируемое, асинхронное </a:t>
            </a:r>
            <a:r>
              <a:rPr lang="en-US" b="1" dirty="0" err="1">
                <a:solidFill>
                  <a:srgbClr val="FFFF00"/>
                </a:solidFill>
              </a:rPr>
              <a:t>ThreadAbortException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98472-B0BA-4841-9749-761B491E2782}"/>
              </a:ext>
            </a:extLst>
          </p:cNvPr>
          <p:cNvSpPr/>
          <p:nvPr/>
        </p:nvSpPr>
        <p:spPr>
          <a:xfrm>
            <a:off x="6836231" y="2677886"/>
            <a:ext cx="3037114" cy="15022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Контролируемое, синхронное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HttpException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59835F-9B2C-408A-8595-0063473A1ABA}"/>
              </a:ext>
            </a:extLst>
          </p:cNvPr>
          <p:cNvSpPr/>
          <p:nvPr/>
        </p:nvSpPr>
        <p:spPr>
          <a:xfrm>
            <a:off x="5431971" y="3189514"/>
            <a:ext cx="1328058" cy="5007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DB3A5-9B53-48B3-9907-67F08173F4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7AB87-7C03-495E-A6E1-EA26DB329639}"/>
              </a:ext>
            </a:extLst>
          </p:cNvPr>
          <p:cNvSpPr/>
          <p:nvPr/>
        </p:nvSpPr>
        <p:spPr>
          <a:xfrm>
            <a:off x="0" y="342900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https://referencesource.microsoft.com/#System.Messaging/System/Messaging/Design/QueuePathDialog.cs,364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ED382-9CAF-4CE1-856E-97939F3F266B}"/>
              </a:ext>
            </a:extLst>
          </p:cNvPr>
          <p:cNvSpPr txBox="1"/>
          <p:nvPr/>
        </p:nvSpPr>
        <p:spPr>
          <a:xfrm>
            <a:off x="3953997" y="2902932"/>
            <a:ext cx="422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nsolas" panose="020B0609020204030204" pitchFamily="49" charset="0"/>
              </a:rPr>
              <a:t>Где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ru-RU" sz="3200" dirty="0">
                <a:latin typeface="Consolas" panose="020B0609020204030204" pitchFamily="49" charset="0"/>
              </a:rPr>
              <a:t>выбрасывается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CA8307-B937-4374-BEBE-323C848FF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52B80-E1ED-4773-AC6A-B3850E58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07" y="2215582"/>
            <a:ext cx="7839755" cy="3238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542FB7-172E-453C-89B4-ADFBD962ABD8}"/>
              </a:ext>
            </a:extLst>
          </p:cNvPr>
          <p:cNvSpPr/>
          <p:nvPr/>
        </p:nvSpPr>
        <p:spPr>
          <a:xfrm>
            <a:off x="3483429" y="4158343"/>
            <a:ext cx="6020150" cy="46808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8DC9476-93F8-4DD9-9B4F-49638EB02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5A85A-88F2-4834-B85F-F25144BD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132038" y="2176695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A8A815-6D9E-4342-A85E-858D807BF4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1872C-6C8B-4877-8EE5-A829E50E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18" y="2366114"/>
            <a:ext cx="6908643" cy="28916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238E61-942D-477C-8775-CB5EF3F177A9}"/>
              </a:ext>
            </a:extLst>
          </p:cNvPr>
          <p:cNvSpPr/>
          <p:nvPr/>
        </p:nvSpPr>
        <p:spPr>
          <a:xfrm>
            <a:off x="3332732" y="3343872"/>
            <a:ext cx="3264011" cy="113015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4669FA-98D8-46CB-A03A-1BC0DF6CC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F75A3-2D48-4E5C-AC7E-BD4D7C6E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19" y="61942"/>
            <a:ext cx="9096961" cy="654361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E96445E-4702-4D9C-AB03-8E2966EC8F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2579914" y="2982724"/>
            <a:ext cx="7032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nsolas" panose="020B0609020204030204" pitchFamily="49" charset="0"/>
              </a:rPr>
              <a:t>ThreadAbortException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ru-RU" sz="2000" dirty="0">
                <a:latin typeface="Consolas" panose="020B0609020204030204" pitchFamily="49" charset="0"/>
              </a:rPr>
              <a:t>Во время </a:t>
            </a:r>
            <a:r>
              <a:rPr lang="en-US" sz="2000" dirty="0" err="1">
                <a:latin typeface="Consolas" panose="020B0609020204030204" pitchFamily="49" charset="0"/>
              </a:rPr>
              <a:t>AppDomain.Unload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C9A5B92-7C6D-4B37-9E6D-34FEE2257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3D9FE-4F03-4DF6-9EEA-24480701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5" y="2358511"/>
            <a:ext cx="5006177" cy="2447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A96A1-23FC-46AD-84C9-0109529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62" y="1438692"/>
            <a:ext cx="5757007" cy="452991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CA6B9CA-D80C-4128-8EC4-977EE40C8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25808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8CE2E-4E49-4F00-9CF7-1D1A3DBC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40" y="1887569"/>
            <a:ext cx="8254519" cy="3082862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4F4B6F-8B00-488E-BF32-7FA14550E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8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143AF-A4C4-4DC2-95C2-3CC95C03040B}"/>
              </a:ext>
            </a:extLst>
          </p:cNvPr>
          <p:cNvSpPr/>
          <p:nvPr/>
        </p:nvSpPr>
        <p:spPr>
          <a:xfrm>
            <a:off x="1151649" y="1580385"/>
            <a:ext cx="2209797" cy="707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Поток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98BC4-4BC7-4BEC-B87B-D2437D598F0C}"/>
              </a:ext>
            </a:extLst>
          </p:cNvPr>
          <p:cNvSpPr/>
          <p:nvPr/>
        </p:nvSpPr>
        <p:spPr>
          <a:xfrm>
            <a:off x="5623681" y="1580385"/>
            <a:ext cx="2209797" cy="707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Поток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C5B26-6D3B-405A-A244-2F70B1F4FF4E}"/>
              </a:ext>
            </a:extLst>
          </p:cNvPr>
          <p:cNvSpPr/>
          <p:nvPr/>
        </p:nvSpPr>
        <p:spPr>
          <a:xfrm>
            <a:off x="9286781" y="1580385"/>
            <a:ext cx="2209797" cy="70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Домен 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65292-FC02-43BF-9707-6F5E513AB3BC}"/>
              </a:ext>
            </a:extLst>
          </p:cNvPr>
          <p:cNvSpPr/>
          <p:nvPr/>
        </p:nvSpPr>
        <p:spPr>
          <a:xfrm>
            <a:off x="9286781" y="2494785"/>
            <a:ext cx="2209797" cy="7075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Домен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0CBFE-7E11-4D4E-8DF4-A4C96EEEBA20}"/>
              </a:ext>
            </a:extLst>
          </p:cNvPr>
          <p:cNvSpPr/>
          <p:nvPr/>
        </p:nvSpPr>
        <p:spPr>
          <a:xfrm>
            <a:off x="616011" y="2818171"/>
            <a:ext cx="3281075" cy="70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Создать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Домен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69E8CB-0D0D-40E8-9597-B82BA0F2D485}"/>
              </a:ext>
            </a:extLst>
          </p:cNvPr>
          <p:cNvSpPr/>
          <p:nvPr/>
        </p:nvSpPr>
        <p:spPr>
          <a:xfrm>
            <a:off x="616011" y="3786750"/>
            <a:ext cx="3281075" cy="70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Стартовать Поток 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035E9-CA4C-4AA4-B577-74996150D48A}"/>
              </a:ext>
            </a:extLst>
          </p:cNvPr>
          <p:cNvSpPr/>
          <p:nvPr/>
        </p:nvSpPr>
        <p:spPr>
          <a:xfrm>
            <a:off x="5088043" y="4712537"/>
            <a:ext cx="3281075" cy="7075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Делаем что-то долго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E6E999-E0BD-48B0-B317-0AD9A59B1EE0}"/>
              </a:ext>
            </a:extLst>
          </p:cNvPr>
          <p:cNvSpPr/>
          <p:nvPr/>
        </p:nvSpPr>
        <p:spPr>
          <a:xfrm>
            <a:off x="616011" y="4747929"/>
            <a:ext cx="3281075" cy="70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AppDomain.Unload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70B7C-6FDF-41E0-B5F6-D4718E5CFEA1}"/>
              </a:ext>
            </a:extLst>
          </p:cNvPr>
          <p:cNvSpPr/>
          <p:nvPr/>
        </p:nvSpPr>
        <p:spPr>
          <a:xfrm>
            <a:off x="5088043" y="3786750"/>
            <a:ext cx="3281075" cy="707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Создаем </a:t>
            </a:r>
            <a:r>
              <a:rPr lang="en-US" sz="2400" b="1" dirty="0" err="1">
                <a:solidFill>
                  <a:schemeClr val="bg1"/>
                </a:solidFill>
              </a:rPr>
              <a:t>ApplicationLogger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3BCEA20-7AF6-452D-A8AC-D3572A909726}"/>
              </a:ext>
            </a:extLst>
          </p:cNvPr>
          <p:cNvSpPr/>
          <p:nvPr/>
        </p:nvSpPr>
        <p:spPr>
          <a:xfrm>
            <a:off x="2122714" y="3490854"/>
            <a:ext cx="228600" cy="3233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67792EF-CDBA-48C5-8053-84C5E2282029}"/>
              </a:ext>
            </a:extLst>
          </p:cNvPr>
          <p:cNvSpPr/>
          <p:nvPr/>
        </p:nvSpPr>
        <p:spPr>
          <a:xfrm>
            <a:off x="2122714" y="4459433"/>
            <a:ext cx="228600" cy="3233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19772E9-DAB3-412E-8F8C-A1285090E094}"/>
              </a:ext>
            </a:extLst>
          </p:cNvPr>
          <p:cNvSpPr/>
          <p:nvPr/>
        </p:nvSpPr>
        <p:spPr>
          <a:xfrm rot="16200000">
            <a:off x="4378264" y="3978843"/>
            <a:ext cx="228600" cy="3233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38C96C8-764A-4803-A93A-B501B69117F6}"/>
              </a:ext>
            </a:extLst>
          </p:cNvPr>
          <p:cNvSpPr/>
          <p:nvPr/>
        </p:nvSpPr>
        <p:spPr>
          <a:xfrm>
            <a:off x="6601158" y="4459433"/>
            <a:ext cx="228600" cy="32338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DCD9CA-4962-4E62-BBD9-B7DAFBB200E7}"/>
              </a:ext>
            </a:extLst>
          </p:cNvPr>
          <p:cNvCxnSpPr>
            <a:cxnSpLocks/>
          </p:cNvCxnSpPr>
          <p:nvPr/>
        </p:nvCxnSpPr>
        <p:spPr>
          <a:xfrm>
            <a:off x="5088043" y="1242199"/>
            <a:ext cx="3500786" cy="5363353"/>
          </a:xfrm>
          <a:prstGeom prst="line">
            <a:avLst/>
          </a:prstGeom>
          <a:ln w="793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67F3A4-C8AB-4982-9F46-A63D9572AA3C}"/>
              </a:ext>
            </a:extLst>
          </p:cNvPr>
          <p:cNvCxnSpPr>
            <a:cxnSpLocks/>
          </p:cNvCxnSpPr>
          <p:nvPr/>
        </p:nvCxnSpPr>
        <p:spPr>
          <a:xfrm flipV="1">
            <a:off x="5088043" y="1203839"/>
            <a:ext cx="3281075" cy="5401714"/>
          </a:xfrm>
          <a:prstGeom prst="line">
            <a:avLst/>
          </a:prstGeom>
          <a:ln w="793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B7F9F3-6121-4E83-A4BF-00A91513D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7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sz="2400" dirty="0">
                <a:latin typeface="Consolas" panose="020B0609020204030204" pitchFamily="49" charset="0"/>
              </a:rPr>
              <a:t>выводы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7035-3FD3-4152-8B28-71A34139672E}"/>
              </a:ext>
            </a:extLst>
          </p:cNvPr>
          <p:cNvSpPr txBox="1"/>
          <p:nvPr/>
        </p:nvSpPr>
        <p:spPr>
          <a:xfrm>
            <a:off x="1345634" y="2330218"/>
            <a:ext cx="9500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Это - асинхронное исключение, а значит оно может возникнуть в любой точке вашего кода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Обычно код обрабатывает только те ошибки, которые ждет =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> всегда утечки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Обрыв потока может также происходить из-за выгрузки какого-либо домена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Результат практически всегда - не предсказуем =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> вызывать </a:t>
            </a:r>
            <a:r>
              <a:rPr lang="en-US" dirty="0" err="1">
                <a:latin typeface="Consolas" panose="020B0609020204030204" pitchFamily="49" charset="0"/>
              </a:rPr>
              <a:t>Thread.Abort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ru-RU" dirty="0">
                <a:latin typeface="Consolas" panose="020B0609020204030204" pitchFamily="49" charset="0"/>
              </a:rPr>
              <a:t>нельзя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CoreCLR более не содержит ручной вызов `Thread.Abort()`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78F3C6-B2EF-445E-8893-8514B5AE2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679371" y="2902932"/>
            <a:ext cx="5649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ExecutionEngineException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7E5C99-0D42-4004-A81B-9F348F4A4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1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FF4C4-541D-4EEB-BA22-9BD10FA5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1405862"/>
            <a:ext cx="8945223" cy="4753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63678E-3EDA-4FEA-885B-084A7F161253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ExecutionEngineException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6F11BD26-814B-4D59-A5D5-4716AAFC98D9}"/>
              </a:ext>
            </a:extLst>
          </p:cNvPr>
          <p:cNvSpPr/>
          <p:nvPr/>
        </p:nvSpPr>
        <p:spPr>
          <a:xfrm>
            <a:off x="3298371" y="3492710"/>
            <a:ext cx="5889172" cy="195942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40000"/>
              <a:gd name="adj6" fmla="val -16667"/>
              <a:gd name="adj7" fmla="val -67037"/>
              <a:gd name="adj8" fmla="val -2693"/>
            </a:avLst>
          </a:prstGeom>
          <a:ln w="31750"/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7663"/>
            <a:r>
              <a:rPr lang="en-US" dirty="0">
                <a:latin typeface="Consolas" panose="020B0609020204030204" pitchFamily="49" charset="0"/>
              </a:rPr>
              <a:t>This type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previously</a:t>
            </a:r>
            <a:r>
              <a:rPr lang="en-US" dirty="0">
                <a:latin typeface="Consolas" panose="020B0609020204030204" pitchFamily="49" charset="0"/>
              </a:rPr>
              <a:t> indicated an unspecified fatal error in the runtime.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The runtime no longer raises this exception so this type is obsolete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1418F6-444B-4038-801A-F2D0D9A364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6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3678E-3EDA-4FEA-885B-084A7F161253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ExecutionEngineException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6E209-4540-43E8-A93A-1985379D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962" y="1979606"/>
            <a:ext cx="7630590" cy="33342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493D77-F676-4E31-8CC3-060F25B31698}"/>
              </a:ext>
            </a:extLst>
          </p:cNvPr>
          <p:cNvSpPr/>
          <p:nvPr/>
        </p:nvSpPr>
        <p:spPr>
          <a:xfrm>
            <a:off x="3789932" y="3646713"/>
            <a:ext cx="4853325" cy="47897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373CF41-E96D-4A66-8EE7-B705B6F35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4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731705" y="3136612"/>
            <a:ext cx="472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ThreadAbortException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676EE7D-0ED4-4526-9A56-57B0F8DC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ExecutionEngineException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sz="2400" dirty="0">
                <a:latin typeface="Consolas" panose="020B0609020204030204" pitchFamily="49" charset="0"/>
              </a:rPr>
              <a:t>если вдруг получен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7035-3FD3-4152-8B28-71A34139672E}"/>
              </a:ext>
            </a:extLst>
          </p:cNvPr>
          <p:cNvSpPr txBox="1"/>
          <p:nvPr/>
        </p:nvSpPr>
        <p:spPr>
          <a:xfrm>
            <a:off x="1345634" y="2330218"/>
            <a:ext cx="9500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Есть ли импорты </a:t>
            </a:r>
            <a:r>
              <a:rPr lang="en-US" dirty="0">
                <a:latin typeface="Consolas" panose="020B0609020204030204" pitchFamily="49" charset="0"/>
              </a:rPr>
              <a:t>unsafe </a:t>
            </a:r>
            <a:r>
              <a:rPr lang="ru-RU" dirty="0">
                <a:latin typeface="Consolas" panose="020B0609020204030204" pitchFamily="49" charset="0"/>
              </a:rPr>
              <a:t>библиотек?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не у вас, то может в сторонних библиотеках?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Одинакова ли разрядность?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Pascal?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Подписаны ли вы на </a:t>
            </a:r>
            <a:r>
              <a:rPr lang="en-US" dirty="0" err="1">
                <a:latin typeface="Consolas" panose="020B0609020204030204" pitchFamily="49" charset="0"/>
              </a:rPr>
              <a:t>FirstChanceException</a:t>
            </a:r>
            <a:r>
              <a:rPr lang="en-US" dirty="0">
                <a:latin typeface="Consolas" panose="020B0609020204030204" pitchFamily="49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Очистите кэш </a:t>
            </a:r>
            <a:r>
              <a:rPr lang="en-US" dirty="0" err="1">
                <a:latin typeface="Consolas" panose="020B0609020204030204" pitchFamily="49" charset="0"/>
              </a:rPr>
              <a:t>nuget</a:t>
            </a:r>
            <a:r>
              <a:rPr lang="en-US" dirty="0">
                <a:latin typeface="Consolas" panose="020B0609020204030204" pitchFamily="49" charset="0"/>
              </a:rPr>
              <a:t>, bin, obj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Иногда, но очень редко, это просто баг в </a:t>
            </a:r>
            <a:r>
              <a:rPr lang="en-US" dirty="0">
                <a:latin typeface="Consolas" panose="020B0609020204030204" pitchFamily="49" charset="0"/>
              </a:rPr>
              <a:t>.NET Framework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B40DF4-99CD-4EE5-B824-814E1B305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309257" y="290293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Corrupted State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DF5D37E-E5E4-4BC9-8947-AC7F31106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9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A67F-8D38-44EC-85D5-EAFF1BB7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74" y="69908"/>
            <a:ext cx="6231652" cy="6458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F54D9-ACEE-438D-A9C1-83058F61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81" y="1471339"/>
            <a:ext cx="4753638" cy="391532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275F02-898E-41D8-A775-836BFDDAED6D}"/>
              </a:ext>
            </a:extLst>
          </p:cNvPr>
          <p:cNvSpPr/>
          <p:nvPr/>
        </p:nvSpPr>
        <p:spPr>
          <a:xfrm>
            <a:off x="4139402" y="2667658"/>
            <a:ext cx="4044016" cy="17084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DE00AC-E8DD-4B13-BB8E-B6D8299ED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309257" y="2902932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Corrupted State Exceptions</a:t>
            </a:r>
          </a:p>
          <a:p>
            <a:pPr algn="ctr"/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AccessViolationException</a:t>
            </a:r>
            <a:endParaRPr lang="en-US" sz="2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6A5AA57-C79A-45B0-BE8D-F66CEA766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2013857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7FEFFA6A-2367-4833-9A29-140B5B43C57E}"/>
              </a:ext>
            </a:extLst>
          </p:cNvPr>
          <p:cNvSpPr/>
          <p:nvPr/>
        </p:nvSpPr>
        <p:spPr>
          <a:xfrm>
            <a:off x="2079172" y="4152900"/>
            <a:ext cx="7707085" cy="1164772"/>
          </a:xfrm>
          <a:prstGeom prst="borderCallout3">
            <a:avLst>
              <a:gd name="adj1" fmla="val 29965"/>
              <a:gd name="adj2" fmla="val -2542"/>
              <a:gd name="adj3" fmla="val 29965"/>
              <a:gd name="adj4" fmla="val -11018"/>
              <a:gd name="adj5" fmla="val -46729"/>
              <a:gd name="adj6" fmla="val -11159"/>
              <a:gd name="adj7" fmla="val -83299"/>
              <a:gd name="adj8" fmla="val -4802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NullReferenceException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39CD23-074F-400E-B198-848762CE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22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20138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7B66-2FD5-41AF-AEC4-0098FC04B826}"/>
              </a:ext>
            </a:extLst>
          </p:cNvPr>
          <p:cNvSpPr/>
          <p:nvPr/>
        </p:nvSpPr>
        <p:spPr>
          <a:xfrm>
            <a:off x="3541939" y="2013857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2.0, 3.5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0CF9B-6B32-4696-AFC1-14CF3A2CE7D0}"/>
              </a:ext>
            </a:extLst>
          </p:cNvPr>
          <p:cNvSpPr/>
          <p:nvPr/>
        </p:nvSpPr>
        <p:spPr>
          <a:xfrm>
            <a:off x="2881993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CAA8E29E-EDCD-4964-87C4-215FFBA475CF}"/>
              </a:ext>
            </a:extLst>
          </p:cNvPr>
          <p:cNvSpPr/>
          <p:nvPr/>
        </p:nvSpPr>
        <p:spPr>
          <a:xfrm>
            <a:off x="2079172" y="4152900"/>
            <a:ext cx="7707085" cy="1164772"/>
          </a:xfrm>
          <a:prstGeom prst="borderCallout3">
            <a:avLst>
              <a:gd name="adj1" fmla="val 29965"/>
              <a:gd name="adj2" fmla="val -2542"/>
              <a:gd name="adj3" fmla="val 29965"/>
              <a:gd name="adj4" fmla="val -11018"/>
              <a:gd name="adj5" fmla="val -46729"/>
              <a:gd name="adj6" fmla="val -11159"/>
              <a:gd name="adj7" fmla="val -85168"/>
              <a:gd name="adj8" fmla="val 3291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AccessViolation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перехватить можно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C58C17-06E9-47A9-8C11-143722E46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7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20138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7B66-2FD5-41AF-AEC4-0098FC04B826}"/>
              </a:ext>
            </a:extLst>
          </p:cNvPr>
          <p:cNvSpPr/>
          <p:nvPr/>
        </p:nvSpPr>
        <p:spPr>
          <a:xfrm>
            <a:off x="3541939" y="20138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2.0, 3.5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A1FB7-09D4-4753-811D-F4D79C95088F}"/>
              </a:ext>
            </a:extLst>
          </p:cNvPr>
          <p:cNvSpPr/>
          <p:nvPr/>
        </p:nvSpPr>
        <p:spPr>
          <a:xfrm>
            <a:off x="6350453" y="2013856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4.0+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0CF9B-6B32-4696-AFC1-14CF3A2CE7D0}"/>
              </a:ext>
            </a:extLst>
          </p:cNvPr>
          <p:cNvSpPr/>
          <p:nvPr/>
        </p:nvSpPr>
        <p:spPr>
          <a:xfrm>
            <a:off x="2881993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43488B-47FE-4B7A-9B69-530BA4169CB5}"/>
              </a:ext>
            </a:extLst>
          </p:cNvPr>
          <p:cNvSpPr/>
          <p:nvPr/>
        </p:nvSpPr>
        <p:spPr>
          <a:xfrm>
            <a:off x="5682343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81D1A868-7CF0-4C48-B06F-7BA0DD3EF25C}"/>
              </a:ext>
            </a:extLst>
          </p:cNvPr>
          <p:cNvSpPr/>
          <p:nvPr/>
        </p:nvSpPr>
        <p:spPr>
          <a:xfrm>
            <a:off x="2079172" y="4152900"/>
            <a:ext cx="7707085" cy="1164772"/>
          </a:xfrm>
          <a:prstGeom prst="borderCallout3">
            <a:avLst>
              <a:gd name="adj1" fmla="val 30900"/>
              <a:gd name="adj2" fmla="val 101554"/>
              <a:gd name="adj3" fmla="val 30899"/>
              <a:gd name="adj4" fmla="val 111016"/>
              <a:gd name="adj5" fmla="val -50467"/>
              <a:gd name="adj6" fmla="val 110875"/>
              <a:gd name="adj7" fmla="val -81430"/>
              <a:gd name="adj8" fmla="val 69068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AccessViolation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перехватить можно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</a:p>
          <a:p>
            <a:pPr algn="ctr"/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но необходима настройка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3E4788-C05A-4646-AE7E-F9D690FFD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20138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7B66-2FD5-41AF-AEC4-0098FC04B826}"/>
              </a:ext>
            </a:extLst>
          </p:cNvPr>
          <p:cNvSpPr/>
          <p:nvPr/>
        </p:nvSpPr>
        <p:spPr>
          <a:xfrm>
            <a:off x="3541939" y="20138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2.0, 3.5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A1FB7-09D4-4753-811D-F4D79C95088F}"/>
              </a:ext>
            </a:extLst>
          </p:cNvPr>
          <p:cNvSpPr/>
          <p:nvPr/>
        </p:nvSpPr>
        <p:spPr>
          <a:xfrm>
            <a:off x="6350453" y="2013856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4.0+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F11E4-52A9-4D87-B5A0-39B3E991C2D2}"/>
              </a:ext>
            </a:extLst>
          </p:cNvPr>
          <p:cNvSpPr/>
          <p:nvPr/>
        </p:nvSpPr>
        <p:spPr>
          <a:xfrm>
            <a:off x="9158967" y="2013855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.NET Core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0CF9B-6B32-4696-AFC1-14CF3A2CE7D0}"/>
              </a:ext>
            </a:extLst>
          </p:cNvPr>
          <p:cNvSpPr/>
          <p:nvPr/>
        </p:nvSpPr>
        <p:spPr>
          <a:xfrm>
            <a:off x="2881993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43488B-47FE-4B7A-9B69-530BA4169CB5}"/>
              </a:ext>
            </a:extLst>
          </p:cNvPr>
          <p:cNvSpPr/>
          <p:nvPr/>
        </p:nvSpPr>
        <p:spPr>
          <a:xfrm>
            <a:off x="5682343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CEB404-3260-4BAC-B8E4-D1D07010B1FD}"/>
              </a:ext>
            </a:extLst>
          </p:cNvPr>
          <p:cNvSpPr/>
          <p:nvPr/>
        </p:nvSpPr>
        <p:spPr>
          <a:xfrm>
            <a:off x="8494939" y="23730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BD6E593D-9983-4FC0-81F6-EFDE419EF004}"/>
              </a:ext>
            </a:extLst>
          </p:cNvPr>
          <p:cNvSpPr/>
          <p:nvPr/>
        </p:nvSpPr>
        <p:spPr>
          <a:xfrm>
            <a:off x="2079172" y="4152900"/>
            <a:ext cx="7707085" cy="1164772"/>
          </a:xfrm>
          <a:prstGeom prst="borderCallout3">
            <a:avLst>
              <a:gd name="adj1" fmla="val 30900"/>
              <a:gd name="adj2" fmla="val 101554"/>
              <a:gd name="adj3" fmla="val 30899"/>
              <a:gd name="adj4" fmla="val 111016"/>
              <a:gd name="adj5" fmla="val -50467"/>
              <a:gd name="adj6" fmla="val 110875"/>
              <a:gd name="adj7" fmla="val -86103"/>
              <a:gd name="adj8" fmla="val 10565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AccessViolation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перехватить </a:t>
            </a: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endParaRPr lang="ru-R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238ADB-8BB4-4F3D-81F7-1344074FA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5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1850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7B66-2FD5-41AF-AEC4-0098FC04B826}"/>
              </a:ext>
            </a:extLst>
          </p:cNvPr>
          <p:cNvSpPr/>
          <p:nvPr/>
        </p:nvSpPr>
        <p:spPr>
          <a:xfrm>
            <a:off x="3541939" y="1850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2.0, 3.5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A1FB7-09D4-4753-811D-F4D79C95088F}"/>
              </a:ext>
            </a:extLst>
          </p:cNvPr>
          <p:cNvSpPr/>
          <p:nvPr/>
        </p:nvSpPr>
        <p:spPr>
          <a:xfrm>
            <a:off x="6350453" y="185056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4.0+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F11E4-52A9-4D87-B5A0-39B3E991C2D2}"/>
              </a:ext>
            </a:extLst>
          </p:cNvPr>
          <p:cNvSpPr/>
          <p:nvPr/>
        </p:nvSpPr>
        <p:spPr>
          <a:xfrm>
            <a:off x="9158967" y="185055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.NET Core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0CF9B-6B32-4696-AFC1-14CF3A2CE7D0}"/>
              </a:ext>
            </a:extLst>
          </p:cNvPr>
          <p:cNvSpPr/>
          <p:nvPr/>
        </p:nvSpPr>
        <p:spPr>
          <a:xfrm>
            <a:off x="2881993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43488B-47FE-4B7A-9B69-530BA4169CB5}"/>
              </a:ext>
            </a:extLst>
          </p:cNvPr>
          <p:cNvSpPr/>
          <p:nvPr/>
        </p:nvSpPr>
        <p:spPr>
          <a:xfrm>
            <a:off x="5682343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CEB404-3260-4BAC-B8E4-D1D07010B1FD}"/>
              </a:ext>
            </a:extLst>
          </p:cNvPr>
          <p:cNvSpPr/>
          <p:nvPr/>
        </p:nvSpPr>
        <p:spPr>
          <a:xfrm>
            <a:off x="8494939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EE186-A3F4-4588-B6D8-1E2803E877BA}"/>
              </a:ext>
            </a:extLst>
          </p:cNvPr>
          <p:cNvSpPr/>
          <p:nvPr/>
        </p:nvSpPr>
        <p:spPr>
          <a:xfrm>
            <a:off x="2839118" y="1705819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Как перехватить?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5BB978-232C-4F88-9BE0-482404F19966}"/>
              </a:ext>
            </a:extLst>
          </p:cNvPr>
          <p:cNvSpPr txBox="1"/>
          <p:nvPr/>
        </p:nvSpPr>
        <p:spPr>
          <a:xfrm>
            <a:off x="1345634" y="2330218"/>
            <a:ext cx="9500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configuration/runtime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добавить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следующий код:</a:t>
            </a:r>
            <a:br>
              <a:rPr lang="ru-RU" dirty="0">
                <a:latin typeface="Consolas" panose="020B0609020204030204" pitchFamily="49" charset="0"/>
              </a:rPr>
            </a:b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legacyCorruptedStateExceptionsPolicy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enabled="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true|false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"/&gt;</a:t>
            </a:r>
            <a:b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endParaRPr lang="ru-RU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Для методов, где идет обработка исключения добавить атрубуты:</a:t>
            </a:r>
            <a:br>
              <a:rPr lang="ru-RU" dirty="0">
                <a:latin typeface="Consolas" panose="020B0609020204030204" pitchFamily="49" charset="0"/>
              </a:rPr>
            </a:b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-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HandleProcessCorruptedStateExceptionsAttribute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-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SecurityCriticalAttribute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FF4CAC-927E-492E-9465-6E9EE981D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E2432-8F04-4017-896E-2008AB8627FC}"/>
              </a:ext>
            </a:extLst>
          </p:cNvPr>
          <p:cNvSpPr/>
          <p:nvPr/>
        </p:nvSpPr>
        <p:spPr>
          <a:xfrm>
            <a:off x="733425" y="1850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97B66-2FD5-41AF-AEC4-0098FC04B826}"/>
              </a:ext>
            </a:extLst>
          </p:cNvPr>
          <p:cNvSpPr/>
          <p:nvPr/>
        </p:nvSpPr>
        <p:spPr>
          <a:xfrm>
            <a:off x="3541939" y="185057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2.0, 3.5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A1FB7-09D4-4753-811D-F4D79C95088F}"/>
              </a:ext>
            </a:extLst>
          </p:cNvPr>
          <p:cNvSpPr/>
          <p:nvPr/>
        </p:nvSpPr>
        <p:spPr>
          <a:xfrm>
            <a:off x="6350453" y="185056"/>
            <a:ext cx="2035629" cy="1045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4.0+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F11E4-52A9-4D87-B5A0-39B3E991C2D2}"/>
              </a:ext>
            </a:extLst>
          </p:cNvPr>
          <p:cNvSpPr/>
          <p:nvPr/>
        </p:nvSpPr>
        <p:spPr>
          <a:xfrm>
            <a:off x="9158967" y="185055"/>
            <a:ext cx="203562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.NET Core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00CF9B-6B32-4696-AFC1-14CF3A2CE7D0}"/>
              </a:ext>
            </a:extLst>
          </p:cNvPr>
          <p:cNvSpPr/>
          <p:nvPr/>
        </p:nvSpPr>
        <p:spPr>
          <a:xfrm>
            <a:off x="2881993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43488B-47FE-4B7A-9B69-530BA4169CB5}"/>
              </a:ext>
            </a:extLst>
          </p:cNvPr>
          <p:cNvSpPr/>
          <p:nvPr/>
        </p:nvSpPr>
        <p:spPr>
          <a:xfrm>
            <a:off x="5682343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CEB404-3260-4BAC-B8E4-D1D07010B1FD}"/>
              </a:ext>
            </a:extLst>
          </p:cNvPr>
          <p:cNvSpPr/>
          <p:nvPr/>
        </p:nvSpPr>
        <p:spPr>
          <a:xfrm>
            <a:off x="8494939" y="544286"/>
            <a:ext cx="555171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EE186-A3F4-4588-B6D8-1E2803E877BA}"/>
              </a:ext>
            </a:extLst>
          </p:cNvPr>
          <p:cNvSpPr/>
          <p:nvPr/>
        </p:nvSpPr>
        <p:spPr>
          <a:xfrm>
            <a:off x="2839118" y="1705819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onsolas" panose="020B0609020204030204" pitchFamily="49" charset="0"/>
              </a:rPr>
              <a:t>Как перехватить?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BE1FE-E742-4A64-8FC6-92C0D94F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2349302"/>
            <a:ext cx="7116168" cy="3515216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D1E8BB-3D80-4FD9-893B-6E3D1A1A2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7035-3FD3-4152-8B28-71A34139672E}"/>
              </a:ext>
            </a:extLst>
          </p:cNvPr>
          <p:cNvSpPr txBox="1"/>
          <p:nvPr/>
        </p:nvSpPr>
        <p:spPr>
          <a:xfrm>
            <a:off x="1187777" y="1894788"/>
            <a:ext cx="10133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Грубый вариант: не может быть остановлен, не вызываются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finally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Вызов </a:t>
            </a:r>
            <a:r>
              <a:rPr lang="en-US" dirty="0" err="1">
                <a:latin typeface="Consolas" panose="020B0609020204030204" pitchFamily="49" charset="0"/>
              </a:rPr>
              <a:t>Thread.Abort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ru-RU" dirty="0">
                <a:latin typeface="Consolas" panose="020B0609020204030204" pitchFamily="49" charset="0"/>
              </a:rPr>
              <a:t>на текущем потоке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Асинхронное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ru-RU" dirty="0">
                <a:latin typeface="Consolas" panose="020B0609020204030204" pitchFamily="49" charset="0"/>
              </a:rPr>
              <a:t>вызванный из другого потока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onsolas" panose="020B0609020204030204" pitchFamily="49" charset="0"/>
              </a:rPr>
              <a:t>Если во время выгрузки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AppDomain</a:t>
            </a:r>
            <a:r>
              <a:rPr lang="ru-RU" dirty="0">
                <a:latin typeface="Consolas" panose="020B0609020204030204" pitchFamily="49" charset="0"/>
              </a:rPr>
              <a:t>, его методы вызваны </a:t>
            </a:r>
            <a:r>
              <a:rPr lang="ru-RU">
                <a:latin typeface="Consolas" panose="020B0609020204030204" pitchFamily="49" charset="0"/>
              </a:rPr>
              <a:t>в каких-либо </a:t>
            </a:r>
            <a:r>
              <a:rPr lang="ru-RU" dirty="0">
                <a:latin typeface="Consolas" panose="020B0609020204030204" pitchFamily="49" charset="0"/>
              </a:rPr>
              <a:t>потоках, они получат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ThreadAbortException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2421E2-7FE2-494E-B38C-FC5628A6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309257" y="2902932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Corrupted State Exceptions</a:t>
            </a:r>
          </a:p>
          <a:p>
            <a:pPr algn="ctr"/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StackOverflowException</a:t>
            </a:r>
            <a:endParaRPr lang="en-US" sz="28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F5E9A5-E212-4688-BC96-132752E337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08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3309257" y="2902932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Nothing Special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8CCCC-E309-4CDD-BE9A-5814130C89B7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46C88B-CC5B-4D71-9878-86E2759AB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0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700B9-17CE-45A3-8688-70C87DC6F36E}"/>
              </a:ext>
            </a:extLst>
          </p:cNvPr>
          <p:cNvSpPr txBox="1"/>
          <p:nvPr/>
        </p:nvSpPr>
        <p:spPr>
          <a:xfrm>
            <a:off x="5325597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QA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7DD61-DB7A-4AFF-AF5D-9C003C569DF1}"/>
              </a:ext>
            </a:extLst>
          </p:cNvPr>
          <p:cNvSpPr txBox="1"/>
          <p:nvPr/>
        </p:nvSpPr>
        <p:spPr>
          <a:xfrm>
            <a:off x="314325" y="61595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ED144EA-89AE-4759-8B06-27CCA8284B21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455D13-718C-4351-910D-E0B41DBF4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C791B-A905-4A4C-9003-BA732F3D883F}"/>
              </a:ext>
            </a:extLst>
          </p:cNvPr>
          <p:cNvSpPr/>
          <p:nvPr/>
        </p:nvSpPr>
        <p:spPr>
          <a:xfrm>
            <a:off x="1419225" y="1838344"/>
            <a:ext cx="342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 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79CE2-A946-48D7-8263-589983A6641F}"/>
              </a:ext>
            </a:extLst>
          </p:cNvPr>
          <p:cNvSpPr/>
          <p:nvPr/>
        </p:nvSpPr>
        <p:spPr>
          <a:xfrm>
            <a:off x="6777594" y="1838344"/>
            <a:ext cx="43053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try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(ex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9600"/>
                </a:solidFill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E99AD-A198-4471-9363-8E833AD21E9D}"/>
              </a:ext>
            </a:extLst>
          </p:cNvPr>
          <p:cNvSpPr/>
          <p:nvPr/>
        </p:nvSpPr>
        <p:spPr>
          <a:xfrm>
            <a:off x="5529819" y="3072884"/>
            <a:ext cx="566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en-US" sz="5400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89FEC8-118E-444B-9D81-65F82F449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25AC0FB-D94B-41BC-A64C-CAAC6823E9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1DC59-9122-4773-A854-115F9388D235}"/>
              </a:ext>
            </a:extLst>
          </p:cNvPr>
          <p:cNvSpPr/>
          <p:nvPr/>
        </p:nvSpPr>
        <p:spPr>
          <a:xfrm>
            <a:off x="3495676" y="5797485"/>
            <a:ext cx="5073289" cy="5556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2889306"/>
            <a:ext cx="5073289" cy="23897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84437B-ABCB-4C9A-92F7-A0A6E9FC1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1DC59-9122-4773-A854-115F9388D235}"/>
              </a:ext>
            </a:extLst>
          </p:cNvPr>
          <p:cNvSpPr/>
          <p:nvPr/>
        </p:nvSpPr>
        <p:spPr>
          <a:xfrm>
            <a:off x="3495676" y="5983771"/>
            <a:ext cx="5073289" cy="3693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3429000"/>
            <a:ext cx="5073289" cy="18500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12E1D5-3ACC-4B01-A8D2-5D418F97F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E40104-F6A8-4A88-B7A9-9DBA26456808}"/>
              </a:ext>
            </a:extLst>
          </p:cNvPr>
          <p:cNvSpPr/>
          <p:nvPr/>
        </p:nvSpPr>
        <p:spPr>
          <a:xfrm>
            <a:off x="2839118" y="780534"/>
            <a:ext cx="6228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ThreadAbortException</a:t>
            </a:r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latin typeface="Consolas" panose="020B0609020204030204" pitchFamily="49" charset="0"/>
              </a:rPr>
              <a:t>А если был ожидаем?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8A08C-E87A-4C84-A3F4-33AFB3D5535C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FF36-4E84-4779-BBD9-98C5BF0126B0}"/>
              </a:ext>
            </a:extLst>
          </p:cNvPr>
          <p:cNvSpPr/>
          <p:nvPr/>
        </p:nvSpPr>
        <p:spPr>
          <a:xfrm>
            <a:off x="3495676" y="1734661"/>
            <a:ext cx="6129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Barrier(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Thread(() =&gt;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81EFA"/>
                </a:solidFill>
                <a:latin typeface="Consolas" panose="020B0609020204030204" pitchFamily="49" charset="0"/>
              </a:rPr>
              <a:t>30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ThreadAbortException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exception)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"Resetting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abort"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Thread.ResetAbort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B41414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B41414"/>
                </a:solidFill>
                <a:latin typeface="Consolas" panose="020B0609020204030204" pitchFamily="49" charset="0"/>
              </a:rPr>
              <a:t>"Caught </a:t>
            </a:r>
            <a:r>
              <a:rPr lang="en-US" sz="1200" dirty="0" err="1">
                <a:solidFill>
                  <a:srgbClr val="B41414"/>
                </a:solidFill>
                <a:latin typeface="Consolas" panose="020B0609020204030204" pitchFamily="49" charset="0"/>
              </a:rPr>
              <a:t>successfully"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.Dump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thread.Abort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barrier.SignalAndWait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  <a:r>
              <a:rPr lang="en-US" sz="1200" dirty="0">
                <a:solidFill>
                  <a:srgbClr val="009600"/>
                </a:solidFill>
                <a:latin typeface="Consolas" panose="020B0609020204030204" pitchFamily="49" charset="0"/>
              </a:rPr>
              <a:t>// Breakpoint #2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1DC59-9122-4773-A854-115F9388D235}"/>
              </a:ext>
            </a:extLst>
          </p:cNvPr>
          <p:cNvSpPr/>
          <p:nvPr/>
        </p:nvSpPr>
        <p:spPr>
          <a:xfrm>
            <a:off x="3495676" y="6159500"/>
            <a:ext cx="5073289" cy="1936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7A8CF-17A7-4B40-B2F3-3203B33249A3}"/>
              </a:ext>
            </a:extLst>
          </p:cNvPr>
          <p:cNvSpPr/>
          <p:nvPr/>
        </p:nvSpPr>
        <p:spPr>
          <a:xfrm>
            <a:off x="3648076" y="3638746"/>
            <a:ext cx="5073289" cy="1640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EEC41B-CCB2-418F-9844-884B5BAF7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3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298692"/>
            <a:ext cx="2242472" cy="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3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1503</Words>
  <Application>Microsoft Office PowerPoint</Application>
  <PresentationFormat>Widescreen</PresentationFormat>
  <Paragraphs>412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Sidristij</cp:lastModifiedBy>
  <cp:revision>42</cp:revision>
  <dcterms:created xsi:type="dcterms:W3CDTF">2018-09-29T08:14:48Z</dcterms:created>
  <dcterms:modified xsi:type="dcterms:W3CDTF">2018-10-07T10:42:22Z</dcterms:modified>
</cp:coreProperties>
</file>